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9" r:id="rId15"/>
    <p:sldId id="280" r:id="rId16"/>
    <p:sldId id="278" r:id="rId17"/>
    <p:sldId id="276" r:id="rId18"/>
    <p:sldId id="284" r:id="rId19"/>
    <p:sldId id="285" r:id="rId20"/>
    <p:sldId id="281" r:id="rId21"/>
    <p:sldId id="282" r:id="rId22"/>
    <p:sldId id="283" r:id="rId23"/>
    <p:sldId id="286" r:id="rId24"/>
    <p:sldId id="261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Quinn" initials="SQ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5"/>
    <p:restoredTop sz="77823"/>
  </p:normalViewPr>
  <p:slideViewPr>
    <p:cSldViewPr snapToGrid="0" snapToObjects="1">
      <p:cViewPr varScale="1">
        <p:scale>
          <a:sx n="98" d="100"/>
          <a:sy n="9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DCB19-D9D4-924A-B86C-6BD99E8FF0CC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F3DF1-AE44-3246-9A38-D824A9AD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examples of forms L can take?</a:t>
            </a:r>
          </a:p>
          <a:p>
            <a:endParaRPr lang="en-US" dirty="0"/>
          </a:p>
          <a:p>
            <a:r>
              <a:rPr lang="en-US" dirty="0"/>
              <a:t>“min” or “max” just means minimum or maximum of the function itself</a:t>
            </a:r>
          </a:p>
          <a:p>
            <a:r>
              <a:rPr lang="en-US" dirty="0"/>
              <a:t>“</a:t>
            </a:r>
            <a:r>
              <a:rPr lang="en-US" dirty="0" err="1"/>
              <a:t>argmin</a:t>
            </a:r>
            <a:r>
              <a:rPr lang="en-US" dirty="0"/>
              <a:t>” or “argmax” refers to the arguments / inputs to the function that result in its minimum or maximum</a:t>
            </a:r>
          </a:p>
          <a:p>
            <a:endParaRPr lang="en-US" dirty="0"/>
          </a:p>
          <a:p>
            <a:r>
              <a:rPr lang="en-US" dirty="0"/>
              <a:t>Local minimum? Global minimum?</a:t>
            </a:r>
          </a:p>
          <a:p>
            <a:r>
              <a:rPr lang="en-US" dirty="0"/>
              <a:t>Constrained optimization or unconstrained?</a:t>
            </a:r>
          </a:p>
          <a:p>
            <a:r>
              <a:rPr lang="en-US" dirty="0"/>
              <a:t>Convex, non-convex?</a:t>
            </a:r>
          </a:p>
          <a:p>
            <a:r>
              <a:rPr lang="en-US" dirty="0"/>
              <a:t>Discrete, continuous?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Vocabulary:</a:t>
            </a:r>
          </a:p>
          <a:p>
            <a:r>
              <a:rPr lang="en-US" dirty="0"/>
              <a:t> - gene</a:t>
            </a:r>
          </a:p>
          <a:p>
            <a:r>
              <a:rPr lang="en-US" dirty="0"/>
              <a:t> - chromosome</a:t>
            </a:r>
          </a:p>
          <a:p>
            <a:r>
              <a:rPr lang="en-US" dirty="0"/>
              <a:t> - population</a:t>
            </a:r>
          </a:p>
          <a:p>
            <a:r>
              <a:rPr lang="en-US" dirty="0"/>
              <a:t> - parents</a:t>
            </a:r>
          </a:p>
          <a:p>
            <a:r>
              <a:rPr lang="en-US" dirty="0"/>
              <a:t> - children</a:t>
            </a:r>
          </a:p>
          <a:p>
            <a:r>
              <a:rPr lang="en-US" dirty="0"/>
              <a:t> - crossover</a:t>
            </a:r>
          </a:p>
          <a:p>
            <a:r>
              <a:rPr lang="en-US" dirty="0"/>
              <a:t> - mutation</a:t>
            </a:r>
          </a:p>
          <a:p>
            <a:r>
              <a:rPr lang="en-US" dirty="0"/>
              <a:t> - fitness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time point / generation</a:t>
            </a:r>
          </a:p>
          <a:p>
            <a:endParaRPr lang="en-US" dirty="0"/>
          </a:p>
          <a:p>
            <a:r>
              <a:rPr lang="en-US" dirty="0"/>
              <a:t>Alternatively, we can choose two parents and combine them in some way to create a child (recombination)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stayed in exploration mode, it’d overshoot the optimum.</a:t>
            </a:r>
          </a:p>
          <a:p>
            <a:endParaRPr lang="en-US" dirty="0"/>
          </a:p>
          <a:p>
            <a:r>
              <a:rPr lang="en-US" dirty="0"/>
              <a:t>Of course, conversely, if it stayed in exploration mode, it’d have a reasonable chance of giving you a reasonable solution (not an optimal one) very quickly</a:t>
            </a:r>
          </a:p>
          <a:p>
            <a:endParaRPr lang="en-US" dirty="0"/>
          </a:p>
          <a:p>
            <a:r>
              <a:rPr lang="en-US" dirty="0"/>
              <a:t>The switch from exploration to exploitation is itself a trade-off: to try and further optimize high-probability areas, but only after a quick global heuristic search</a:t>
            </a:r>
          </a:p>
          <a:p>
            <a:endParaRPr lang="en-US" dirty="0"/>
          </a:p>
          <a:p>
            <a:r>
              <a:rPr lang="en-US" dirty="0"/>
              <a:t>In doing both, you get some advantages of both, while trying to be as fast as possible and avoid their worst drawbacks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swarm initially spread out early on (exploration), then see it converge to the global optimum near the end (exploitation)</a:t>
            </a:r>
          </a:p>
          <a:p>
            <a:endParaRPr lang="en-US" dirty="0"/>
          </a:p>
          <a:p>
            <a:r>
              <a:rPr lang="en-US" dirty="0"/>
              <a:t>This behavior is not always guaranteed but it is the desired behavior</a:t>
            </a:r>
          </a:p>
          <a:p>
            <a:r>
              <a:rPr lang="en-US" dirty="0"/>
              <a:t>(relies on trade-offs like population size, number of iterations, values of the various hyperparameters)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it work?</a:t>
            </a:r>
          </a:p>
          <a:p>
            <a:endParaRPr lang="en-US" dirty="0"/>
          </a:p>
          <a:p>
            <a:r>
              <a:rPr lang="en-US" dirty="0"/>
              <a:t>A lot of modern ML-–even logistic regression—does not have closed-form solutions</a:t>
            </a:r>
          </a:p>
          <a:p>
            <a:r>
              <a:rPr lang="en-US" dirty="0"/>
              <a:t> - requires approximations, e.g. 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Computing gradient descent can be… annoying (as we saw in HW1)</a:t>
            </a:r>
          </a:p>
          <a:p>
            <a:endParaRPr lang="en-US" dirty="0"/>
          </a:p>
          <a:p>
            <a:r>
              <a:rPr lang="en-US" dirty="0"/>
              <a:t>Computing gradient descent for arbitrary compute graphs—like deep neural networks with many, many layers—is borderline impossible, at least by hand</a:t>
            </a:r>
          </a:p>
          <a:p>
            <a:endParaRPr lang="en-US" dirty="0"/>
          </a:p>
          <a:p>
            <a:r>
              <a:rPr lang="en-US" dirty="0"/>
              <a:t>Enter </a:t>
            </a:r>
            <a:r>
              <a:rPr lang="en-US" dirty="0" err="1"/>
              <a:t>autodiff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and under what conditions does “gradient descent” get the word “stochastic” put in front?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know of any?</a:t>
            </a:r>
          </a:p>
          <a:p>
            <a:endParaRPr lang="en-US" dirty="0"/>
          </a:p>
          <a:p>
            <a:r>
              <a:rPr lang="en-US" dirty="0"/>
              <a:t>Hill-climbing is an easy one – very similar to SGD, but evaluates just the immediate neighborhood’s gradient</a:t>
            </a:r>
          </a:p>
          <a:p>
            <a:r>
              <a:rPr lang="en-US" dirty="0"/>
              <a:t>-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from physics, not biology</a:t>
            </a:r>
          </a:p>
          <a:p>
            <a:endParaRPr lang="en-US" dirty="0"/>
          </a:p>
          <a:p>
            <a:r>
              <a:rPr lang="en-US" dirty="0"/>
              <a:t>The faster it’s cooled, the more quickly you arrive at a solution; however, the more slowly it is cooled, the better the solution will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from physics, not biology</a:t>
            </a:r>
          </a:p>
          <a:p>
            <a:endParaRPr lang="en-US" dirty="0"/>
          </a:p>
          <a:p>
            <a:r>
              <a:rPr lang="en-US" dirty="0"/>
              <a:t>The faster it’s cooled, the more quickly you arrive at a solution; however, the more slowly it is cooled, the better the solution will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high temperatures, energy landscape is flatter</a:t>
            </a:r>
          </a:p>
          <a:p>
            <a:r>
              <a:rPr lang="en-US" dirty="0"/>
              <a:t> - means everything is roughly the same probability</a:t>
            </a:r>
          </a:p>
          <a:p>
            <a:r>
              <a:rPr lang="en-US" dirty="0"/>
              <a:t> - also means it is easier to move around and explore (high exploration, low exploitation)</a:t>
            </a:r>
          </a:p>
          <a:p>
            <a:endParaRPr lang="en-US" dirty="0"/>
          </a:p>
          <a:p>
            <a:r>
              <a:rPr lang="en-US" dirty="0"/>
              <a:t>As the temperature drops, energy landscape starts favoring certain extrema</a:t>
            </a:r>
          </a:p>
          <a:p>
            <a:r>
              <a:rPr lang="en-US" dirty="0"/>
              <a:t> - high probability for global optimum</a:t>
            </a:r>
          </a:p>
          <a:p>
            <a:r>
              <a:rPr lang="en-US" dirty="0"/>
              <a:t> - need to “follow” high probability peaks at different temperatures to see if they persist at those temperatures</a:t>
            </a:r>
          </a:p>
          <a:p>
            <a:r>
              <a:rPr lang="en-US" dirty="0"/>
              <a:t> - ”cooling schedule”: how fast to cool the temperature to maintain the highest probability extrema</a:t>
            </a:r>
          </a:p>
          <a:p>
            <a:r>
              <a:rPr lang="en-US" dirty="0"/>
              <a:t> - “acceptance probability”: the threshold at which we stop tracking our current candidate and jump to a new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25A9-ACF9-BA69-67BE-855149D5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7ED4E-104A-6E34-BC50-80F48003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4ED8-55D8-E502-8221-B8CF2258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D1DF-A82F-B67B-044C-D4A6C33B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E6C4-3FB2-A3F3-FA6E-71EB1691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2E9B-4620-BC12-5AC4-772E7921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6673-6E72-C707-85B7-B0A83A74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3AF3-1A00-C870-276F-DE9BCA8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EC5C-B4AF-C726-8125-E6764EA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F2C0-E15B-FB23-9CCF-E3AD9AF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6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620D4-2E7D-415C-F217-6F22EA9D5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EA5A-8C1C-D4C7-3BEB-BF1551219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AEF9-E70E-6860-6F2D-131ADBE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315AD-7AA1-4EEA-E91C-B51019A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F871-5697-BFD5-6494-0836D14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6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57B-971A-9AC1-B92E-C96023D8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6327-4E0C-09D8-9FB6-8C222B6E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0B79-0F51-3D4F-9B3D-D3502209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4308-F43B-5DAC-D196-29EABDC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7F61-6BAD-0918-123D-341FDBD8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F62-F44D-D4C1-ADB1-0E992D80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4F73E-0C69-2D3B-BA72-0F13E433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B036-619D-56F4-5152-816310E5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C1C9-B32C-DB6C-5888-85437B20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F45F-EA19-821E-F871-657AEB13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BF84-36F3-27FB-B426-3982AFD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848-CD87-DAF6-1B5A-9C2B919E9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16C7-5513-F66B-252F-12DE6345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DE20-1B6A-43E8-6274-7A3252A7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1C90-54AB-7643-5CEA-8DF9EE9A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C42D-E009-13D5-A336-DCEAA893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2EE6-F003-904C-4A4D-AFDE8069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3D53-9B5A-CA7A-F970-28C3A1B0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9A766-564C-B461-A2E5-2B0C7A44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12FCB-B241-D317-9828-F1218A592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BBF5-C3A6-C788-6388-6A3D258F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43EA2-41EB-D6A1-EE4D-7CFCC471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E3344-6D7C-66F6-B6A5-9E0B97D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C6C4C-97EE-9CBE-4D1E-D98D494F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A8C-BF0D-B1B7-F00F-BCA1F10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47176-BF16-8889-B139-DE624CCB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F6244-FDE2-C04F-8B53-665F0C92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B59A0-7E2C-7D20-C79E-36BC087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8FAA-102B-7CE5-4756-FA2CA773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43AE0-5E8F-8BC5-6792-49648B1D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323FB-44B1-CDDB-1C91-4049DC2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7A8D-C88C-D21F-5CBC-A2E84375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359E-6979-C945-F322-D69E1FE1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F3494-549C-3A6E-6F3A-A4695350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BC07-9388-B2E2-9B89-663A8131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6B19-4A6C-CAC4-73D5-D638510B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A3FF0-25CF-2D06-CC63-43B36BFD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B03B-8549-1DD5-E516-C9DBB80F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0C30C-65F3-06B0-5E0D-B7EB807A3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B566-EB57-8F66-B261-961CC36D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E90D6-B118-146F-2750-ED7809BF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AAEB0-9065-2EAF-F05A-F2B4408C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03CA-78B1-1BF6-A623-D16D6CCA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6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BD0E-47EF-3DB2-23C7-176133AA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1039-2112-FEF8-97DA-F810C45D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28EB-884F-8F3A-4C67-87738CB1A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5103-79CC-2BB7-92FA-AE3B74C01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9E3A-3BCD-F997-1DBA-EB326C765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bml.github.io/pml-book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Biologically-Inspired Computing I: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6700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3741" cy="4351338"/>
          </a:xfrm>
        </p:spPr>
        <p:txBody>
          <a:bodyPr/>
          <a:lstStyle/>
          <a:p>
            <a:r>
              <a:rPr lang="en-US" dirty="0"/>
              <a:t>Annealed versions of the energy function at different temperatures</a:t>
            </a:r>
          </a:p>
          <a:p>
            <a:pPr lvl="1"/>
            <a:r>
              <a:rPr lang="en-US" dirty="0"/>
              <a:t>T &gt;&gt;&gt; 1, energy landscape is flatter</a:t>
            </a:r>
          </a:p>
          <a:p>
            <a:pPr lvl="1"/>
            <a:r>
              <a:rPr lang="en-US" dirty="0"/>
              <a:t>As T -&gt; 0, landscape becomes sharper, highlighting high-probability global extrema</a:t>
            </a:r>
          </a:p>
        </p:txBody>
      </p:sp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A35F976-4903-385F-7361-E9171C47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5125"/>
            <a:ext cx="7772400" cy="63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78500" cy="5032375"/>
          </a:xfrm>
        </p:spPr>
        <p:txBody>
          <a:bodyPr/>
          <a:lstStyle/>
          <a:p>
            <a:r>
              <a:rPr lang="en-US" dirty="0"/>
              <a:t>The longer the experiment, the more confident the annealing will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(Theoretically) Guaranteed to final global optimum</a:t>
            </a:r>
          </a:p>
          <a:p>
            <a:pPr lvl="1"/>
            <a:r>
              <a:rPr lang="en-US" dirty="0"/>
              <a:t>Run long enough</a:t>
            </a:r>
          </a:p>
          <a:p>
            <a:pPr lvl="1"/>
            <a:r>
              <a:rPr lang="en-US" dirty="0"/>
              <a:t>Good cooling schedule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 descr="A graph with a red line and a red dotted line&#10;&#10;Description automatically generated">
            <a:extLst>
              <a:ext uri="{FF2B5EF4-FFF2-40B4-BE49-F238E27FC236}">
                <a16:creationId xmlns:a16="http://schemas.microsoft.com/office/drawing/2014/main" id="{2D619B59-7B8A-049E-9DAE-CF81955E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1194594"/>
            <a:ext cx="4737100" cy="2806700"/>
          </a:xfrm>
          <a:prstGeom prst="rect">
            <a:avLst/>
          </a:prstGeom>
        </p:spPr>
      </p:pic>
      <p:pic>
        <p:nvPicPr>
          <p:cNvPr id="8" name="Picture 7" descr="A diagram of a galaxy&#10;&#10;Description automatically generated with medium confidence">
            <a:extLst>
              <a:ext uri="{FF2B5EF4-FFF2-40B4-BE49-F238E27FC236}">
                <a16:creationId xmlns:a16="http://schemas.microsoft.com/office/drawing/2014/main" id="{EBDF6B95-9AFE-7F76-825B-20425225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01294"/>
            <a:ext cx="472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245D-B41A-C2E3-6843-00CDB3F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F28-2C32-79D8-2D02-34267352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Annealing = (technically) guaranteed to find global optimum</a:t>
            </a:r>
          </a:p>
          <a:p>
            <a:r>
              <a:rPr lang="en-US" dirty="0"/>
              <a:t>EA = (technically) NOT guaranteed to find global optimum</a:t>
            </a:r>
          </a:p>
          <a:p>
            <a:endParaRPr lang="en-US" dirty="0"/>
          </a:p>
          <a:p>
            <a:r>
              <a:rPr lang="en-US" dirty="0"/>
              <a:t>Lots of caveats, on both</a:t>
            </a:r>
          </a:p>
          <a:p>
            <a:endParaRPr lang="en-US" dirty="0"/>
          </a:p>
          <a:p>
            <a:r>
              <a:rPr lang="en-US" dirty="0"/>
              <a:t>EA is a form of “stochastic local search”</a:t>
            </a:r>
          </a:p>
          <a:p>
            <a:pPr lvl="1"/>
            <a:r>
              <a:rPr lang="en-US" dirty="0"/>
              <a:t>Balance exploitation (local search) and exploration (global search)</a:t>
            </a:r>
          </a:p>
          <a:p>
            <a:pPr lvl="1"/>
            <a:r>
              <a:rPr lang="en-US" dirty="0"/>
              <a:t>Can find you a good local optimum quickly, with good chance of global optimum in a reasonable </a:t>
            </a:r>
            <a:r>
              <a:rPr lang="en-US"/>
              <a:t>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457-981B-B4CB-6FF1-243CF84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pic>
        <p:nvPicPr>
          <p:cNvPr id="1026" name="Picture 2" descr="genetic_algorithms">
            <a:extLst>
              <a:ext uri="{FF2B5EF4-FFF2-40B4-BE49-F238E27FC236}">
                <a16:creationId xmlns:a16="http://schemas.microsoft.com/office/drawing/2014/main" id="{C415D289-6330-1364-9F2D-6703C6F2F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8"/>
          <a:stretch/>
        </p:blipFill>
        <p:spPr bwMode="auto">
          <a:xfrm>
            <a:off x="1016000" y="1843789"/>
            <a:ext cx="10160000" cy="4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2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algorithm&#10;&#10;Description automatically generated">
            <a:extLst>
              <a:ext uri="{FF2B5EF4-FFF2-40B4-BE49-F238E27FC236}">
                <a16:creationId xmlns:a16="http://schemas.microsoft.com/office/drawing/2014/main" id="{E6303FAA-0686-4C52-8F1B-9DD6C544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7" y="1929981"/>
            <a:ext cx="11845186" cy="3818745"/>
          </a:xfrm>
          <a:prstGeom prst="rect">
            <a:avLst/>
          </a:prstGeom>
        </p:spPr>
      </p:pic>
      <p:pic>
        <p:nvPicPr>
          <p:cNvPr id="6" name="Picture 5" descr="A diagram of a algorithm&#10;&#10;Description automatically generated">
            <a:extLst>
              <a:ext uri="{FF2B5EF4-FFF2-40B4-BE49-F238E27FC236}">
                <a16:creationId xmlns:a16="http://schemas.microsoft.com/office/drawing/2014/main" id="{FA2F78F0-5453-F4BE-2382-867512F31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7"/>
          <a:stretch/>
        </p:blipFill>
        <p:spPr>
          <a:xfrm>
            <a:off x="173407" y="1914993"/>
            <a:ext cx="8835682" cy="3818745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70E297CE-0DD2-5996-6C8D-E443ED62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73407" y="1922487"/>
            <a:ext cx="5922593" cy="38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B3457-981B-B4CB-6FF1-243CF84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9A103F73-FFBE-8270-A441-D19BC22B1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42"/>
          <a:stretch/>
        </p:blipFill>
        <p:spPr>
          <a:xfrm>
            <a:off x="173407" y="1922488"/>
            <a:ext cx="2210029" cy="38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457-981B-B4CB-6FF1-243CF84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pic>
        <p:nvPicPr>
          <p:cNvPr id="3074" name="Picture 2" descr="genetic_algorithms">
            <a:extLst>
              <a:ext uri="{FF2B5EF4-FFF2-40B4-BE49-F238E27FC236}">
                <a16:creationId xmlns:a16="http://schemas.microsoft.com/office/drawing/2014/main" id="{06FA7760-5AFE-E543-67B7-9A85B188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1816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8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B5A-7DA0-A47E-7D70-DCA73EDE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2F56-6B34-31F0-53BD-6C94EBA6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conceptualize EAs/GAs: search!</a:t>
            </a:r>
          </a:p>
          <a:p>
            <a:endParaRPr lang="en-US" dirty="0"/>
          </a:p>
          <a:p>
            <a:r>
              <a:rPr lang="en-US" dirty="0"/>
              <a:t>Goal: find an optimal (or nearly-optimal) parameter combination </a:t>
            </a:r>
            <a:r>
              <a:rPr lang="en-US" i="1" dirty="0"/>
              <a:t>without</a:t>
            </a:r>
            <a:r>
              <a:rPr lang="en-US" dirty="0"/>
              <a:t> having to evaluate all possible parameter values</a:t>
            </a:r>
          </a:p>
          <a:p>
            <a:endParaRPr lang="en-US" dirty="0"/>
          </a:p>
          <a:p>
            <a:r>
              <a:rPr lang="en-US" dirty="0"/>
              <a:t>GA trade-offs exploration vs exploitation through population size, number of generations, cross-over, mutation</a:t>
            </a:r>
          </a:p>
        </p:txBody>
      </p:sp>
    </p:spTree>
    <p:extLst>
      <p:ext uri="{BB962C8B-B14F-4D97-AF65-F5344CB8AC3E}">
        <p14:creationId xmlns:p14="http://schemas.microsoft.com/office/powerpoint/2010/main" val="12508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C2E0-9C88-12D5-EBAA-780AE32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 (PSO)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244-EDC3-475D-FDFF-EE0989AD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230" cy="4351338"/>
          </a:xfrm>
        </p:spPr>
        <p:txBody>
          <a:bodyPr/>
          <a:lstStyle/>
          <a:p>
            <a:pPr algn="l" fontAlgn="base"/>
            <a:r>
              <a:rPr lang="en-US" dirty="0">
                <a:solidFill>
                  <a:srgbClr val="000000"/>
                </a:solidFill>
                <a:effectLst/>
                <a:latin typeface="inherit"/>
              </a:rPr>
              <a:t>The inspiration comes from watching large swarms of birds or schools of fish moving somewhat in unison, but with a few members taking some unexpected deviations.</a:t>
            </a:r>
            <a:endParaRPr lang="en-US" dirty="0"/>
          </a:p>
          <a:p>
            <a:r>
              <a:rPr lang="en-US" dirty="0"/>
              <a:t>A single particle in PSO compares well to a single individual in EA</a:t>
            </a:r>
          </a:p>
        </p:txBody>
      </p:sp>
      <p:pic>
        <p:nvPicPr>
          <p:cNvPr id="4098" name="Picture 2" descr="pso">
            <a:extLst>
              <a:ext uri="{FF2B5EF4-FFF2-40B4-BE49-F238E27FC236}">
                <a16:creationId xmlns:a16="http://schemas.microsoft.com/office/drawing/2014/main" id="{6376ACE6-9368-5050-3E8F-F3904EDE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0" y="1690687"/>
            <a:ext cx="6273799" cy="4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1562-C28B-4EF2-FC65-BA56A6E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PSO: Exploration vs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262F-83CE-873D-8923-C8A27A00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i="1" dirty="0"/>
              <a:t>Exploration</a:t>
            </a:r>
            <a:r>
              <a:rPr lang="en-US" dirty="0"/>
              <a:t>: breadth over depth</a:t>
            </a:r>
          </a:p>
          <a:p>
            <a:pPr lvl="1"/>
            <a:r>
              <a:rPr lang="en-US" dirty="0"/>
              <a:t>Trying out a large range of values quickly</a:t>
            </a:r>
          </a:p>
          <a:p>
            <a:pPr lvl="1"/>
            <a:r>
              <a:rPr lang="en-US" dirty="0"/>
              <a:t>“Building an intuition” phase</a:t>
            </a:r>
          </a:p>
          <a:p>
            <a:r>
              <a:rPr lang="en-US" i="1" dirty="0"/>
              <a:t>Exploitation:</a:t>
            </a:r>
            <a:r>
              <a:rPr lang="en-US" dirty="0"/>
              <a:t> depth over breadth</a:t>
            </a:r>
          </a:p>
          <a:p>
            <a:pPr lvl="1"/>
            <a:r>
              <a:rPr lang="en-US" dirty="0"/>
              <a:t>Zeroing in on a high-probability area</a:t>
            </a:r>
          </a:p>
          <a:p>
            <a:pPr lvl="1"/>
            <a:r>
              <a:rPr lang="en-US" dirty="0"/>
              <a:t>“Deep dive” phase</a:t>
            </a:r>
          </a:p>
          <a:p>
            <a:endParaRPr lang="en-US" dirty="0"/>
          </a:p>
          <a:p>
            <a:r>
              <a:rPr lang="en-US" b="1" dirty="0"/>
              <a:t>Pretty much every optimization strategy involves some trade-off between these two</a:t>
            </a:r>
          </a:p>
          <a:p>
            <a:pPr lvl="1"/>
            <a:r>
              <a:rPr lang="en-US" dirty="0"/>
              <a:t>If you notice your optimization procedure starting fast and then slowing down, it’s shifting from exploration into exploitation</a:t>
            </a:r>
          </a:p>
        </p:txBody>
      </p:sp>
    </p:spTree>
    <p:extLst>
      <p:ext uri="{BB962C8B-B14F-4D97-AF65-F5344CB8AC3E}">
        <p14:creationId xmlns:p14="http://schemas.microsoft.com/office/powerpoint/2010/main" val="19368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91A0-7D2B-0CF6-C1DB-FB72C7E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39CF-223E-E61A-06AD-6FA733C8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Like EA, you have a population of particles</a:t>
            </a:r>
          </a:p>
          <a:p>
            <a:r>
              <a:rPr lang="en-US" dirty="0"/>
              <a:t>Unlike EA, these particles remain the same</a:t>
            </a:r>
          </a:p>
          <a:p>
            <a:pPr lvl="1"/>
            <a:r>
              <a:rPr lang="en-US" dirty="0"/>
              <a:t>Each particle tracks its own search progress</a:t>
            </a:r>
          </a:p>
          <a:p>
            <a:pPr lvl="1"/>
            <a:r>
              <a:rPr lang="en-US" dirty="0"/>
              <a:t>Some global parameters to track</a:t>
            </a:r>
          </a:p>
          <a:p>
            <a:pPr lvl="1"/>
            <a:r>
              <a:rPr lang="en-US" dirty="0"/>
              <a:t>Hyperparameters modulating the exploration/exploitation trade-off</a:t>
            </a:r>
          </a:p>
          <a:p>
            <a:r>
              <a:rPr lang="en-US" dirty="0"/>
              <a:t>Some stochasticity (analogous to mutation) to prevent getting stuck</a:t>
            </a:r>
          </a:p>
          <a:p>
            <a:r>
              <a:rPr lang="en-US" dirty="0"/>
              <a:t>Simulate</a:t>
            </a:r>
          </a:p>
        </p:txBody>
      </p:sp>
    </p:spTree>
    <p:extLst>
      <p:ext uri="{BB962C8B-B14F-4D97-AF65-F5344CB8AC3E}">
        <p14:creationId xmlns:p14="http://schemas.microsoft.com/office/powerpoint/2010/main" val="2509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0A03-7FB1-D694-95E2-D269E88B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E495AB-1D30-0338-BFBB-BD682E0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7067"/>
            <a:ext cx="10515600" cy="3099896"/>
          </a:xfrm>
        </p:spPr>
        <p:txBody>
          <a:bodyPr/>
          <a:lstStyle/>
          <a:p>
            <a:r>
              <a:rPr lang="en-US" dirty="0"/>
              <a:t>Formal: “Find a specific value of theta for which L is minimized”</a:t>
            </a:r>
          </a:p>
          <a:p>
            <a:endParaRPr lang="en-US" dirty="0"/>
          </a:p>
          <a:p>
            <a:r>
              <a:rPr lang="en-US" dirty="0"/>
              <a:t>Colloquial: “Give me the parameters that result in the function’s minimum”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F2A29-7CFB-954D-4EF2-A9BC005D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67" y="1690688"/>
            <a:ext cx="5565665" cy="11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9F97-CC24-F19C-9612-F99867FC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p:pic>
        <p:nvPicPr>
          <p:cNvPr id="5" name="Picture 4" descr="A collage of different stages of generation&#10;&#10;Description automatically generated">
            <a:extLst>
              <a:ext uri="{FF2B5EF4-FFF2-40B4-BE49-F238E27FC236}">
                <a16:creationId xmlns:a16="http://schemas.microsoft.com/office/drawing/2014/main" id="{FE0DDA4C-4DE1-B1F4-A2C9-EEFE78C6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311" y="1596999"/>
            <a:ext cx="7233378" cy="50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8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53E3-3A5A-17E3-5984-71744D05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Derivative-free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AFFA-4334-1533-592C-2C245E81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pretty much anything</a:t>
            </a:r>
          </a:p>
          <a:p>
            <a:pPr lvl="1"/>
            <a:r>
              <a:rPr lang="en-US" dirty="0"/>
              <a:t>No need for a known or closed form derivative (“black box optimization”)</a:t>
            </a:r>
          </a:p>
          <a:p>
            <a:pPr lvl="1"/>
            <a:r>
              <a:rPr lang="en-US" dirty="0"/>
              <a:t>Just need some way of evaluating whether or not a specific guess is “good” (e.g., a fitness function)</a:t>
            </a:r>
          </a:p>
          <a:p>
            <a:r>
              <a:rPr lang="en-US" dirty="0"/>
              <a:t>Straightforward to implement</a:t>
            </a:r>
          </a:p>
          <a:p>
            <a:pPr lvl="1"/>
            <a:r>
              <a:rPr lang="en-US" dirty="0"/>
              <a:t>You implemented part of PSO in the midterm, EA in HW4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Compare to your HW1 implementation of gradient descent</a:t>
            </a:r>
          </a:p>
          <a:p>
            <a:r>
              <a:rPr lang="en-US" dirty="0">
                <a:sym typeface="Wingdings" pitchFamily="2" charset="2"/>
              </a:rPr>
              <a:t>Only real constraint (usually) is time</a:t>
            </a:r>
          </a:p>
          <a:p>
            <a:pPr lvl="1"/>
            <a:r>
              <a:rPr lang="en-US" dirty="0">
                <a:sym typeface="Wingdings" pitchFamily="2" charset="2"/>
              </a:rPr>
              <a:t>Fairly resource-light, can scale up to use available 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4E91-F3DB-D497-861E-0DF1F2C2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Derivative-free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668D-521A-F29F-E8C6-08425D8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no convergence guarantees</a:t>
            </a:r>
          </a:p>
          <a:p>
            <a:pPr lvl="1"/>
            <a:r>
              <a:rPr lang="en-US" dirty="0"/>
              <a:t>EA is guaranteed to find a local optimum</a:t>
            </a:r>
          </a:p>
          <a:p>
            <a:pPr lvl="1"/>
            <a:r>
              <a:rPr lang="en-US" dirty="0"/>
              <a:t>Annealing is </a:t>
            </a:r>
            <a:r>
              <a:rPr lang="en-US" i="1" dirty="0"/>
              <a:t>theoretically</a:t>
            </a:r>
            <a:r>
              <a:rPr lang="en-US" dirty="0"/>
              <a:t> guaranteed to find a global optimum (but could be waiting until the heat death of the universe)</a:t>
            </a:r>
          </a:p>
          <a:p>
            <a:r>
              <a:rPr lang="en-US" dirty="0"/>
              <a:t>Relies heavily on hand-tuned hyperparameters</a:t>
            </a:r>
          </a:p>
          <a:p>
            <a:pPr lvl="1"/>
            <a:r>
              <a:rPr lang="en-US" dirty="0"/>
              <a:t>Temperature protocol, mutation rate, cognitive / social parameters</a:t>
            </a:r>
          </a:p>
          <a:p>
            <a:r>
              <a:rPr lang="en-US" dirty="0"/>
              <a:t>”Long tail” convergence</a:t>
            </a:r>
          </a:p>
          <a:p>
            <a:pPr lvl="1"/>
            <a:r>
              <a:rPr lang="en-US" dirty="0"/>
              <a:t>Can usually find a decent solution quickly, but optimal solutions may take a very long time</a:t>
            </a:r>
          </a:p>
        </p:txBody>
      </p:sp>
    </p:spTree>
    <p:extLst>
      <p:ext uri="{BB962C8B-B14F-4D97-AF65-F5344CB8AC3E}">
        <p14:creationId xmlns:p14="http://schemas.microsoft.com/office/powerpoint/2010/main" val="2531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8AB-DDD6-A666-3181-EB20DE22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tuned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B936-6BBD-CAFF-B2EA-BE44B8E7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biologically inspired computing methods: </a:t>
            </a:r>
            <a:r>
              <a:rPr lang="en-US" b="1" dirty="0"/>
              <a:t>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151531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3104-2131-A5E2-C01F-3998B7A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“Probabilistic Machine Learning”, by Kevin Murphy </a:t>
            </a:r>
            <a:r>
              <a:rPr lang="en-US" dirty="0">
                <a:hlinkClick r:id="rId2"/>
              </a:rPr>
              <a:t>https://probml.github.io/pml-book/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Book 2: “Probabilistic Machine Learning: Advanced Topics”, </a:t>
            </a:r>
            <a:r>
              <a:rPr lang="en-US"/>
              <a:t>ch.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294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61D-ABBD-BABF-CAAE-5E6467A4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1CB1-DA44-A429-A993-6F07FFDD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finishing HW3 and Midterm grades</a:t>
            </a:r>
          </a:p>
          <a:p>
            <a:pPr lvl="1"/>
            <a:r>
              <a:rPr lang="en-US" dirty="0"/>
              <a:t>Aiming to have these on </a:t>
            </a:r>
            <a:r>
              <a:rPr lang="en-US" dirty="0" err="1"/>
              <a:t>eLC</a:t>
            </a:r>
            <a:r>
              <a:rPr lang="en-US" dirty="0"/>
              <a:t> </a:t>
            </a:r>
            <a:r>
              <a:rPr lang="en-US" b="1" dirty="0"/>
              <a:t>tomorrow</a:t>
            </a:r>
            <a:endParaRPr lang="en-US" dirty="0"/>
          </a:p>
          <a:p>
            <a:r>
              <a:rPr lang="en-US" dirty="0"/>
              <a:t>All workshop presentations and final project proposals are on </a:t>
            </a:r>
            <a:r>
              <a:rPr lang="en-US" dirty="0" err="1"/>
              <a:t>eLC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Double-check to make sure you have the grade you expect</a:t>
            </a:r>
          </a:p>
          <a:p>
            <a:endParaRPr lang="en-US" dirty="0"/>
          </a:p>
          <a:p>
            <a:r>
              <a:rPr lang="en-US" b="1" dirty="0"/>
              <a:t>Final Project Update #1 is due TUESDAY, Oct 31</a:t>
            </a:r>
          </a:p>
          <a:p>
            <a:r>
              <a:rPr lang="en-US" b="1" dirty="0"/>
              <a:t>Homework 4 is due TUESDAY, Oct 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7210B-CFA1-7D0A-2856-4CB44CF4D803}"/>
              </a:ext>
            </a:extLst>
          </p:cNvPr>
          <p:cNvSpPr txBox="1"/>
          <p:nvPr/>
        </p:nvSpPr>
        <p:spPr>
          <a:xfrm>
            <a:off x="8268788" y="4101736"/>
            <a:ext cx="1439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😬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709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4A69-8B3A-EB3E-C6D6-3ADB8C2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and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951E-7B7D-0425-0CC9-77E80A2B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start?</a:t>
            </a:r>
          </a:p>
          <a:p>
            <a:endParaRPr lang="en-US" dirty="0"/>
          </a:p>
          <a:p>
            <a:r>
              <a:rPr lang="en-US" dirty="0"/>
              <a:t>Partial derivative</a:t>
            </a:r>
          </a:p>
          <a:p>
            <a:r>
              <a:rPr lang="en-US" dirty="0"/>
              <a:t>Set partial to zero</a:t>
            </a:r>
          </a:p>
          <a:p>
            <a:r>
              <a:rPr lang="en-US" dirty="0"/>
              <a:t>Solve for the minimum</a:t>
            </a:r>
          </a:p>
          <a:p>
            <a:endParaRPr lang="en-US" dirty="0"/>
          </a:p>
          <a:p>
            <a:r>
              <a:rPr lang="en-US" b="1" dirty="0"/>
              <a:t>Why doesn’t this work in modern ML?</a:t>
            </a:r>
            <a:r>
              <a:rPr lang="en-US" dirty="0"/>
              <a:t> (even logistic regression!)</a:t>
            </a:r>
            <a:endParaRPr lang="en-US" b="1" dirty="0"/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4C301A6D-DB73-DA5D-3B4F-078E352A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71" y="1825625"/>
            <a:ext cx="4578888" cy="2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4C69-5F7A-D01E-D2E8-F7D500A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27FC-6BA1-FBC8-8631-2AAF4F0E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Aka, “</a:t>
            </a:r>
            <a:r>
              <a:rPr lang="en-US" dirty="0" err="1"/>
              <a:t>autodiff</a:t>
            </a:r>
            <a:r>
              <a:rPr lang="en-US" dirty="0"/>
              <a:t>”</a:t>
            </a:r>
          </a:p>
          <a:p>
            <a:r>
              <a:rPr lang="en-US" dirty="0"/>
              <a:t>Core to TensorFlow,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a computational graph</a:t>
            </a:r>
          </a:p>
          <a:p>
            <a:pPr lvl="1"/>
            <a:r>
              <a:rPr lang="en-US" dirty="0"/>
              <a:t>Computes gradients during backpropagation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F192875-D49B-E0C9-67CA-E211CEFC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973882"/>
            <a:ext cx="7213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B84F-848F-E081-8300-C919701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2CF-FD16-627B-CA70-508C535C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aka, Stochastic Gradient Descent (SGD)!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source of noise in this case: the data (or lack thereof)</a:t>
            </a:r>
          </a:p>
          <a:p>
            <a:pPr lvl="1"/>
            <a:r>
              <a:rPr lang="en-US" dirty="0"/>
              <a:t>Partials </a:t>
            </a:r>
            <a:r>
              <a:rPr lang="en-US" dirty="0" err="1"/>
              <a:t>w.r.t.</a:t>
            </a:r>
            <a:r>
              <a:rPr lang="en-US" dirty="0"/>
              <a:t> a sample, or even a single data point</a:t>
            </a:r>
          </a:p>
          <a:p>
            <a:r>
              <a:rPr lang="en-US" dirty="0"/>
              <a:t>Other versions to reduce the noise</a:t>
            </a:r>
          </a:p>
          <a:p>
            <a:pPr lvl="1"/>
            <a:r>
              <a:rPr lang="en-US" dirty="0"/>
              <a:t>Preconditioned SGD</a:t>
            </a:r>
          </a:p>
          <a:p>
            <a:pPr lvl="1"/>
            <a:r>
              <a:rPr lang="en-US" dirty="0"/>
              <a:t>Variance reduction</a:t>
            </a:r>
          </a:p>
        </p:txBody>
      </p:sp>
      <p:pic>
        <p:nvPicPr>
          <p:cNvPr id="5" name="Picture 4" descr="A black and white math symbol&#10;&#10;Description automatically generated with medium confidence">
            <a:extLst>
              <a:ext uri="{FF2B5EF4-FFF2-40B4-BE49-F238E27FC236}">
                <a16:creationId xmlns:a16="http://schemas.microsoft.com/office/drawing/2014/main" id="{912F9C9F-C652-27A6-2CD3-FD192A2D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07" y="2335086"/>
            <a:ext cx="3772997" cy="10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EE-BEF0-108A-8DE1-9D8B86C3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all these methods require?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F7F8-1FE6-9DF8-6464-D28E77D2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other optimization strategies along these lines</a:t>
            </a:r>
          </a:p>
          <a:p>
            <a:endParaRPr lang="en-US" dirty="0"/>
          </a:p>
          <a:p>
            <a:r>
              <a:rPr lang="en-US" dirty="0"/>
              <a:t>One thing they all share: </a:t>
            </a:r>
            <a:r>
              <a:rPr lang="en-US" b="1" dirty="0"/>
              <a:t>require derivatives</a:t>
            </a:r>
            <a:endParaRPr lang="en-US" dirty="0"/>
          </a:p>
          <a:p>
            <a:pPr lvl="1"/>
            <a:r>
              <a:rPr lang="en-US" dirty="0"/>
              <a:t>Requires the function we’re optimizing L to have an explicit or known form</a:t>
            </a:r>
          </a:p>
          <a:p>
            <a:pPr lvl="1"/>
            <a:r>
              <a:rPr lang="en-US" dirty="0"/>
              <a:t>Requires evaluation of the derivative to be fairly inexpensive</a:t>
            </a:r>
          </a:p>
          <a:p>
            <a:endParaRPr lang="en-US" dirty="0"/>
          </a:p>
          <a:p>
            <a:r>
              <a:rPr lang="en-US" dirty="0"/>
              <a:t>Are there alternatives? </a:t>
            </a:r>
            <a:r>
              <a:rPr lang="en-US" b="1" dirty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8CB-97F2-9020-6D4A-6A970355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Derivative-free Optimization (DFO)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1414-A882-E018-9B0C-D9DCB4D8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Hill-climbing</a:t>
            </a:r>
          </a:p>
          <a:p>
            <a:r>
              <a:rPr lang="en-US" dirty="0"/>
              <a:t>Stochastic local search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Optimal transport (e.g., Wasserstein)</a:t>
            </a:r>
          </a:p>
          <a:p>
            <a:endParaRPr lang="en-US" dirty="0"/>
          </a:p>
          <a:p>
            <a:r>
              <a:rPr lang="en-US" b="1" dirty="0"/>
              <a:t>Today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/>
              <a:t>Evolutionary Algorithms</a:t>
            </a:r>
          </a:p>
          <a:p>
            <a:pPr lvl="1"/>
            <a:r>
              <a:rPr lang="en-US" dirty="0"/>
              <a:t>Particle Swarm</a:t>
            </a:r>
          </a:p>
        </p:txBody>
      </p:sp>
    </p:spTree>
    <p:extLst>
      <p:ext uri="{BB962C8B-B14F-4D97-AF65-F5344CB8AC3E}">
        <p14:creationId xmlns:p14="http://schemas.microsoft.com/office/powerpoint/2010/main" val="30425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process of heating a solid until thermal stresses are released, then cooling it (very slowly) until crystals are perfectly arranged</a:t>
            </a:r>
          </a:p>
          <a:p>
            <a:pPr lvl="1"/>
            <a:r>
              <a:rPr lang="en-US" dirty="0"/>
              <a:t>Corresponds to a </a:t>
            </a:r>
            <a:r>
              <a:rPr lang="en-US" b="1" dirty="0"/>
              <a:t>minimum energy state</a:t>
            </a:r>
          </a:p>
          <a:p>
            <a:r>
              <a:rPr lang="en-US" dirty="0"/>
              <a:t>Define an </a:t>
            </a:r>
            <a:r>
              <a:rPr lang="en-US" i="1" dirty="0"/>
              <a:t>energy function</a:t>
            </a:r>
          </a:p>
          <a:p>
            <a:endParaRPr lang="en-US" i="1" dirty="0"/>
          </a:p>
          <a:p>
            <a:r>
              <a:rPr lang="en-US" dirty="0"/>
              <a:t>Temperature </a:t>
            </a:r>
            <a:r>
              <a:rPr lang="en-US" i="1" dirty="0"/>
              <a:t>T</a:t>
            </a:r>
            <a:r>
              <a:rPr lang="en-US" dirty="0"/>
              <a:t> is slowly decreased over time</a:t>
            </a:r>
          </a:p>
        </p:txBody>
      </p:sp>
      <p:pic>
        <p:nvPicPr>
          <p:cNvPr id="5" name="Picture 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51576840-DE9A-96CB-019B-EB15A7A5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86" y="3575323"/>
            <a:ext cx="4030064" cy="6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we want to optimize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corresponding energy function</a:t>
            </a:r>
          </a:p>
          <a:p>
            <a:endParaRPr lang="en-US" dirty="0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F47EA1-CC06-19FA-F5AE-D81348C2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17" y="406452"/>
            <a:ext cx="4030063" cy="3022548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EDA75E65-71E6-AE97-D1B1-7AAC7BF0A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798" y="3429000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9963</TotalTime>
  <Words>1496</Words>
  <Application>Microsoft Macintosh PowerPoint</Application>
  <PresentationFormat>Widescreen</PresentationFormat>
  <Paragraphs>224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inherit</vt:lpstr>
      <vt:lpstr>Office Theme</vt:lpstr>
      <vt:lpstr>Biologically-Inspired Computing I: Optimization</vt:lpstr>
      <vt:lpstr>What is Optimization?</vt:lpstr>
      <vt:lpstr>Tried and true</vt:lpstr>
      <vt:lpstr>Automatic Differentiation</vt:lpstr>
      <vt:lpstr>Stochastic Differentiation</vt:lpstr>
      <vt:lpstr>What do all these methods require?</vt:lpstr>
      <vt:lpstr>Derivative-free Optimization (DFO)</vt:lpstr>
      <vt:lpstr>Annealing</vt:lpstr>
      <vt:lpstr>Annealing</vt:lpstr>
      <vt:lpstr>Annealing</vt:lpstr>
      <vt:lpstr>Annealing</vt:lpstr>
      <vt:lpstr>Evolutionary Algorithms (EA)</vt:lpstr>
      <vt:lpstr>Evolutionary / Genetic Algorithms</vt:lpstr>
      <vt:lpstr>Evolutionary / Genetic Algorithms</vt:lpstr>
      <vt:lpstr>Evolutionary / Genetic Algorithms</vt:lpstr>
      <vt:lpstr>Evolutionary / Genetic Algorithms</vt:lpstr>
      <vt:lpstr>Particle Swarm Optimization (PSO)</vt:lpstr>
      <vt:lpstr>PSO: Exploration vs Exploitation</vt:lpstr>
      <vt:lpstr>Particle Swarm Optimization</vt:lpstr>
      <vt:lpstr>Particle Swarm Optimization</vt:lpstr>
      <vt:lpstr>Advantages of Derivative-free methods</vt:lpstr>
      <vt:lpstr>Disadvantages of Derivative-free methods</vt:lpstr>
      <vt:lpstr>Stay tuned</vt:lpstr>
      <vt:lpstr>References</vt:lpstr>
      <vt:lpstr>Quick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Learning</dc:title>
  <dc:creator>Shannon Quinn</dc:creator>
  <cp:lastModifiedBy>Shannon Quinn</cp:lastModifiedBy>
  <cp:revision>249</cp:revision>
  <dcterms:created xsi:type="dcterms:W3CDTF">2017-09-09T20:28:18Z</dcterms:created>
  <dcterms:modified xsi:type="dcterms:W3CDTF">2023-10-26T17:20:03Z</dcterms:modified>
</cp:coreProperties>
</file>