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05" r:id="rId3"/>
    <p:sldId id="307" r:id="rId4"/>
    <p:sldId id="309" r:id="rId5"/>
    <p:sldId id="313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4" r:id="rId17"/>
    <p:sldId id="325" r:id="rId18"/>
    <p:sldId id="326" r:id="rId19"/>
    <p:sldId id="327" r:id="rId20"/>
    <p:sldId id="328" r:id="rId21"/>
    <p:sldId id="321" r:id="rId22"/>
    <p:sldId id="322" r:id="rId23"/>
    <p:sldId id="30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Quinn" initials="SQ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77901"/>
  </p:normalViewPr>
  <p:slideViewPr>
    <p:cSldViewPr snapToGrid="0" snapToObjects="1">
      <p:cViewPr varScale="1">
        <p:scale>
          <a:sx n="103" d="100"/>
          <a:sy n="103" d="100"/>
        </p:scale>
        <p:origin x="6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DCB19-D9D4-924A-B86C-6BD99E8FF0C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F3DF1-AE44-3246-9A38-D824A9AD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this notion of Attention</a:t>
            </a:r>
          </a:p>
          <a:p>
            <a:r>
              <a:rPr lang="en-US" dirty="0"/>
              <a:t>- RNNs don’t explicitly implement this, but they were closer to it than anything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chunk of neural network,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looks at some input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outputs a value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loop allows information to be passed from one step of the network to the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left to right: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Vanilla mode of processing without RNN, from fixed-sized input to fixed-sized output (e.g. image classification).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 output (e.g. image captioning takes an image and outputs a sentence of words).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 input (e.g. sentiment analysis where a given sentence is classified as expressing positive or negative sentiment).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 input and sequence output (e.g. Machine Translation: an RNN reads a sentence in English and then outputs a sentence in French).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Synced sequence input and output (e.g. video classification where we wish to label each frame of the video).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in every case are no pre-specified constraints on the lengths sequences because the recurrent transformation (green) is fixed and can be applied as many times as we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composing many nonlinear functions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(like the linear-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shown here), the result is highly nonlinear, typically with most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values associated with a tiny derivative, some values with a large derivative, 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alternations between increasing and decreasing. Here, we plot a linear projection of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100-dimensional hidden state down to a single dimension, plotted on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y-axis.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is the coordinate of the initial state along a random direction in the 100-dimensional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space. We can thus view this plot as a linear cross-section of a high-dimensional function.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plots show the function after each time step, or equivalently, after each number of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 the transition function has been composed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predict</a:t>
            </a:r>
            <a:r>
              <a:rPr lang="en-US" baseline="0" dirty="0"/>
              <a:t> the last word in the sentence</a:t>
            </a:r>
          </a:p>
          <a:p>
            <a:endParaRPr lang="en-US" baseline="0" dirty="0"/>
          </a:p>
          <a:p>
            <a:r>
              <a:rPr lang="en-US" baseline="0" dirty="0"/>
              <a:t>Traditional RNNs would have trouble, especially as the gap indicated by “</a:t>
            </a:r>
            <a:r>
              <a:rPr lang="mr-IN" baseline="0" dirty="0"/>
              <a:t>…</a:t>
            </a:r>
            <a:r>
              <a:rPr lang="en-US" baseline="0" dirty="0"/>
              <a:t>” grows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8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06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2016/augmented-rnns/" TargetMode="External"/><Relationship Id="rId2" Type="http://schemas.openxmlformats.org/officeDocument/2006/relationships/hyperlink" Target="http://www.deeplearningbook.org/contents/rn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rpathy.github.io/2015/05/21/rnn-effectiveness/" TargetMode="External"/><Relationship Id="rId4" Type="http://schemas.openxmlformats.org/officeDocument/2006/relationships/hyperlink" Target="https://colah.github.io/posts/2015-08-Understanding-LSTM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Recurrent Neural Networks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things are more important than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008"/>
            <a:ext cx="12192000" cy="3610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735154"/>
            <a:ext cx="9639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9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4"/>
            <a:ext cx="5128400" cy="5032375"/>
          </a:xfrm>
        </p:spPr>
        <p:txBody>
          <a:bodyPr/>
          <a:lstStyle/>
          <a:p>
            <a:r>
              <a:rPr lang="en-US" dirty="0"/>
              <a:t>In short, recurrent neural networks (RNNs) break the typical “directed acyclic” pedagogy of deep networks by introducing self-loops</a:t>
            </a:r>
          </a:p>
          <a:p>
            <a:pPr lvl="1"/>
            <a:r>
              <a:rPr lang="en-US" dirty="0"/>
              <a:t>Allows information to persist through multiple iterations</a:t>
            </a:r>
          </a:p>
          <a:p>
            <a:r>
              <a:rPr lang="en-US" dirty="0"/>
              <a:t>We can get around problems introduced by loops by “unrolling” the loops</a:t>
            </a:r>
          </a:p>
          <a:p>
            <a:pPr lvl="1"/>
            <a:r>
              <a:rPr lang="en-US" dirty="0"/>
              <a:t>This permits </a:t>
            </a:r>
            <a:r>
              <a:rPr lang="en-US" dirty="0" err="1"/>
              <a:t>backprop</a:t>
            </a:r>
            <a:r>
              <a:rPr lang="en-US" dirty="0"/>
              <a:t> to work as usual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67" y="1825625"/>
            <a:ext cx="3086100" cy="4404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03" y="2798233"/>
            <a:ext cx="5783564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/>
          <a:lstStyle/>
          <a:p>
            <a:r>
              <a:rPr lang="en-US" dirty="0"/>
              <a:t>“List” structure intrinsically handles variable-length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Think: convolution, but over time instead of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454011"/>
            <a:ext cx="10261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/>
          <a:lstStyle/>
          <a:p>
            <a:r>
              <a:rPr lang="en-US" dirty="0"/>
              <a:t>Use the same “parameter sharing” as CNNs</a:t>
            </a:r>
          </a:p>
          <a:p>
            <a:pPr lvl="1"/>
            <a:r>
              <a:rPr lang="en-US" dirty="0"/>
              <a:t>And linear dynamical systems!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</a:t>
            </a:r>
            <a:r>
              <a:rPr lang="en-US" dirty="0"/>
              <a:t> maps each time point to the next</a:t>
            </a:r>
          </a:p>
          <a:p>
            <a:r>
              <a:rPr lang="en-US" dirty="0"/>
              <a:t>Also updates internal state </a:t>
            </a:r>
            <a:r>
              <a:rPr lang="en-US" i="1" dirty="0"/>
              <a:t>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2837128"/>
            <a:ext cx="6832600" cy="128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934232"/>
            <a:ext cx="6070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equations at each time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33" y="2379133"/>
            <a:ext cx="5270500" cy="4953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065866" y="3158860"/>
            <a:ext cx="1399400" cy="842962"/>
          </a:xfrm>
          <a:prstGeom prst="wedgeRoundRectCallout">
            <a:avLst>
              <a:gd name="adj1" fmla="val 20139"/>
              <a:gd name="adj2" fmla="val -78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Bias term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59049" y="4136759"/>
            <a:ext cx="2080683" cy="1051853"/>
          </a:xfrm>
          <a:prstGeom prst="wedgeRoundRectCallout">
            <a:avLst>
              <a:gd name="adj1" fmla="val 16070"/>
              <a:gd name="adj2" fmla="val -1636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 for hidden-to-hidden connections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81783" y="3185055"/>
            <a:ext cx="1399400" cy="842962"/>
          </a:xfrm>
          <a:prstGeom prst="wedgeRoundRectCallout">
            <a:avLst>
              <a:gd name="adj1" fmla="val -40363"/>
              <a:gd name="adj2" fmla="val -861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RNN state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36351" y="4162954"/>
            <a:ext cx="1887782" cy="1051853"/>
          </a:xfrm>
          <a:prstGeom prst="wedgeRoundRectCallout">
            <a:avLst>
              <a:gd name="adj1" fmla="val 12333"/>
              <a:gd name="adj2" fmla="val -168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 </a:t>
            </a:r>
            <a:r>
              <a:rPr lang="en-US"/>
              <a:t>for input-to-hidden </a:t>
            </a:r>
            <a:r>
              <a:rPr lang="en-US" dirty="0"/>
              <a:t>connections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49250" y="3158860"/>
            <a:ext cx="1036883" cy="842962"/>
          </a:xfrm>
          <a:prstGeom prst="wedgeRoundRectCallout">
            <a:avLst>
              <a:gd name="adj1" fmla="val -48833"/>
              <a:gd name="adj2" fmla="val -84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00" y="3007517"/>
            <a:ext cx="2578100" cy="5715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09741" y="3853125"/>
            <a:ext cx="1659467" cy="907784"/>
          </a:xfrm>
          <a:prstGeom prst="wedgeRoundRectCallout">
            <a:avLst>
              <a:gd name="adj1" fmla="val 23045"/>
              <a:gd name="adj2" fmla="val -82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internal state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467186" y="3857623"/>
            <a:ext cx="1659467" cy="907784"/>
          </a:xfrm>
          <a:prstGeom prst="wedgeRoundRectCallout">
            <a:avLst>
              <a:gd name="adj1" fmla="val -11649"/>
              <a:gd name="adj2" fmla="val -82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69" y="3579017"/>
            <a:ext cx="3035300" cy="4953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155117" y="4468279"/>
            <a:ext cx="1399400" cy="842962"/>
          </a:xfrm>
          <a:prstGeom prst="wedgeRoundRectCallout">
            <a:avLst>
              <a:gd name="adj1" fmla="val 20139"/>
              <a:gd name="adj2" fmla="val -78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Bias term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218516" y="4480587"/>
            <a:ext cx="1399400" cy="842962"/>
          </a:xfrm>
          <a:prstGeom prst="wedgeRoundRectCallout">
            <a:avLst>
              <a:gd name="adj1" fmla="val -40363"/>
              <a:gd name="adj2" fmla="val -861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RNN state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424924" y="5372760"/>
            <a:ext cx="2080683" cy="1051853"/>
          </a:xfrm>
          <a:prstGeom prst="wedgeRoundRectCallout">
            <a:avLst>
              <a:gd name="adj1" fmla="val 21303"/>
              <a:gd name="adj2" fmla="val -166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 </a:t>
            </a:r>
            <a:r>
              <a:rPr lang="en-US"/>
              <a:t>for hidden-to-output connections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99" y="4203037"/>
            <a:ext cx="2540000" cy="57150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881948" y="5061176"/>
            <a:ext cx="1310991" cy="911031"/>
          </a:xfrm>
          <a:prstGeom prst="wedgeRoundRectCallout">
            <a:avLst>
              <a:gd name="adj1" fmla="val 28250"/>
              <a:gd name="adj2" fmla="val -84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Predicted output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2753785" y="5043709"/>
            <a:ext cx="1310991" cy="911031"/>
          </a:xfrm>
          <a:prstGeom prst="wedgeRoundRectCallout">
            <a:avLst>
              <a:gd name="adj1" fmla="val -20833"/>
              <a:gd name="adj2" fmla="val -75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layer activation</a:t>
            </a:r>
          </a:p>
        </p:txBody>
      </p:sp>
    </p:spTree>
    <p:extLst>
      <p:ext uri="{BB962C8B-B14F-4D97-AF65-F5344CB8AC3E}">
        <p14:creationId xmlns:p14="http://schemas.microsoft.com/office/powerpoint/2010/main" val="4062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are great for modeling sequences, but by themselves cannot capture </a:t>
            </a:r>
            <a:r>
              <a:rPr lang="en-US" i="1" dirty="0"/>
              <a:t>attention</a:t>
            </a:r>
          </a:p>
          <a:p>
            <a:r>
              <a:rPr lang="en-US" b="1" dirty="0"/>
              <a:t>Long-term dependencies require an explicit “memory”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55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4"/>
            <a:ext cx="2897432" cy="5032375"/>
          </a:xfrm>
        </p:spPr>
        <p:txBody>
          <a:bodyPr/>
          <a:lstStyle/>
          <a:p>
            <a:r>
              <a:rPr lang="en-US" dirty="0"/>
              <a:t>RNNs </a:t>
            </a:r>
            <a:r>
              <a:rPr lang="en-US" i="1" dirty="0"/>
              <a:t>compose</a:t>
            </a:r>
            <a:r>
              <a:rPr lang="en-US" dirty="0"/>
              <a:t> the same activation function repeatedly</a:t>
            </a:r>
          </a:p>
          <a:p>
            <a:pPr lvl="1"/>
            <a:r>
              <a:rPr lang="en-US" dirty="0"/>
              <a:t>Think: recurrence relations</a:t>
            </a:r>
          </a:p>
          <a:p>
            <a:r>
              <a:rPr lang="en-US" dirty="0"/>
              <a:t>Results in highly nonlinear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32" y="2096294"/>
            <a:ext cx="793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080933" y="4154752"/>
            <a:ext cx="3928534" cy="672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Put another way, recall the internal state update:</a:t>
            </a:r>
          </a:p>
          <a:p>
            <a:endParaRPr lang="en-US" dirty="0"/>
          </a:p>
          <a:p>
            <a:r>
              <a:rPr lang="en-US" dirty="0"/>
              <a:t>Where have we seen this before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Eigenvalues are raised to the power </a:t>
            </a:r>
            <a:r>
              <a:rPr lang="en-US" i="1" dirty="0"/>
              <a:t>t</a:t>
            </a:r>
            <a:r>
              <a:rPr lang="en-US" dirty="0"/>
              <a:t>, decaying any eigenvalue &lt; 1</a:t>
            </a:r>
          </a:p>
          <a:p>
            <a:r>
              <a:rPr lang="en-US" b="1" dirty="0"/>
              <a:t>Any component of </a:t>
            </a:r>
            <a:r>
              <a:rPr lang="en-US" b="1" i="1" dirty="0"/>
              <a:t>h</a:t>
            </a:r>
            <a:r>
              <a:rPr lang="en-US" b="1" i="1" baseline="30000" dirty="0"/>
              <a:t>(0)</a:t>
            </a:r>
            <a:r>
              <a:rPr lang="en-US" b="1" i="1" dirty="0"/>
              <a:t> </a:t>
            </a:r>
            <a:r>
              <a:rPr lang="en-US" b="1" dirty="0"/>
              <a:t>not aligned with largest eigenvalue will be discarded</a:t>
            </a:r>
            <a:endParaRPr lang="en-US" b="1" i="1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9" y="2316692"/>
            <a:ext cx="32004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9" y="3448315"/>
            <a:ext cx="32893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3" y="3448315"/>
            <a:ext cx="24892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219840"/>
            <a:ext cx="3581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grew up in France… I speak fluent </a:t>
            </a:r>
            <a:r>
              <a:rPr lang="en-US" b="1" dirty="0"/>
              <a:t>French</a:t>
            </a:r>
            <a:r>
              <a:rPr lang="en-US" dirty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4" y="2815166"/>
            <a:ext cx="9321851" cy="30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4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186733" cy="4351338"/>
          </a:xfrm>
        </p:spPr>
        <p:txBody>
          <a:bodyPr/>
          <a:lstStyle/>
          <a:p>
            <a:r>
              <a:rPr lang="en-US" dirty="0"/>
              <a:t>Or “LSTM”</a:t>
            </a:r>
          </a:p>
          <a:p>
            <a:r>
              <a:rPr lang="en-US" dirty="0"/>
              <a:t>A variant of the </a:t>
            </a:r>
            <a:r>
              <a:rPr lang="en-US" i="1" dirty="0"/>
              <a:t>gated</a:t>
            </a:r>
            <a:r>
              <a:rPr lang="en-US" dirty="0"/>
              <a:t> RNN</a:t>
            </a:r>
          </a:p>
          <a:p>
            <a:r>
              <a:rPr lang="en-US" dirty="0"/>
              <a:t>Each hidden state comprises a </a:t>
            </a:r>
            <a:r>
              <a:rPr lang="en-US" b="1" dirty="0"/>
              <a:t>forget</a:t>
            </a:r>
            <a:r>
              <a:rPr lang="en-US" dirty="0"/>
              <a:t> gate</a:t>
            </a:r>
          </a:p>
          <a:p>
            <a:pPr lvl="1"/>
            <a:r>
              <a:rPr lang="en-US" dirty="0"/>
              <a:t>Determines what to “remember” and what to discard</a:t>
            </a:r>
          </a:p>
          <a:p>
            <a:pPr lvl="1"/>
            <a:r>
              <a:rPr lang="en-US" dirty="0"/>
              <a:t>Functions on self-loop input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3" y="1351227"/>
            <a:ext cx="4317999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Zoo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145333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http://www.asimovinstitute.org/neural-network-zoo/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39" y="863601"/>
            <a:ext cx="3826195" cy="56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versus “vanilla”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9920533" cy="4351338"/>
          </a:xfrm>
        </p:spPr>
        <p:txBody>
          <a:bodyPr/>
          <a:lstStyle/>
          <a:p>
            <a:r>
              <a:rPr lang="en-US" dirty="0"/>
              <a:t>A “vanilla” RNN contains only a single activation</a:t>
            </a:r>
          </a:p>
          <a:p>
            <a:r>
              <a:rPr lang="en-US" dirty="0"/>
              <a:t>LSTMs have four interacting layers in each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3031067"/>
            <a:ext cx="9093200" cy="349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3064932"/>
            <a:ext cx="9093200" cy="3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382400" cy="4351338"/>
          </a:xfrm>
        </p:spPr>
        <p:txBody>
          <a:bodyPr/>
          <a:lstStyle/>
          <a:p>
            <a:r>
              <a:rPr lang="en-US" dirty="0"/>
              <a:t>Maps input to output sequences</a:t>
            </a:r>
          </a:p>
          <a:p>
            <a:pPr lvl="1"/>
            <a:r>
              <a:rPr lang="en-US" dirty="0"/>
              <a:t>Each mapping not necessarily of equal length!</a:t>
            </a:r>
          </a:p>
          <a:p>
            <a:r>
              <a:rPr lang="en-US" i="1" dirty="0"/>
              <a:t>C</a:t>
            </a:r>
            <a:r>
              <a:rPr lang="en-US" dirty="0"/>
              <a:t> is a “semantic summary”</a:t>
            </a:r>
          </a:p>
          <a:p>
            <a:pPr lvl="1"/>
            <a:r>
              <a:rPr lang="en-US" dirty="0"/>
              <a:t>Think: input “subspace”</a:t>
            </a:r>
          </a:p>
          <a:p>
            <a:r>
              <a:rPr lang="en-US" dirty="0"/>
              <a:t>Have to ensure </a:t>
            </a:r>
            <a:r>
              <a:rPr lang="en-US" i="1" dirty="0"/>
              <a:t>C</a:t>
            </a:r>
            <a:r>
              <a:rPr lang="en-US" dirty="0"/>
              <a:t> is of sufficient dimensionality to represent input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16" y="1253066"/>
            <a:ext cx="51358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Recurrent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942133" cy="4351338"/>
          </a:xfrm>
        </p:spPr>
        <p:txBody>
          <a:bodyPr/>
          <a:lstStyle/>
          <a:p>
            <a:r>
              <a:rPr lang="en-US" dirty="0"/>
              <a:t>Each recurrent state can feed into a series of hidden states</a:t>
            </a:r>
          </a:p>
          <a:p>
            <a:r>
              <a:rPr lang="en-US" dirty="0"/>
              <a:t>Analogous to hidden </a:t>
            </a:r>
            <a:r>
              <a:rPr lang="en-US" dirty="0" err="1"/>
              <a:t>markov</a:t>
            </a:r>
            <a:r>
              <a:rPr lang="en-US" dirty="0"/>
              <a:t> models (HMMs) with attention and nearly infinite support for hidden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99" y="1490132"/>
            <a:ext cx="5800934" cy="52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A generalization of convolution (or is a convolution a generalization of recurrence?): uses same </a:t>
            </a:r>
            <a:r>
              <a:rPr lang="en-US" b="1" dirty="0"/>
              <a:t>parameter-sharing</a:t>
            </a:r>
            <a:r>
              <a:rPr lang="en-US" dirty="0"/>
              <a:t> idea</a:t>
            </a:r>
          </a:p>
          <a:p>
            <a:pPr lvl="1"/>
            <a:r>
              <a:rPr lang="en-US" dirty="0"/>
              <a:t>Introduces self-loops, but over discrete intervals: loops can be “unrolled” so backpropagation can still be used as normal</a:t>
            </a:r>
          </a:p>
          <a:p>
            <a:pPr lvl="1"/>
            <a:r>
              <a:rPr lang="en-US" dirty="0"/>
              <a:t>Still have trouble with long-term dependencies, such as language translation (vanishing / exploding gradient)</a:t>
            </a:r>
          </a:p>
          <a:p>
            <a:r>
              <a:rPr lang="en-US" dirty="0"/>
              <a:t>Long-short term memory</a:t>
            </a:r>
          </a:p>
          <a:p>
            <a:pPr lvl="1"/>
            <a:r>
              <a:rPr lang="en-US" dirty="0"/>
              <a:t>Introduce a series of gates within the self-loops</a:t>
            </a:r>
          </a:p>
          <a:p>
            <a:pPr lvl="1"/>
            <a:r>
              <a:rPr lang="en-US" dirty="0"/>
              <a:t>Gates determine what to remember, what to discard</a:t>
            </a:r>
          </a:p>
          <a:p>
            <a:pPr lvl="1"/>
            <a:r>
              <a:rPr lang="en-US" dirty="0"/>
              <a:t>No ill-conditioned gradients</a:t>
            </a:r>
          </a:p>
          <a:p>
            <a:r>
              <a:rPr lang="en-US" dirty="0"/>
              <a:t>Attention + Encoder-Decoder Networks</a:t>
            </a:r>
          </a:p>
          <a:p>
            <a:pPr lvl="1"/>
            <a:r>
              <a:rPr lang="en-US" dirty="0"/>
              <a:t>Starting to see the foundations for </a:t>
            </a:r>
            <a:r>
              <a:rPr lang="en-US"/>
              <a:t>modern Transformers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Book, Chapter 10: “Sequence Modeling: Recurrent and Recursive Nets”, </a:t>
            </a:r>
            <a:r>
              <a:rPr lang="en-US" dirty="0">
                <a:hlinkClick r:id="rId2"/>
              </a:rPr>
              <a:t>http://www.deeplearningbook.org/contents/rnn.html</a:t>
            </a:r>
            <a:r>
              <a:rPr lang="en-US" dirty="0"/>
              <a:t> </a:t>
            </a:r>
          </a:p>
          <a:p>
            <a:r>
              <a:rPr lang="en-US" dirty="0"/>
              <a:t>“Attention and Augmented Recurrent Neural Networks”, </a:t>
            </a:r>
            <a:r>
              <a:rPr lang="en-US" dirty="0">
                <a:hlinkClick r:id="rId3"/>
              </a:rPr>
              <a:t>https://distill.pub/2016/augmented-rnns/</a:t>
            </a:r>
            <a:r>
              <a:rPr lang="en-US" dirty="0"/>
              <a:t> </a:t>
            </a:r>
          </a:p>
          <a:p>
            <a:r>
              <a:rPr lang="en-US" dirty="0"/>
              <a:t>“Understanding LSTM Networks” </a:t>
            </a:r>
            <a:r>
              <a:rPr lang="en-US" dirty="0">
                <a:hlinkClick r:id="rId4"/>
              </a:rPr>
              <a:t>https://colah.github.io/posts/2015-08-Understanding-LSTMs/</a:t>
            </a:r>
            <a:r>
              <a:rPr lang="en-US" dirty="0"/>
              <a:t> </a:t>
            </a:r>
          </a:p>
          <a:p>
            <a:r>
              <a:rPr lang="en-US" dirty="0"/>
              <a:t>“The Unreasonable Effectiveness of Recurrent Neural Networks” </a:t>
            </a:r>
            <a:r>
              <a:rPr lang="en-US" dirty="0">
                <a:hlinkClick r:id="rId5"/>
              </a:rPr>
              <a:t>https://karpathy.github.io/2015/05/21/rnn-effectiveness/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9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Zoo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145333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http://www.asimovinstitute.org/neural-network-zoo/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39" y="863601"/>
            <a:ext cx="3826195" cy="56557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98344" y="1529822"/>
            <a:ext cx="3393656" cy="1540933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741703" y="2564077"/>
            <a:ext cx="2937934" cy="1540933"/>
          </a:xfrm>
          <a:prstGeom prst="wedgeRoundRectCallout">
            <a:avLst>
              <a:gd name="adj1" fmla="val 85795"/>
              <a:gd name="adj2" fmla="val -47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991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Sequences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7" y="2510367"/>
            <a:ext cx="36830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33" y="2510367"/>
            <a:ext cx="3581400" cy="4699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97867" y="3335867"/>
            <a:ext cx="3081866" cy="82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/>
              <a:t>not necessarily equal</a:t>
            </a:r>
            <a:endParaRPr lang="en-US" i="1"/>
          </a:p>
        </p:txBody>
      </p:sp>
      <p:sp>
        <p:nvSpPr>
          <p:cNvPr id="9" name="Rounded Rectangle 8"/>
          <p:cNvSpPr/>
          <p:nvPr/>
        </p:nvSpPr>
        <p:spPr>
          <a:xfrm>
            <a:off x="4097867" y="4341548"/>
            <a:ext cx="3081866" cy="1334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Dimensions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not necessarily equal</a:t>
            </a:r>
          </a:p>
        </p:txBody>
      </p:sp>
      <p:sp>
        <p:nvSpPr>
          <p:cNvPr id="10" name="Down Arrow 9"/>
          <p:cNvSpPr/>
          <p:nvPr/>
        </p:nvSpPr>
        <p:spPr>
          <a:xfrm rot="3823549">
            <a:off x="3042552" y="4565506"/>
            <a:ext cx="484632" cy="1289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4296" y="5892800"/>
            <a:ext cx="2467304" cy="813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Translation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52475" y="5892800"/>
            <a:ext cx="2616992" cy="813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and Climate Forecasting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80342" y="5892800"/>
            <a:ext cx="2138348" cy="813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Automated Driving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795831">
            <a:off x="3552907" y="5374775"/>
            <a:ext cx="484632" cy="464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29564" y="5892800"/>
            <a:ext cx="3908435" cy="813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“long-distance” time series data</a:t>
            </a:r>
          </a:p>
        </p:txBody>
      </p:sp>
      <p:sp>
        <p:nvSpPr>
          <p:cNvPr id="16" name="Down Arrow 15"/>
          <p:cNvSpPr/>
          <p:nvPr/>
        </p:nvSpPr>
        <p:spPr>
          <a:xfrm rot="19426040">
            <a:off x="7203049" y="5387675"/>
            <a:ext cx="484632" cy="464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628247">
            <a:off x="7874982" y="4485076"/>
            <a:ext cx="484632" cy="159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we’ve seen before</a:t>
            </a:r>
          </a:p>
        </p:txBody>
      </p:sp>
    </p:spTree>
    <p:extLst>
      <p:ext uri="{BB962C8B-B14F-4D97-AF65-F5344CB8AC3E}">
        <p14:creationId xmlns:p14="http://schemas.microsoft.com/office/powerpoint/2010/main" val="49182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9954400" cy="731308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/>
              <a:t>main components</a:t>
            </a:r>
            <a:r>
              <a:rPr lang="en-US">
                <a:sym typeface="Wingdings"/>
              </a:rPr>
              <a:t> (using notation from Hyndman 2006):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15" y="3105696"/>
            <a:ext cx="5492174" cy="876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15" y="4629697"/>
            <a:ext cx="7400252" cy="8509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60400" y="3105696"/>
            <a:ext cx="1642533" cy="1391983"/>
          </a:xfrm>
          <a:prstGeom prst="wedgeRoundRectCallout">
            <a:avLst>
              <a:gd name="adj1" fmla="val 64438"/>
              <a:gd name="adj2" fmla="val -20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Appearance Model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0399" y="4784605"/>
            <a:ext cx="1642533" cy="1391983"/>
          </a:xfrm>
          <a:prstGeom prst="wedgeRoundRectCallout">
            <a:avLst>
              <a:gd name="adj1" fmla="val 64438"/>
              <a:gd name="adj2" fmla="val -20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Model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definition of a 1</a:t>
            </a:r>
            <a:r>
              <a:rPr lang="en-US" baseline="30000" dirty="0"/>
              <a:t>st</a:t>
            </a:r>
            <a:r>
              <a:rPr lang="en-US" dirty="0"/>
              <a:t>-order autoregressive (AR) process!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observation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is a function of previous observations, plus some noise</a:t>
            </a:r>
          </a:p>
          <a:p>
            <a:endParaRPr lang="en-US" dirty="0"/>
          </a:p>
          <a:p>
            <a:r>
              <a:rPr lang="en-US" b="1" dirty="0"/>
              <a:t>Markov model!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07" y="2614630"/>
            <a:ext cx="7400252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 models can have higher orders than 1</a:t>
            </a:r>
          </a:p>
          <a:p>
            <a:r>
              <a:rPr lang="en-US" dirty="0"/>
              <a:t>Each observation is dependent on the previous </a:t>
            </a:r>
            <a:r>
              <a:rPr lang="en-US" i="1" dirty="0"/>
              <a:t>d</a:t>
            </a:r>
            <a:r>
              <a:rPr lang="en-US" dirty="0"/>
              <a:t> observations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2" y="3128695"/>
            <a:ext cx="11090936" cy="5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Concrete, </a:t>
            </a:r>
            <a:r>
              <a:rPr lang="en-US" i="1" dirty="0"/>
              <a:t>a priori</a:t>
            </a:r>
            <a:r>
              <a:rPr lang="en-US" dirty="0"/>
              <a:t> definition of what is important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-order Markov process</a:t>
            </a:r>
          </a:p>
          <a:p>
            <a:pPr lvl="1"/>
            <a:r>
              <a:rPr lang="en-US" dirty="0"/>
              <a:t>n+1 terms and larger are explicitly ignored</a:t>
            </a:r>
          </a:p>
          <a:p>
            <a:r>
              <a:rPr lang="en-US" dirty="0"/>
              <a:t>No concept of </a:t>
            </a:r>
            <a:r>
              <a:rPr lang="en-US" i="1" dirty="0"/>
              <a:t>attention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i="1" dirty="0"/>
              <a:t>n</a:t>
            </a:r>
            <a:r>
              <a:rPr lang="en-US" dirty="0"/>
              <a:t> terms receive equal “attention” (computationally, if not also statistically)</a:t>
            </a:r>
          </a:p>
          <a:p>
            <a:pPr lvl="1"/>
            <a:r>
              <a:rPr lang="en-US" dirty="0"/>
              <a:t>Are you devoting equal time reading every word on this slide?</a:t>
            </a:r>
          </a:p>
          <a:p>
            <a:r>
              <a:rPr lang="en-US" dirty="0"/>
              <a:t>Cannot handle </a:t>
            </a:r>
            <a:r>
              <a:rPr lang="en-US" i="1" dirty="0"/>
              <a:t>variable-length inputs</a:t>
            </a:r>
            <a:r>
              <a:rPr lang="en-US" dirty="0"/>
              <a:t>, nor </a:t>
            </a:r>
            <a:r>
              <a:rPr lang="en-US" i="1" dirty="0"/>
              <a:t>variable-length outputs</a:t>
            </a:r>
            <a:endParaRPr lang="en-US" dirty="0"/>
          </a:p>
          <a:p>
            <a:pPr lvl="1"/>
            <a:r>
              <a:rPr lang="en-US" dirty="0"/>
              <a:t>Contrast with CNNs: all input images have to be the same size (usually)</a:t>
            </a:r>
          </a:p>
          <a:p>
            <a:pPr lvl="1"/>
            <a:r>
              <a:rPr lang="en-US" dirty="0"/>
              <a:t>Contrast with [insert deep network of choice]: all outputs are the same, given any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8197</TotalTime>
  <Words>1202</Words>
  <Application>Microsoft Macintosh PowerPoint</Application>
  <PresentationFormat>Widescreen</PresentationFormat>
  <Paragraphs>164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Recurrent Neural Networks</vt:lpstr>
      <vt:lpstr>The Neural Network Zoo</vt:lpstr>
      <vt:lpstr>The Neural Network Zoo</vt:lpstr>
      <vt:lpstr>Modeling Sequences</vt:lpstr>
      <vt:lpstr>Something we’ve seen before</vt:lpstr>
      <vt:lpstr>Linear Dynamical Models</vt:lpstr>
      <vt:lpstr>Autoregressive Models</vt:lpstr>
      <vt:lpstr>Autoregressive Models</vt:lpstr>
      <vt:lpstr>Autoregressive Models</vt:lpstr>
      <vt:lpstr>Attention</vt:lpstr>
      <vt:lpstr>Recurrent Neural Networks</vt:lpstr>
      <vt:lpstr>Recurrent Neural Network</vt:lpstr>
      <vt:lpstr>Recurrent Neural Networks</vt:lpstr>
      <vt:lpstr>Recurrent Neural Networks</vt:lpstr>
      <vt:lpstr>Recurrent Neural Networks</vt:lpstr>
      <vt:lpstr>Long-term Dependencies</vt:lpstr>
      <vt:lpstr>Long-term Dependencies</vt:lpstr>
      <vt:lpstr>Long-term Dependencies</vt:lpstr>
      <vt:lpstr>Long-Short Term Memory</vt:lpstr>
      <vt:lpstr>LSTM versus “vanilla” RNN</vt:lpstr>
      <vt:lpstr>Encoder-Decoder Networks</vt:lpstr>
      <vt:lpstr>Deep Recurrent Networks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292</cp:revision>
  <dcterms:created xsi:type="dcterms:W3CDTF">2017-09-09T20:28:18Z</dcterms:created>
  <dcterms:modified xsi:type="dcterms:W3CDTF">2023-11-07T16:21:16Z</dcterms:modified>
</cp:coreProperties>
</file>