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9EB73-737D-4359-8710-5078ACD1F7BA}">
  <a:tblStyle styleId="{F809EB73-737D-4359-8710-5078ACD1F7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8ef4c3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8ef4c3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8ef4c3b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8ef4c3b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8ef4c3b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8ef4c3b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8ef4c3b2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8ef4c3b2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8ef4c3b2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8ef4c3b2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8ef4c3b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8ef4c3b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803a329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803a329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803a329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803a329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803a3293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803a3293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803a329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803a329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03a3293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03a3293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803a3293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803a3293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803a3293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803a3293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803a3293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803a3293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keras.io/getting_started/" TargetMode="External"/><Relationship Id="rId4" Type="http://schemas.openxmlformats.org/officeDocument/2006/relationships/hyperlink" Target="https://h2o.ai/wiki/weights-and-biases/" TargetMode="External"/><Relationship Id="rId5" Type="http://schemas.openxmlformats.org/officeDocument/2006/relationships/hyperlink" Target="https://data-flair.training/blogs/keras-modules/" TargetMode="External"/><Relationship Id="rId6" Type="http://schemas.openxmlformats.org/officeDocument/2006/relationships/hyperlink" Target="https://keras.io/examples/vision/image_classification_from_scratch/" TargetMode="External"/><Relationship Id="rId7" Type="http://schemas.openxmlformats.org/officeDocument/2006/relationships/hyperlink" Target="https://www.tutorialspoint.com/keras/index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080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44163" y="547738"/>
            <a:ext cx="3255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CSCI 4360/6360 Data Science II</a:t>
            </a:r>
            <a:endParaRPr b="1"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Department of Computer Science</a:t>
            </a:r>
            <a:endParaRPr b="1"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University of Georgia</a:t>
            </a:r>
            <a:endParaRPr b="1"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2385806" y="1816428"/>
            <a:ext cx="4372216" cy="1472513"/>
            <a:chOff x="2557525" y="1793500"/>
            <a:chExt cx="4028950" cy="133235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34699" r="5474" t="0"/>
            <a:stretch/>
          </p:blipFill>
          <p:spPr>
            <a:xfrm>
              <a:off x="3837875" y="1793500"/>
              <a:ext cx="2748600" cy="133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7525" y="1869695"/>
              <a:ext cx="1204150" cy="1204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 txBox="1"/>
          <p:nvPr/>
        </p:nvSpPr>
        <p:spPr>
          <a:xfrm>
            <a:off x="1473750" y="4089364"/>
            <a:ext cx="619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Presented By: Karishma Hegde | Lahari Basavaraju | Shriya Garlapati</a:t>
            </a:r>
            <a:endParaRPr b="1"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Layer - 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374975" y="1103300"/>
            <a:ext cx="84573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Activations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Employed to determine whether or not a particular neuron is active.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Performs a nonlinear transformation on the incoming data to improve the learning abilities of the neurons.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 of a neuron depends on the activation function.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-249125" y="29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{F809EB73-737D-4359-8710-5078ACD1F7BA}</a:tableStyleId>
              </a:tblPr>
              <a:tblGrid>
                <a:gridCol w="3300575"/>
                <a:gridCol w="4136625"/>
              </a:tblGrid>
              <a:tr h="965975">
                <a:tc>
                  <a:txBody>
                    <a:bodyPr/>
                    <a:lstStyle/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Linear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Relu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Softmax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Softplus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Tanh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Exponential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Modules </a:t>
            </a: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- 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 txBox="1"/>
          <p:nvPr/>
        </p:nvSpPr>
        <p:spPr>
          <a:xfrm>
            <a:off x="374975" y="1103300"/>
            <a:ext cx="84573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Modules contains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predefined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classes, functions and variables which are useful for deep learning algorithm.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Backend Module -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Keras allows users to study its backend and make changes to some level in its backend.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this task, Keras provides a backend module.Its default configuration is stored at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$Home/keras/keras.json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file.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505750" y="3433175"/>
            <a:ext cx="4132500" cy="13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"image_data_format": "channels_last",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"epsilon": 1e-07,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"floatx": "float32",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"backend": "tensorflow"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Modules - 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7" name="Google Shape;147;p24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374975" y="1103300"/>
            <a:ext cx="84573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Utils Module -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module provides utilities for deep learning operations.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 -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HDF5 Matrix - Converts input data in HDF5 format.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■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to_categorical - For one hot encoding of class vectors.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■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print_summary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To print the model summary.	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881675" y="2263225"/>
            <a:ext cx="5566800" cy="3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from.utils import HDF5Matrix data=HDF5Matrix(‘data.hdf5’,’data’)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881675" y="3131300"/>
            <a:ext cx="5566800" cy="66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keras.utils import to_categorical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labels = [0,1,2,3,4,5]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to_categorical(labels)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881675" y="4422200"/>
            <a:ext cx="5566800" cy="5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keras.utils import print_summary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print_summary( model 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Modules - 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7" name="Google Shape;157;p25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5"/>
          <p:cNvSpPr txBox="1"/>
          <p:nvPr/>
        </p:nvSpPr>
        <p:spPr>
          <a:xfrm>
            <a:off x="374975" y="1103300"/>
            <a:ext cx="84573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 Processing 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Module -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provides methods to convert images to NumPy arrays.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ImageDataGenerator class is used for real-time data augmentation.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 -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apply_transform - apply some transformation to the image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■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flow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generate batches of augmented data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■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tandardize - for normalization of input batch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1881675" y="2571750"/>
            <a:ext cx="5566800" cy="3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apply_transform(x, transform_parameters)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881675" y="3454125"/>
            <a:ext cx="5566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flow(x, y, batch_size=32, shuffle, sample_weight, seed, save_to_dir, save_prefix='', save_format='png', subset)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881675" y="4572800"/>
            <a:ext cx="5566800" cy="3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standardize(x)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080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1091100" y="1377300"/>
            <a:ext cx="69618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DEMO</a:t>
            </a:r>
            <a:endParaRPr sz="4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Image Classification from Scratch</a:t>
            </a:r>
            <a:endParaRPr sz="3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Resources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72" name="Google Shape;172;p27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7"/>
          <p:cNvSpPr txBox="1"/>
          <p:nvPr/>
        </p:nvSpPr>
        <p:spPr>
          <a:xfrm>
            <a:off x="374975" y="1103300"/>
            <a:ext cx="84573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Keras Documentation - 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https://keras.io/getting_started/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Weights and Biases - 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https://h2o.ai/wiki/weights-and-biases/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Keras Modules - 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https://data-flair.training/blogs/keras-modules/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 classification from scratch - 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https://keras.io/examples/vision/image_classification_from_scratch/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Keras Tutorial - 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https://www.tutorialspoint.com/keras/index.htm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hat is Keras?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41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deep learning API written in Python, running on top of the machine learning platform TensorFlow.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minimal structure that provides a clean and easy way to create deep learning models.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core data structures of Keras are layers and models.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Supports multiple platforms and backends.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friendly framework which runs on both CPU and GPU.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Highly scalability of computation.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Installation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416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Requires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Python 3.5 or higher.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/>
          <p:nvPr/>
        </p:nvSpPr>
        <p:spPr>
          <a:xfrm>
            <a:off x="473988" y="1743150"/>
            <a:ext cx="2640300" cy="3139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D2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Create Virtual Environment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Linux/Mac OS: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python3 -m venv kerasenv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Windows: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py -m venv keras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285369" y="1743150"/>
            <a:ext cx="2640300" cy="3139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D2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Activate The Environment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Linux/Mac OS: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$ cd kerasvenv kerasvenv $ source bin/activate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Windows: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.\env\Scripts\activate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096751" y="1743150"/>
            <a:ext cx="2640300" cy="3139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D2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Python Libraries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Numpy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Pandas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Scikit-learn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Matplotlib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Scipy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Seaborn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" name="Google Shape;82;p16"/>
          <p:cNvGrpSpPr/>
          <p:nvPr/>
        </p:nvGrpSpPr>
        <p:grpSpPr>
          <a:xfrm>
            <a:off x="4194008" y="1690336"/>
            <a:ext cx="4638294" cy="2549546"/>
            <a:chOff x="2900850" y="1680525"/>
            <a:chExt cx="5715000" cy="3239575"/>
          </a:xfrm>
        </p:grpSpPr>
        <p:pic>
          <p:nvPicPr>
            <p:cNvPr id="83" name="Google Shape;8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00850" y="1680525"/>
              <a:ext cx="5715000" cy="2724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 txBox="1"/>
            <p:nvPr/>
          </p:nvSpPr>
          <p:spPr>
            <a:xfrm>
              <a:off x="3172500" y="4509400"/>
              <a:ext cx="52515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chemeClr val="dk2"/>
                  </a:solidFill>
                </a:rPr>
                <a:t>Relationship between model, layer and core (source: www.tutorialspoint.com</a:t>
              </a:r>
              <a:r>
                <a:rPr lang="en" sz="900">
                  <a:solidFill>
                    <a:schemeClr val="dk2"/>
                  </a:solidFill>
                </a:rPr>
                <a:t>)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sp>
        <p:nvSpPr>
          <p:cNvPr id="85" name="Google Shape;85;p16"/>
          <p:cNvSpPr txBox="1"/>
          <p:nvPr/>
        </p:nvSpPr>
        <p:spPr>
          <a:xfrm>
            <a:off x="374975" y="1103300"/>
            <a:ext cx="35631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Keras API can be divided into three main categories −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represents ANNs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Layer 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form the model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Core Modules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accessed for activation function, loss function, regularization function, etc.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Model - </a:t>
            </a: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374975" y="1103300"/>
            <a:ext cx="84573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Keras Models are of two types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Sequential Model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 composition of Keras Layers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Easy, minimal as well as has the ability to represent nearly all available neural networks.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00625" y="3302125"/>
            <a:ext cx="8209800" cy="15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keras.models import Sequential	//imports Sequential model from Keras models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keras.layers import Dense, Activation	//imports Dense layer and Activation module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 = Sequential()  //create a new sequential model using Sequential API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model.add(Dense(512, activation = 'relu', input_shape = (784,))) //adds a dense layer (Dense API) with relu activation (using Activation module) function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Model - 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374975" y="1103300"/>
            <a:ext cx="8457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 API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reates customized ANN models. 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○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Handles models with non-linear topology, shared layers, and multiple inputs or outputs.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0900" y="2163425"/>
            <a:ext cx="4132500" cy="268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inputs = keras.Input(shape=(784,))	//create the input node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dense = layers.Dense(64, activation="relu")	//create a new node in the graph of layers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dense(inputs)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 = layers.Dense(64, activation="relu")(x)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outputs = layers.Dense(10)(x)	//add a few more layers to the graph of layers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 = keras.Model(inputs=inputs, outputs=outputs, name="mnist_model") //create a Model by specifying its inputs and outputs in the graph of layers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7114" l="0" r="0" t="0"/>
          <a:stretch/>
        </p:blipFill>
        <p:spPr>
          <a:xfrm>
            <a:off x="5276600" y="2591137"/>
            <a:ext cx="3284751" cy="22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276625" y="2239625"/>
            <a:ext cx="3284700" cy="42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model.summary()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Layer</a:t>
            </a: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 - 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374975" y="1103300"/>
            <a:ext cx="84573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Primary building block of Keras models.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layer receives input information, does some computation generates the transformed information.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output of one layer will flow into the next layer as its input.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Keras layer requires below minimum details to create a complete layer: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Shape of the input data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neurons / units in the layer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Initializers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Regularizers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Constraints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Activations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Layer - 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 txBox="1"/>
          <p:nvPr/>
        </p:nvSpPr>
        <p:spPr>
          <a:xfrm>
            <a:off x="374975" y="1103300"/>
            <a:ext cx="84573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 Shape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Shape of the input data should be specified t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 create the first layer of the model.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Neurons/Units in the Layer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Dense is an entry level layer provided by Keras, which accepts the number of neurons or units (32) as its required parameter.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Initializers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initial weight to be assigned to the input data to indicate the neuron's signal strength.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Types: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Zeros - Generates 0 for all input data.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Ones - Generates 1 for all input data.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Constant - Generates a constant value (say, 5) specified by the user for all input data.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Identity - Generates identity matrix.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0808"/>
                </a:solidFill>
                <a:latin typeface="Georgia"/>
                <a:ea typeface="Georgia"/>
                <a:cs typeface="Georgia"/>
                <a:sym typeface="Georgia"/>
              </a:rPr>
              <a:t>Layer - Architecture of Keras</a:t>
            </a:r>
            <a:endParaRPr>
              <a:solidFill>
                <a:srgbClr val="D2080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325875" y="1024775"/>
            <a:ext cx="8559300" cy="0"/>
          </a:xfrm>
          <a:prstGeom prst="straightConnector1">
            <a:avLst/>
          </a:prstGeom>
          <a:noFill/>
          <a:ln cap="flat" cmpd="sng" w="28575">
            <a:solidFill>
              <a:srgbClr val="D208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/>
        </p:nvSpPr>
        <p:spPr>
          <a:xfrm>
            <a:off x="374975" y="1103300"/>
            <a:ext cx="84573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Regularizers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Applies some penalties on the layer parameter during optimization.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 include L1 and L2 optimization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Constraints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Aids in performance enhancement and offers fresh methods for utilizing unlabeled data.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Prunes output space, which boosts generalization and increases model learnability.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-351350" y="379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{F809EB73-737D-4359-8710-5078ACD1F7BA}</a:tableStyleId>
              </a:tblPr>
              <a:tblGrid>
                <a:gridCol w="3430925"/>
                <a:gridCol w="4300025"/>
              </a:tblGrid>
              <a:tr h="451400">
                <a:tc>
                  <a:txBody>
                    <a:bodyPr/>
                    <a:lstStyle/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NonNeg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UnitNorm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MaxNorm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30200" lvl="2" marL="2286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eorgia"/>
                        <a:buChar char="■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MinMaxNorm</a:t>
                      </a:r>
                      <a:endParaRPr sz="16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