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9" r:id="rId25"/>
    <p:sldId id="348" r:id="rId26"/>
    <p:sldId id="349" r:id="rId27"/>
    <p:sldId id="350" r:id="rId28"/>
    <p:sldId id="290" r:id="rId29"/>
    <p:sldId id="291" r:id="rId30"/>
    <p:sldId id="292" r:id="rId31"/>
    <p:sldId id="293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2" r:id="rId46"/>
    <p:sldId id="333" r:id="rId47"/>
    <p:sldId id="334" r:id="rId48"/>
    <p:sldId id="335" r:id="rId49"/>
    <p:sldId id="336" r:id="rId50"/>
    <p:sldId id="341" r:id="rId51"/>
    <p:sldId id="342" r:id="rId52"/>
    <p:sldId id="343" r:id="rId53"/>
    <p:sldId id="344" r:id="rId54"/>
    <p:sldId id="351" r:id="rId55"/>
    <p:sldId id="345" r:id="rId56"/>
    <p:sldId id="346" r:id="rId57"/>
    <p:sldId id="347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89"/>
    <p:restoredTop sz="74970"/>
  </p:normalViewPr>
  <p:slideViewPr>
    <p:cSldViewPr snapToGrid="0" snapToObjects="1">
      <p:cViewPr varScale="1">
        <p:scale>
          <a:sx n="96" d="100"/>
          <a:sy n="96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9C780-C502-3C40-8582-751C26C551D3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D98D8-DBE5-7549-AE2B-EEFD864BC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1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= volume of hypersphere / volume of hypercube</a:t>
            </a:r>
          </a:p>
          <a:p>
            <a:endParaRPr lang="en-US" dirty="0"/>
          </a:p>
          <a:p>
            <a:r>
              <a:rPr lang="en-US" dirty="0"/>
              <a:t>What does it take for a ratio to go to zero? Either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numerator goes to 0</a:t>
            </a:r>
          </a:p>
          <a:p>
            <a:pPr marL="171450" indent="-171450">
              <a:buFontTx/>
              <a:buChar char="-"/>
            </a:pPr>
            <a:r>
              <a:rPr lang="en-US" dirty="0"/>
              <a:t>Denominator goes to infinity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We can generally assume the numerator isn’t going to 0; it’s staying the same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So denominator has to be going to infinity, or at least growing faster than the numerator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D98D8-DBE5-7549-AE2B-EEFD864BCB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0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Silhouette width measure: average distance of a point to its own cluster compared to the average distance to the nearest other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D98D8-DBE5-7549-AE2B-EEFD864BCB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8783B-3160-480B-80FE-B96696625CB6}" type="slidenum">
              <a:rPr lang="en-IE">
                <a:latin typeface="Arial" pitchFamily="34" charset="0"/>
              </a:rPr>
              <a:pPr/>
              <a:t>32</a:t>
            </a:fld>
            <a:endParaRPr lang="en-IE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9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02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with x2 because we threw away x1 (the “trivial” eigenvector, only present in a fully connected graph)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D98D8-DBE5-7549-AE2B-EEFD864BCB5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0EB1-0194-1821-78C1-33231CD53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98479-F25C-2A0F-CC32-7D3BAE1AF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2A78-62B5-08B5-A5C3-6BDFF46E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43224-C59A-E7E0-70AB-D596D7A4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D13A4-8FD1-D923-8204-740FCD29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3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2CD0-0383-3157-E671-39AC5D30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1CC37-0EDF-3D5D-B183-D4CE20336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ACDF5-A737-A27D-1D26-2F35BA53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89E74-350C-06BF-6FCB-DF46B3CE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606F2-2BED-E89C-6B47-875FAEDA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3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6E148-5A07-B25C-AE08-FCB561311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13586-E115-D056-DA38-47B076D89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4ACC3-F076-854D-B197-85AD2619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220B-ADD6-E35A-5432-5B2EF3FF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6AA16-F220-66DC-640B-B6D570B8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9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F824-3402-FB95-10DC-80DF149D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E896-CCD8-0EE2-A0F8-29B032F1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7B38-AE8B-9ABE-DC3D-7AF76535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0EFBC-7BB6-2C3E-2E20-64AD0F95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D50C-7323-A447-E7EA-819584B2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2B39-C1B3-3CB9-D365-E2216745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A2D6E-22CC-2704-BE04-DF11589A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4E5FB-2712-5CE6-EF27-331C38CC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489F-50C8-FD9E-7938-2EFFF5B8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3B89-47BD-C082-BA54-796E1108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7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5377-FDAF-20D7-863C-9DEDCFDD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6AA2B-2667-523B-9704-A2874B011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D8E2E-CC4A-6B52-3124-C2B44934C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0A2EE-672A-4828-28E6-3DE745BC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9106E-DC11-70B9-E758-9AEF53E7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6B7DC-78E0-A803-0373-021E2B76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5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DF62-55FA-BF25-CEDD-F038D8A5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197A8-BE75-BF4B-3802-31BE49456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A6D0A-A94D-2B52-1EF3-CAA703F4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388AB-3E43-44EB-7481-53E2849C7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5AE11-21D7-BADB-6E98-DF6F9D676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2EF3A0-B234-8326-A0C3-7419D94B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1C206-11A2-FF76-B904-391BBD4B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45E9B-1CD8-D23D-E9E1-151D8376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0B73-8B24-FFC5-8FB6-4F6ECDF2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82BAE-226D-5830-F247-5EC1D9B6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00FC8-958D-367F-03DC-E5057A22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3163E-71C5-DE22-79A8-448DB8503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9C762-EC20-11CC-A85E-F7BA1A5D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0F7ED-31F2-5B4A-E59F-5FD72503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2F2FF-F374-8BDE-56E0-3CE748AC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4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B0CE-83A7-F332-BFFC-AC796490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5581E-D0EA-4E22-E251-C196385B5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BD4F-E8DC-A042-CED4-EABA62624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204EC-5E96-FC47-9711-FB425903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AFD9A-46AB-A9F3-52C0-681F08E0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CEE0C-E3A1-65A9-286B-689599A8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35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63E1-B382-9CB6-B4B1-6C707350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BDE89-BCA2-6D99-91EC-213A24167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EF867-75F8-913C-ACD0-539ADE032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11CB8-7B24-1C57-E435-E6C6B52F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0AC9C-B6C5-FD4E-A612-06C2623B631E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E7FB6-5ACD-1041-0143-AB63A487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83FBC-8C30-C339-5B70-DB6B3F42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3C743-2348-DB80-F020-BC217081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2638B-7089-93FA-78C9-C3685923F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9ADBF-5E84-63F0-E21E-889CA9FA6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0AC9C-B6C5-FD4E-A612-06C2623B631E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4BDE2-19EF-EB2D-B9CB-68A0AFC99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9B9BE-88CE-73DB-0C22-8C8E35457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ACD6-1778-FF4C-ABBB-2A8123D1E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2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ftaliharris.com/blog/visualizing-k-means-clusterin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content/pdf/10.1007/s11222-007-9033-z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Spectral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4360/6360 Data Science II</a:t>
            </a:r>
          </a:p>
        </p:txBody>
      </p:sp>
    </p:spTree>
    <p:extLst>
      <p:ext uri="{BB962C8B-B14F-4D97-AF65-F5344CB8AC3E}">
        <p14:creationId xmlns:p14="http://schemas.microsoft.com/office/powerpoint/2010/main" val="89155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Problem: Music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Space of all music:</a:t>
            </a:r>
          </a:p>
          <a:p>
            <a:r>
              <a:rPr lang="en-US" dirty="0"/>
              <a:t>Think of a space with one dimension for each customer</a:t>
            </a:r>
          </a:p>
          <a:p>
            <a:pPr lvl="1"/>
            <a:r>
              <a:rPr lang="en-US" dirty="0"/>
              <a:t>Values in a dimension may be 0 or 1 only</a:t>
            </a:r>
          </a:p>
          <a:p>
            <a:pPr lvl="1"/>
            <a:r>
              <a:rPr lang="en-US" dirty="0"/>
              <a:t>A song is a point in this space 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), 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customer bought the song</a:t>
            </a:r>
          </a:p>
          <a:p>
            <a:pPr lvl="8"/>
            <a:endParaRPr lang="en-US" dirty="0"/>
          </a:p>
          <a:p>
            <a:r>
              <a:rPr lang="en-US" dirty="0"/>
              <a:t>For Amazon, the dimension is tens of millions</a:t>
            </a:r>
          </a:p>
          <a:p>
            <a:pPr lvl="8"/>
            <a:endParaRPr lang="en-US" dirty="0"/>
          </a:p>
          <a:p>
            <a:r>
              <a:rPr lang="en-US" b="1" dirty="0"/>
              <a:t>Task:</a:t>
            </a:r>
            <a:r>
              <a:rPr lang="en-US" dirty="0"/>
              <a:t> Find clusters of similar songs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4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Problem: Documents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D60093"/>
                </a:solidFill>
              </a:rPr>
              <a:t>Finding topics:</a:t>
            </a:r>
          </a:p>
          <a:p>
            <a:r>
              <a:rPr lang="en-US" dirty="0"/>
              <a:t>Represent a document by a vector 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i="1" dirty="0" err="1"/>
              <a:t>x</a:t>
            </a:r>
            <a:r>
              <a:rPr lang="en-US" i="1" baseline="-25000" dirty="0" err="1"/>
              <a:t>k</a:t>
            </a:r>
            <a:r>
              <a:rPr lang="en-US" dirty="0"/>
              <a:t>), where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 </a:t>
            </a:r>
            <a:r>
              <a:rPr lang="en-US" dirty="0" err="1"/>
              <a:t>iff</a:t>
            </a:r>
            <a:r>
              <a:rPr lang="en-US" dirty="0"/>
              <a:t> the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aseline="30000" dirty="0" err="1"/>
              <a:t>th</a:t>
            </a:r>
            <a:r>
              <a:rPr lang="en-US" dirty="0"/>
              <a:t> word </a:t>
            </a:r>
            <a:br>
              <a:rPr lang="en-US" dirty="0"/>
            </a:br>
            <a:r>
              <a:rPr lang="en-US" dirty="0"/>
              <a:t>(in some order) appears in the document</a:t>
            </a:r>
          </a:p>
          <a:p>
            <a:pPr lvl="1"/>
            <a:r>
              <a:rPr lang="en-US" dirty="0"/>
              <a:t>It actually doesn’t matter if </a:t>
            </a:r>
            <a:r>
              <a:rPr lang="en-US" i="1" dirty="0"/>
              <a:t>k</a:t>
            </a:r>
            <a:r>
              <a:rPr lang="en-US" dirty="0"/>
              <a:t> is infinite; i.e., we don’t limit the set of words</a:t>
            </a:r>
          </a:p>
          <a:p>
            <a:pPr lvl="8"/>
            <a:endParaRPr lang="en-US" dirty="0"/>
          </a:p>
          <a:p>
            <a:r>
              <a:rPr lang="en-US" b="1" dirty="0"/>
              <a:t>Documents with similar sets of words </a:t>
            </a:r>
            <a:br>
              <a:rPr lang="en-US" b="1" dirty="0"/>
            </a:br>
            <a:r>
              <a:rPr lang="en-US" b="1" dirty="0"/>
              <a:t>may be about the same topic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9C86E-4822-48E1-9B47-441AC4B3CE7F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Cosine, Jaccard, and Euclidean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As with songs we have a choice when we think of documents as sets of words or shingles: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Sets as vectors:</a:t>
            </a:r>
            <a:r>
              <a:rPr lang="en-US" dirty="0"/>
              <a:t> Measure similarity by the </a:t>
            </a:r>
            <a:r>
              <a:rPr lang="en-US" b="1" dirty="0"/>
              <a:t>cosine distance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Sets as sets:</a:t>
            </a:r>
            <a:r>
              <a:rPr lang="en-US" dirty="0"/>
              <a:t> Measure similarity by the </a:t>
            </a:r>
            <a:r>
              <a:rPr lang="en-US" b="1" dirty="0" err="1"/>
              <a:t>Jaccard</a:t>
            </a:r>
            <a:r>
              <a:rPr lang="en-US" b="1" dirty="0"/>
              <a:t> distance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Sets as points:</a:t>
            </a:r>
            <a:r>
              <a:rPr lang="en-US" dirty="0"/>
              <a:t> Measure similarity by </a:t>
            </a:r>
            <a:r>
              <a:rPr lang="en-US" b="1" dirty="0"/>
              <a:t>Euclidean distance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98B26-AFA4-4808-9879-1DED8198AB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Methods of Clustering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Hierarchical: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Agglomerative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(bottom up):</a:t>
            </a:r>
          </a:p>
          <a:p>
            <a:pPr lvl="2"/>
            <a:r>
              <a:rPr lang="en-US" sz="2600" dirty="0"/>
              <a:t>Initially, each point is a cluster</a:t>
            </a:r>
          </a:p>
          <a:p>
            <a:pPr lvl="2"/>
            <a:r>
              <a:rPr lang="en-US" sz="2600" dirty="0"/>
              <a:t>Repeatedly combine the two </a:t>
            </a:r>
            <a:br>
              <a:rPr lang="en-US" sz="2600" dirty="0"/>
            </a:br>
            <a:r>
              <a:rPr lang="en-US" sz="2600" dirty="0"/>
              <a:t>“nearest” clusters into one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Divisive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(top down):</a:t>
            </a:r>
          </a:p>
          <a:p>
            <a:pPr lvl="2"/>
            <a:r>
              <a:rPr lang="en-US" dirty="0"/>
              <a:t>Start with one cluster and recursively split it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Point assignment:</a:t>
            </a:r>
          </a:p>
          <a:p>
            <a:pPr lvl="1"/>
            <a:r>
              <a:rPr lang="en-US" dirty="0"/>
              <a:t>Maintain a set of clusters</a:t>
            </a:r>
          </a:p>
          <a:p>
            <a:pPr lvl="1"/>
            <a:r>
              <a:rPr lang="en-US" dirty="0"/>
              <a:t>Points belong to “nearest” cluster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29C3C-B3FC-4FA1-B456-3550CB5835C0}" type="slidenum">
              <a:rPr lang="en-US"/>
              <a:pPr/>
              <a:t>13</a:t>
            </a:fld>
            <a:endParaRPr lang="en-US"/>
          </a:p>
        </p:txBody>
      </p:sp>
      <p:pic>
        <p:nvPicPr>
          <p:cNvPr id="40964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2683" y="1751979"/>
            <a:ext cx="3388125" cy="2034048"/>
          </a:xfrm>
          <a:prstGeom prst="rect">
            <a:avLst/>
          </a:prstGeom>
          <a:noFill/>
        </p:spPr>
      </p:pic>
      <p:pic>
        <p:nvPicPr>
          <p:cNvPr id="40966" name="Picture 6" descr="http://www.ima.umn.edu/~iwen/REU/2Ddat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8240" y="4004673"/>
            <a:ext cx="2856567" cy="23072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242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Clustering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Key operation: </a:t>
            </a:r>
            <a:br>
              <a:rPr lang="en-US" b="1" dirty="0">
                <a:solidFill>
                  <a:schemeClr val="accent3"/>
                </a:solidFill>
              </a:rPr>
            </a:br>
            <a:r>
              <a:rPr lang="en-US" b="1" dirty="0"/>
              <a:t>Repeatedly combine </a:t>
            </a:r>
            <a:br>
              <a:rPr lang="en-US" b="1" dirty="0"/>
            </a:br>
            <a:r>
              <a:rPr lang="en-US" b="1" dirty="0"/>
              <a:t>two nearest clusters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Three important questions:</a:t>
            </a:r>
          </a:p>
          <a:p>
            <a:pPr lvl="1"/>
            <a:r>
              <a:rPr lang="en-US" b="1" dirty="0"/>
              <a:t>1)</a:t>
            </a:r>
            <a:r>
              <a:rPr lang="en-US" dirty="0"/>
              <a:t> How do you represent a cluster of more </a:t>
            </a:r>
            <a:br>
              <a:rPr lang="en-US" dirty="0"/>
            </a:br>
            <a:r>
              <a:rPr lang="en-US" dirty="0"/>
              <a:t>than one point?</a:t>
            </a:r>
          </a:p>
          <a:p>
            <a:pPr lvl="1"/>
            <a:r>
              <a:rPr lang="en-US" b="1" dirty="0"/>
              <a:t>2)</a:t>
            </a:r>
            <a:r>
              <a:rPr lang="en-US" dirty="0"/>
              <a:t> How do you determine the “nearness” of clusters?</a:t>
            </a:r>
          </a:p>
          <a:p>
            <a:pPr lvl="1"/>
            <a:r>
              <a:rPr lang="en-US" b="1" dirty="0"/>
              <a:t>3)</a:t>
            </a:r>
            <a:r>
              <a:rPr lang="en-US" dirty="0"/>
              <a:t> When to stop combining clusters?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5AAD7-AE9A-4B67-BF02-47A6EAD9A97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" name="Picture 4" descr="http://www.mathworks.com/help/toolbox/stats/dendro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9932" y="1646238"/>
            <a:ext cx="4289061" cy="25749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226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Key operation: </a:t>
            </a:r>
            <a:r>
              <a:rPr lang="en-US" b="1" dirty="0"/>
              <a:t>Repeatedly combine two nearest clusters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(1) How to represent a cluster of many points?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Key problem: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As you merge clusters, how do you represent the “location” of each cluster, to tell which pair of clusters is closest?</a:t>
            </a:r>
          </a:p>
          <a:p>
            <a:r>
              <a:rPr lang="en-US" b="1" dirty="0">
                <a:solidFill>
                  <a:srgbClr val="008000"/>
                </a:solidFill>
              </a:rPr>
              <a:t>Euclidean case: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each cluster has a </a:t>
            </a:r>
            <a:br>
              <a:rPr lang="en-US" dirty="0"/>
            </a:br>
            <a:r>
              <a:rPr lang="en-US" b="1" i="1" dirty="0">
                <a:solidFill>
                  <a:srgbClr val="FF0066"/>
                </a:solidFill>
              </a:rPr>
              <a:t>centroid</a:t>
            </a:r>
            <a:r>
              <a:rPr lang="en-US" dirty="0">
                <a:solidFill>
                  <a:srgbClr val="FF0066"/>
                </a:solidFill>
              </a:rPr>
              <a:t> </a:t>
            </a:r>
            <a:r>
              <a:rPr lang="en-US" dirty="0"/>
              <a:t>= average of its (data)points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(2) How to determine “nearness” of clusters?</a:t>
            </a:r>
          </a:p>
          <a:p>
            <a:pPr lvl="1"/>
            <a:r>
              <a:rPr lang="en-US" dirty="0"/>
              <a:t>Measure cluster distances by distances of centroids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0D71-7600-4E70-9746-66CD11735245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Hierarchical clustering</a:t>
            </a:r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B44CA-D531-47DB-9E33-B16569C64FBD}" type="slidenum">
              <a:rPr lang="en-US"/>
              <a:pPr/>
              <a:t>16</a:t>
            </a:fld>
            <a:endParaRPr lang="en-US"/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117725" y="1787526"/>
            <a:ext cx="541686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				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(5,3)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					o</a:t>
            </a:r>
          </a:p>
          <a:p>
            <a:r>
              <a:rPr lang="en-US" dirty="0">
                <a:latin typeface="Times New Roman" charset="0"/>
              </a:rPr>
              <a:t>	 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(1,2)</a:t>
            </a:r>
          </a:p>
          <a:p>
            <a:r>
              <a:rPr lang="en-US" dirty="0">
                <a:solidFill>
                  <a:srgbClr val="0070C0"/>
                </a:solidFill>
                <a:latin typeface="Times New Roman" charset="0"/>
              </a:rPr>
              <a:t>	o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>
                <a:latin typeface="Times New Roman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o  (2,1)	</a:t>
            </a:r>
            <a:r>
              <a:rPr lang="en-US" dirty="0">
                <a:latin typeface="Times New Roman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 (4,1)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       o  (0,0)</a:t>
            </a:r>
            <a:r>
              <a:rPr lang="en-US" dirty="0">
                <a:latin typeface="Times New Roman" charset="0"/>
              </a:rPr>
              <a:t>				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o (5,0)</a:t>
            </a:r>
          </a:p>
          <a:p>
            <a:r>
              <a:rPr lang="en-US" dirty="0">
                <a:solidFill>
                  <a:srgbClr val="00B050"/>
                </a:solidFill>
                <a:latin typeface="Times New Roman" charset="0"/>
              </a:rPr>
              <a:t>					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2840515" y="2263966"/>
            <a:ext cx="1676400" cy="1676400"/>
          </a:xfrm>
          <a:prstGeom prst="ellipse">
            <a:avLst/>
          </a:prstGeom>
          <a:noFill/>
          <a:ln w="9525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charset="0"/>
            </a:endParaRP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3468882" y="2863468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70C0"/>
                </a:solidFill>
                <a:latin typeface="Times New Roman" charset="0"/>
              </a:rPr>
              <a:t> (1.5,1.5)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5638800" y="2971800"/>
            <a:ext cx="1676400" cy="1676400"/>
          </a:xfrm>
          <a:prstGeom prst="ellipse">
            <a:avLst/>
          </a:prstGeom>
          <a:noFill/>
          <a:ln w="9525">
            <a:solidFill>
              <a:srgbClr val="00B05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6286315" y="3471169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rgbClr val="00B050"/>
                </a:solidFill>
                <a:latin typeface="Times New Roman" charset="0"/>
              </a:rPr>
              <a:t> (4.5,0.5)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1981200" y="2133600"/>
            <a:ext cx="3048000" cy="27432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3124201" y="3200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charset="0"/>
              </a:rPr>
              <a:t>x (1,1)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5562600" y="1447800"/>
            <a:ext cx="2286000" cy="3581400"/>
          </a:xfrm>
          <a:prstGeom prst="ellipse">
            <a:avLst/>
          </a:prstGeom>
          <a:noFill/>
          <a:ln w="9525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6522353" y="2917567"/>
            <a:ext cx="11464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x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charset="0"/>
              </a:rPr>
              <a:t> (4.7,1.3)</a:t>
            </a:r>
          </a:p>
        </p:txBody>
      </p:sp>
      <p:sp>
        <p:nvSpPr>
          <p:cNvPr id="13" name="Oval 12"/>
          <p:cNvSpPr/>
          <p:nvPr/>
        </p:nvSpPr>
        <p:spPr>
          <a:xfrm>
            <a:off x="8305800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740966" y="6019801"/>
            <a:ext cx="152400" cy="1524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924800" y="6019801"/>
            <a:ext cx="152400" cy="1524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623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0058400" y="6019801"/>
            <a:ext cx="152400" cy="152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242234" y="601980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15" idx="0"/>
          </p:cNvCxnSpPr>
          <p:nvPr/>
        </p:nvCxnSpPr>
        <p:spPr>
          <a:xfrm rot="5400000" flipH="1" flipV="1">
            <a:off x="7848600" y="5334001"/>
            <a:ext cx="838200" cy="5334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3" idx="0"/>
          </p:cNvCxnSpPr>
          <p:nvPr/>
        </p:nvCxnSpPr>
        <p:spPr>
          <a:xfrm rot="5400000" flipH="1" flipV="1">
            <a:off x="8229600" y="5715001"/>
            <a:ext cx="457200" cy="152400"/>
          </a:xfrm>
          <a:prstGeom prst="bentConnector3">
            <a:avLst>
              <a:gd name="adj1" fmla="val 4277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4" idx="0"/>
          </p:cNvCxnSpPr>
          <p:nvPr/>
        </p:nvCxnSpPr>
        <p:spPr>
          <a:xfrm rot="16200000" flipV="1">
            <a:off x="8485283" y="5687918"/>
            <a:ext cx="381000" cy="28276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8" idx="0"/>
          </p:cNvCxnSpPr>
          <p:nvPr/>
        </p:nvCxnSpPr>
        <p:spPr>
          <a:xfrm rot="5400000" flipH="1" flipV="1">
            <a:off x="9193117" y="5764118"/>
            <a:ext cx="381000" cy="130366"/>
          </a:xfrm>
          <a:prstGeom prst="bentConnector3">
            <a:avLst>
              <a:gd name="adj1" fmla="val 76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6" idx="0"/>
          </p:cNvCxnSpPr>
          <p:nvPr/>
        </p:nvCxnSpPr>
        <p:spPr>
          <a:xfrm rot="16200000" flipV="1">
            <a:off x="9269317" y="5589684"/>
            <a:ext cx="609600" cy="250634"/>
          </a:xfrm>
          <a:prstGeom prst="bentConnector3">
            <a:avLst>
              <a:gd name="adj1" fmla="val 4819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7" idx="0"/>
          </p:cNvCxnSpPr>
          <p:nvPr/>
        </p:nvCxnSpPr>
        <p:spPr>
          <a:xfrm rot="16200000" flipV="1">
            <a:off x="9334500" y="5219701"/>
            <a:ext cx="914400" cy="685800"/>
          </a:xfrm>
          <a:prstGeom prst="bentConnector3">
            <a:avLst>
              <a:gd name="adj1" fmla="val 6325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5400000" flipH="1" flipV="1">
            <a:off x="8382000" y="4876801"/>
            <a:ext cx="762000" cy="4572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 rot="16200000" flipV="1">
            <a:off x="8915400" y="4800601"/>
            <a:ext cx="609600" cy="457200"/>
          </a:xfrm>
          <a:prstGeom prst="bentConnector3">
            <a:avLst>
              <a:gd name="adj1" fmla="val 3734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358720" y="5190069"/>
            <a:ext cx="18357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Data: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… data point</a:t>
            </a:r>
          </a:p>
          <a:p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 … centroid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09873" y="6303994"/>
            <a:ext cx="1710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Dendrogram</a:t>
            </a:r>
            <a:endParaRPr lang="en-US" sz="2000" b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200400" y="2819400"/>
            <a:ext cx="914400" cy="565666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58838" y="3392758"/>
            <a:ext cx="822962" cy="493442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00400" y="2863468"/>
            <a:ext cx="76200" cy="52929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276600" y="3392758"/>
            <a:ext cx="765516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667000" y="3392758"/>
            <a:ext cx="609600" cy="49344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676399" y="2329739"/>
            <a:ext cx="150755" cy="78031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958838" y="3128113"/>
            <a:ext cx="717560" cy="2246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676399" y="3128113"/>
            <a:ext cx="183151" cy="71238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animBg="1" autoUpdateAnimBg="0"/>
      <p:bldP spid="20491" grpId="0" autoUpdateAnimBg="0"/>
      <p:bldP spid="20492" grpId="0" animBg="1"/>
      <p:bldP spid="20493" grpId="0" autoUpdateAnimBg="0"/>
      <p:bldP spid="20494" grpId="0" animBg="1"/>
      <p:bldP spid="20496" grpId="0" autoUpdateAnimBg="0"/>
      <p:bldP spid="20497" grpId="0" animBg="1"/>
      <p:bldP spid="2049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in the Non-Euclidean Case?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What about the Non-Euclidean case?</a:t>
            </a:r>
          </a:p>
          <a:p>
            <a:r>
              <a:rPr lang="en-US" dirty="0"/>
              <a:t>The only “locations” we can talk about are the points themselves</a:t>
            </a:r>
          </a:p>
          <a:p>
            <a:pPr lvl="1"/>
            <a:r>
              <a:rPr lang="en-US" dirty="0"/>
              <a:t>i.e., there is no “average” of two points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Approach 1:</a:t>
            </a:r>
          </a:p>
          <a:p>
            <a:pPr lvl="1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(1) How to represent a cluster of many points?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i="1" dirty="0" err="1">
                <a:solidFill>
                  <a:srgbClr val="FF0066"/>
                </a:solidFill>
              </a:rPr>
              <a:t>clustroid</a:t>
            </a:r>
            <a:r>
              <a:rPr lang="en-US" dirty="0"/>
              <a:t>  = (data)point “</a:t>
            </a:r>
            <a:r>
              <a:rPr lang="en-US" b="1" i="1" u="sng" dirty="0"/>
              <a:t>closest</a:t>
            </a:r>
            <a:r>
              <a:rPr lang="en-US" dirty="0"/>
              <a:t>” to other points</a:t>
            </a:r>
          </a:p>
          <a:p>
            <a:pPr lvl="1"/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(2) How do you determine the “nearness” of clusters?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Treat </a:t>
            </a:r>
            <a:r>
              <a:rPr lang="en-US" dirty="0" err="1"/>
              <a:t>clustroid</a:t>
            </a:r>
            <a:r>
              <a:rPr lang="en-US" dirty="0"/>
              <a:t> as if it were centroid, when computing inter-cluster distances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2BFC-E37F-4B2E-9EB5-847D7F457039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610600" y="4165600"/>
            <a:ext cx="1915827" cy="895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“Closest” Point?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(1) How to represent a cluster of many points?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i="1" dirty="0" err="1">
                <a:solidFill>
                  <a:srgbClr val="FF0066"/>
                </a:solidFill>
              </a:rPr>
              <a:t>clustroid</a:t>
            </a:r>
            <a:r>
              <a:rPr lang="en-US" dirty="0"/>
              <a:t>  = point “</a:t>
            </a:r>
            <a:r>
              <a:rPr lang="en-US" b="1" i="1" u="sng" dirty="0"/>
              <a:t>closest</a:t>
            </a:r>
            <a:r>
              <a:rPr lang="en-US" dirty="0"/>
              <a:t>” to other points</a:t>
            </a:r>
          </a:p>
          <a:p>
            <a:r>
              <a:rPr lang="en-US" b="1" dirty="0">
                <a:solidFill>
                  <a:srgbClr val="008000"/>
                </a:solidFill>
              </a:rPr>
              <a:t>Possible meanings of “closest”:</a:t>
            </a:r>
          </a:p>
          <a:p>
            <a:pPr lvl="1"/>
            <a:r>
              <a:rPr lang="en-US" dirty="0"/>
              <a:t>Smallest maximum distance to other points</a:t>
            </a:r>
          </a:p>
          <a:p>
            <a:pPr lvl="1"/>
            <a:r>
              <a:rPr lang="en-US" dirty="0"/>
              <a:t>Smallest average distance to other points</a:t>
            </a:r>
          </a:p>
          <a:p>
            <a:pPr lvl="1"/>
            <a:r>
              <a:rPr lang="en-US" dirty="0"/>
              <a:t>Smallest sum of squares of distances to other points</a:t>
            </a:r>
          </a:p>
          <a:p>
            <a:pPr lvl="2"/>
            <a:r>
              <a:rPr lang="en-US" dirty="0"/>
              <a:t>For distance metric </a:t>
            </a:r>
            <a:r>
              <a:rPr lang="en-US" b="1" i="1" dirty="0"/>
              <a:t>d</a:t>
            </a:r>
            <a:r>
              <a:rPr lang="en-US" dirty="0"/>
              <a:t> </a:t>
            </a:r>
            <a:r>
              <a:rPr lang="en-US" dirty="0" err="1"/>
              <a:t>clustroid</a:t>
            </a:r>
            <a:r>
              <a:rPr lang="en-US" dirty="0"/>
              <a:t> </a:t>
            </a:r>
            <a:r>
              <a:rPr lang="en-US" b="1" i="1" dirty="0"/>
              <a:t>c</a:t>
            </a:r>
            <a:r>
              <a:rPr lang="en-US" dirty="0"/>
              <a:t> of cluster </a:t>
            </a:r>
            <a:r>
              <a:rPr lang="en-US" b="1" i="1" dirty="0"/>
              <a:t>C</a:t>
            </a:r>
            <a:r>
              <a:rPr lang="en-US" dirty="0"/>
              <a:t> is:</a:t>
            </a:r>
          </a:p>
          <a:p>
            <a:pPr lvl="1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95926-0DFA-4D2E-9C2E-D507C4436771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850654"/>
              </p:ext>
            </p:extLst>
          </p:nvPr>
        </p:nvGraphicFramePr>
        <p:xfrm>
          <a:off x="8661399" y="4310002"/>
          <a:ext cx="1785492" cy="642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342720" progId="Equation.3">
                  <p:embed/>
                </p:oleObj>
              </mc:Choice>
              <mc:Fallback>
                <p:oleObj name="Equation" r:id="rId2" imgW="9522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1399" y="4310002"/>
                        <a:ext cx="1785492" cy="6429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826946" y="5114650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  <a:highlight>
                  <a:srgbClr val="000080"/>
                </a:highlight>
                <a:latin typeface="Arial" pitchFamily="34" charset="0"/>
                <a:cs typeface="Arial" pitchFamily="34" charset="0"/>
              </a:rPr>
              <a:t>Centroid</a:t>
            </a:r>
            <a:r>
              <a:rPr lang="en-US" sz="1600" dirty="0">
                <a:solidFill>
                  <a:srgbClr val="FFFF00"/>
                </a:solidFill>
                <a:highlight>
                  <a:srgbClr val="000080"/>
                </a:highlight>
                <a:latin typeface="Arial" pitchFamily="34" charset="0"/>
                <a:cs typeface="Arial" pitchFamily="34" charset="0"/>
              </a:rPr>
              <a:t> is the avg. of all (data)points in the cluster. This means centroid is an “artificial” point.</a:t>
            </a:r>
          </a:p>
          <a:p>
            <a:r>
              <a:rPr lang="en-US" sz="1600" b="1" dirty="0" err="1">
                <a:solidFill>
                  <a:srgbClr val="FFFF00"/>
                </a:solidFill>
                <a:highlight>
                  <a:srgbClr val="000080"/>
                </a:highlight>
                <a:latin typeface="Arial" pitchFamily="34" charset="0"/>
                <a:cs typeface="Arial" pitchFamily="34" charset="0"/>
              </a:rPr>
              <a:t>Clustroid</a:t>
            </a:r>
            <a:r>
              <a:rPr lang="en-US" sz="1600" dirty="0">
                <a:solidFill>
                  <a:srgbClr val="FFFF00"/>
                </a:solidFill>
                <a:highlight>
                  <a:srgbClr val="000080"/>
                </a:highlight>
                <a:latin typeface="Arial" pitchFamily="34" charset="0"/>
                <a:cs typeface="Arial" pitchFamily="34" charset="0"/>
              </a:rPr>
              <a:t> is an </a:t>
            </a:r>
            <a:r>
              <a:rPr lang="en-US" sz="1600" b="1" dirty="0">
                <a:solidFill>
                  <a:srgbClr val="FFFF00"/>
                </a:solidFill>
                <a:highlight>
                  <a:srgbClr val="000080"/>
                </a:highlight>
                <a:latin typeface="Arial" pitchFamily="34" charset="0"/>
                <a:cs typeface="Arial" pitchFamily="34" charset="0"/>
              </a:rPr>
              <a:t>existing</a:t>
            </a:r>
            <a:r>
              <a:rPr lang="en-US" sz="1600" dirty="0">
                <a:solidFill>
                  <a:srgbClr val="FFFF00"/>
                </a:solidFill>
                <a:highlight>
                  <a:srgbClr val="000080"/>
                </a:highlight>
                <a:latin typeface="Arial" pitchFamily="34" charset="0"/>
                <a:cs typeface="Arial" pitchFamily="34" charset="0"/>
              </a:rPr>
              <a:t> (data)point that is “closest” to all other points in the cluster.</a:t>
            </a:r>
          </a:p>
        </p:txBody>
      </p:sp>
      <p:sp>
        <p:nvSpPr>
          <p:cNvPr id="9" name="Oval 8"/>
          <p:cNvSpPr/>
          <p:nvPr/>
        </p:nvSpPr>
        <p:spPr>
          <a:xfrm>
            <a:off x="3048000" y="5246132"/>
            <a:ext cx="1447800" cy="685800"/>
          </a:xfrm>
          <a:prstGeom prst="ellipse">
            <a:avLst/>
          </a:prstGeom>
          <a:solidFill>
            <a:srgbClr val="D60093">
              <a:alpha val="40000"/>
            </a:srgbClr>
          </a:solidFill>
          <a:ln w="38100">
            <a:solidFill>
              <a:srgbClr val="D6009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14800" y="55509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505200" y="56271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6600" y="5550932"/>
            <a:ext cx="76200" cy="762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98942" y="543800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0118" y="6002407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Cluster on</a:t>
            </a:r>
            <a:br>
              <a:rPr lang="en-US" sz="2000" dirty="0"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latin typeface="Arial" pitchFamily="34" charset="0"/>
                <a:cs typeface="Arial" pitchFamily="34" charset="0"/>
              </a:rPr>
              <a:t>3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datapoints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48200" y="48768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Centroid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67428" y="577953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  <a:highlight>
                  <a:srgbClr val="000080"/>
                </a:highlight>
                <a:latin typeface="Arial" pitchFamily="34" charset="0"/>
                <a:cs typeface="Arial" pitchFamily="34" charset="0"/>
              </a:rPr>
              <a:t>Clustroid</a:t>
            </a:r>
            <a:endParaRPr lang="en-US" b="1" dirty="0">
              <a:solidFill>
                <a:srgbClr val="FFFF00"/>
              </a:solidFill>
              <a:highlight>
                <a:srgbClr val="00008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75884" y="49530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Datapoint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667000" y="5246133"/>
            <a:ext cx="609600" cy="29089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781720" y="5109385"/>
            <a:ext cx="901044" cy="42493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3598943" y="5703333"/>
            <a:ext cx="925139" cy="26086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9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1683" grpId="0" uiExpand="1" build="p"/>
      <p:bldP spid="2" grpId="0"/>
      <p:bldP spid="9" grpId="0" animBg="1"/>
      <p:bldP spid="11" grpId="0" animBg="1"/>
      <p:bldP spid="16" grpId="0" animBg="1"/>
      <p:bldP spid="18" grpId="0" animBg="1"/>
      <p:bldP spid="3" grpId="0"/>
      <p:bldP spid="5" grpId="0"/>
      <p:bldP spid="44" grpId="0"/>
      <p:bldP spid="45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“Nearness” of Clusters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(2) How do you determine the “nearness” of clusters? 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Approach 2:</a:t>
            </a:r>
            <a:r>
              <a:rPr lang="en-US" dirty="0">
                <a:solidFill>
                  <a:srgbClr val="D60093"/>
                </a:solidFill>
              </a:rPr>
              <a:t> </a:t>
            </a:r>
            <a:br>
              <a:rPr lang="en-US" dirty="0">
                <a:solidFill>
                  <a:srgbClr val="D60093"/>
                </a:solidFill>
              </a:rPr>
            </a:br>
            <a:r>
              <a:rPr lang="en-US" b="1" dirty="0" err="1"/>
              <a:t>Intercluster</a:t>
            </a:r>
            <a:r>
              <a:rPr lang="en-US" b="1" dirty="0"/>
              <a:t> distance </a:t>
            </a:r>
            <a:r>
              <a:rPr lang="en-US" dirty="0"/>
              <a:t>= minimum of the distances between any two points, one from each cluster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Approach 3:</a:t>
            </a:r>
            <a:br>
              <a:rPr lang="en-US" b="1" dirty="0">
                <a:solidFill>
                  <a:srgbClr val="33CC33"/>
                </a:solidFill>
              </a:rPr>
            </a:br>
            <a:r>
              <a:rPr lang="en-US" dirty="0"/>
              <a:t>Pick a notion of “</a:t>
            </a:r>
            <a:r>
              <a:rPr lang="en-US" b="1" dirty="0">
                <a:solidFill>
                  <a:srgbClr val="008000"/>
                </a:solidFill>
              </a:rPr>
              <a:t>cohesion</a:t>
            </a:r>
            <a:r>
              <a:rPr lang="en-US" dirty="0"/>
              <a:t>” of clusters, </a:t>
            </a:r>
            <a:r>
              <a:rPr lang="en-US" i="1" dirty="0"/>
              <a:t>e.g.</a:t>
            </a:r>
            <a:r>
              <a:rPr lang="en-US" dirty="0"/>
              <a:t>, maximum distance from the </a:t>
            </a:r>
            <a:r>
              <a:rPr lang="en-US" dirty="0" err="1"/>
              <a:t>clustroid</a:t>
            </a:r>
            <a:endParaRPr lang="en-US" dirty="0"/>
          </a:p>
          <a:p>
            <a:pPr lvl="2"/>
            <a:r>
              <a:rPr lang="en-US" dirty="0"/>
              <a:t>Merge clusters whose </a:t>
            </a:r>
            <a:r>
              <a:rPr lang="en-US" i="1" dirty="0">
                <a:solidFill>
                  <a:srgbClr val="008000"/>
                </a:solidFill>
              </a:rPr>
              <a:t>union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is most cohesive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DFEF-512E-4E3B-A034-6FA75E73CC6B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3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Dimensional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Given a cloud of data points we want to understand its structure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8674" name="Picture 2" descr="http://www.cs.toronto.edu/~laurens/drtoronto/Dimensionality_Reduction_@_Toronto_files/shapeimage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r="9698"/>
          <a:stretch/>
        </p:blipFill>
        <p:spPr bwMode="auto">
          <a:xfrm>
            <a:off x="2850078" y="2434971"/>
            <a:ext cx="6963888" cy="387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82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Cohesion</a:t>
            </a: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Approach 3.1:</a:t>
            </a:r>
            <a:r>
              <a:rPr lang="en-US" dirty="0"/>
              <a:t> Use the </a:t>
            </a:r>
            <a:r>
              <a:rPr lang="en-US" b="1" dirty="0">
                <a:solidFill>
                  <a:srgbClr val="008000"/>
                </a:solidFill>
              </a:rPr>
              <a:t>diameter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of the merged cluster = maximum distance between points in the cluster</a:t>
            </a:r>
          </a:p>
          <a:p>
            <a:r>
              <a:rPr lang="en-US" b="1" dirty="0">
                <a:solidFill>
                  <a:srgbClr val="D60093"/>
                </a:solidFill>
              </a:rPr>
              <a:t>Approach 3.2:</a:t>
            </a:r>
            <a:r>
              <a:rPr lang="en-US" dirty="0"/>
              <a:t> Use the </a:t>
            </a:r>
            <a:r>
              <a:rPr lang="en-US" b="1" dirty="0">
                <a:solidFill>
                  <a:srgbClr val="008000"/>
                </a:solidFill>
              </a:rPr>
              <a:t>average distance</a:t>
            </a:r>
            <a:r>
              <a:rPr lang="en-US" b="1" dirty="0"/>
              <a:t> </a:t>
            </a:r>
            <a:r>
              <a:rPr lang="en-US" dirty="0"/>
              <a:t>between points in the cluster</a:t>
            </a:r>
          </a:p>
          <a:p>
            <a:r>
              <a:rPr lang="en-US" b="1" dirty="0">
                <a:solidFill>
                  <a:srgbClr val="D60093"/>
                </a:solidFill>
              </a:rPr>
              <a:t>Approach 3.3:</a:t>
            </a:r>
            <a:r>
              <a:rPr lang="en-US" dirty="0"/>
              <a:t> Use a</a:t>
            </a:r>
            <a:r>
              <a:rPr lang="en-US" b="1" dirty="0">
                <a:solidFill>
                  <a:srgbClr val="008000"/>
                </a:solidFill>
              </a:rPr>
              <a:t> density-based approach</a:t>
            </a:r>
          </a:p>
          <a:p>
            <a:pPr lvl="1"/>
            <a:r>
              <a:rPr lang="en-US" dirty="0"/>
              <a:t>Take the diameter or avg. distance, e.g., and divide by the number of points in the cluster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EFAC3-25EC-439B-94C5-007CA8F70EE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3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Naïve implementation of hierarchical clustering:</a:t>
            </a:r>
          </a:p>
          <a:p>
            <a:pPr lvl="1"/>
            <a:r>
              <a:rPr lang="en-US" dirty="0"/>
              <a:t>At each step, compute pairwise distances </a:t>
            </a:r>
            <a:br>
              <a:rPr lang="en-US" dirty="0"/>
            </a:br>
            <a:r>
              <a:rPr lang="en-US" dirty="0"/>
              <a:t>between all pairs of clusters, then merge</a:t>
            </a:r>
          </a:p>
          <a:p>
            <a:pPr lvl="1"/>
            <a:r>
              <a:rPr lang="en-US" dirty="0"/>
              <a:t>O(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  <a:p>
            <a:pPr lvl="8"/>
            <a:endParaRPr lang="en-US" dirty="0"/>
          </a:p>
          <a:p>
            <a:r>
              <a:rPr lang="en-US" dirty="0"/>
              <a:t>Careful implementation using priority queue can reduce time to 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Still too expensive for really big datasets </a:t>
            </a:r>
            <a:br>
              <a:rPr lang="en-US" b="1" dirty="0">
                <a:solidFill>
                  <a:srgbClr val="FFFF00"/>
                </a:solidFill>
                <a:highlight>
                  <a:srgbClr val="000080"/>
                </a:highlight>
              </a:rPr>
            </a:br>
            <a:r>
              <a:rPr 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that do not fit in memory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–means Algorithm(s)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Euclidean space/distance</a:t>
            </a:r>
          </a:p>
          <a:p>
            <a:pPr lvl="8"/>
            <a:endParaRPr lang="en-US" dirty="0"/>
          </a:p>
          <a:p>
            <a:r>
              <a:rPr lang="en-US" dirty="0"/>
              <a:t>Start by picking </a:t>
            </a:r>
            <a:r>
              <a:rPr lang="en-US" b="1" i="1" dirty="0"/>
              <a:t>k</a:t>
            </a:r>
            <a:r>
              <a:rPr lang="en-US" dirty="0"/>
              <a:t>, the number of clusters</a:t>
            </a:r>
          </a:p>
          <a:p>
            <a:pPr lvl="8"/>
            <a:endParaRPr lang="en-US" dirty="0"/>
          </a:p>
          <a:p>
            <a:r>
              <a:rPr lang="en-US" dirty="0"/>
              <a:t>Initialize clusters by picking one point per cluster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Example:</a:t>
            </a:r>
            <a:r>
              <a:rPr lang="en-US" dirty="0"/>
              <a:t> Pick one point at random, then  </a:t>
            </a:r>
            <a:r>
              <a:rPr lang="en-US" b="1" i="1" dirty="0"/>
              <a:t>k</a:t>
            </a:r>
            <a:r>
              <a:rPr lang="en-US" b="1" dirty="0"/>
              <a:t>-1 </a:t>
            </a:r>
            <a:r>
              <a:rPr lang="en-US" dirty="0"/>
              <a:t>other points, each as far away as possible from the previous points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B10C8-B221-4207-9C35-A8E660857709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7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Populating Clusters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1) </a:t>
            </a:r>
            <a:r>
              <a:rPr lang="en-US" dirty="0"/>
              <a:t>For each point, place it in the cluster whose current centroid it is nearest</a:t>
            </a:r>
          </a:p>
          <a:p>
            <a:pPr lvl="8"/>
            <a:endParaRPr lang="en-US" dirty="0"/>
          </a:p>
          <a:p>
            <a:r>
              <a:rPr lang="en-US" b="1" dirty="0"/>
              <a:t>2)</a:t>
            </a:r>
            <a:r>
              <a:rPr lang="en-US" dirty="0"/>
              <a:t> After all points are assigned, update the locations of centroids of the </a:t>
            </a:r>
            <a:r>
              <a:rPr lang="en-US" b="1" i="1" dirty="0"/>
              <a:t>k</a:t>
            </a:r>
            <a:r>
              <a:rPr lang="en-US" dirty="0"/>
              <a:t> clusters</a:t>
            </a:r>
          </a:p>
          <a:p>
            <a:pPr lvl="8"/>
            <a:endParaRPr lang="en-US" dirty="0"/>
          </a:p>
          <a:p>
            <a:r>
              <a:rPr lang="en-US" b="1" dirty="0"/>
              <a:t>3) </a:t>
            </a:r>
            <a:r>
              <a:rPr lang="en-US" dirty="0"/>
              <a:t>Reassign all points to their closest centroid</a:t>
            </a:r>
          </a:p>
          <a:p>
            <a:pPr lvl="1"/>
            <a:r>
              <a:rPr lang="en-US" dirty="0"/>
              <a:t>Sometimes moves points between clusters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Repeat 2 and 3 until convergence</a:t>
            </a:r>
          </a:p>
          <a:p>
            <a:pPr lvl="1"/>
            <a:r>
              <a:rPr lang="en-US" b="1" dirty="0"/>
              <a:t>Convergence:</a:t>
            </a:r>
            <a:r>
              <a:rPr lang="en-US" dirty="0"/>
              <a:t> Points don’t move between clusters and centroids stabilize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1F37-5C2B-4D68-82CE-50CE5D0EBF3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6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</a:t>
            </a:r>
            <a:r>
              <a:rPr lang="en-US" i="1" dirty="0"/>
              <a:t>k</a:t>
            </a:r>
            <a:r>
              <a:rPr lang="en-US" dirty="0"/>
              <a:t> right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How to select </a:t>
            </a:r>
            <a:r>
              <a:rPr lang="en-US" b="1" i="1" dirty="0">
                <a:solidFill>
                  <a:srgbClr val="FFFF00"/>
                </a:solidFill>
                <a:highlight>
                  <a:srgbClr val="000080"/>
                </a:highlight>
              </a:rPr>
              <a:t>k</a:t>
            </a:r>
            <a:r>
              <a:rPr 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?</a:t>
            </a:r>
          </a:p>
          <a:p>
            <a:r>
              <a:rPr lang="en-US" dirty="0"/>
              <a:t>Try different </a:t>
            </a:r>
            <a:r>
              <a:rPr lang="en-US" b="1" dirty="0"/>
              <a:t>k</a:t>
            </a:r>
            <a:r>
              <a:rPr lang="en-US" dirty="0"/>
              <a:t>, looking at the change in the average distance to centroid as </a:t>
            </a:r>
            <a:r>
              <a:rPr lang="en-US" b="1" dirty="0"/>
              <a:t>k</a:t>
            </a:r>
            <a:r>
              <a:rPr lang="en-US" dirty="0"/>
              <a:t> increases</a:t>
            </a:r>
          </a:p>
          <a:p>
            <a:r>
              <a:rPr lang="en-US" dirty="0"/>
              <a:t>Average falls rapidly until right </a:t>
            </a:r>
            <a:r>
              <a:rPr lang="en-US" b="1" dirty="0"/>
              <a:t>k</a:t>
            </a:r>
            <a:r>
              <a:rPr lang="en-US" dirty="0"/>
              <a:t>, then changes little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EE50B-4A6F-417A-9DBF-423D8456220C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648200" y="4222750"/>
            <a:ext cx="3475038" cy="1720851"/>
            <a:chOff x="518" y="2962"/>
            <a:chExt cx="2189" cy="1084"/>
          </a:xfrm>
        </p:grpSpPr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1814" y="3813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518" y="3408"/>
              <a:ext cx="81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Average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distance to</a:t>
              </a:r>
            </a:p>
            <a:p>
              <a:pPr algn="ctr"/>
              <a:r>
                <a:rPr lang="en-US" dirty="0">
                  <a:latin typeface="Arial" pitchFamily="34" charset="0"/>
                  <a:cs typeface="Arial" pitchFamily="34" charset="0"/>
                </a:rPr>
                <a:t>centroid</a:t>
              </a:r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 flipV="1">
              <a:off x="912" y="2962"/>
              <a:ext cx="0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2064" y="3936"/>
              <a:ext cx="6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809112" y="4306013"/>
            <a:ext cx="1398588" cy="1109662"/>
            <a:chOff x="2544" y="2997"/>
            <a:chExt cx="881" cy="699"/>
          </a:xfrm>
        </p:grpSpPr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2582" y="2997"/>
              <a:ext cx="84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Best value</a:t>
              </a:r>
            </a:p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of </a:t>
              </a:r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</a:t>
              </a:r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2544" y="33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" name="Freeform 7"/>
          <p:cNvSpPr/>
          <p:nvPr/>
        </p:nvSpPr>
        <p:spPr>
          <a:xfrm>
            <a:off x="5942688" y="4123014"/>
            <a:ext cx="2080671" cy="1401715"/>
          </a:xfrm>
          <a:custGeom>
            <a:avLst/>
            <a:gdLst>
              <a:gd name="connsiteX0" fmla="*/ 0 w 2080671"/>
              <a:gd name="connsiteY0" fmla="*/ 0 h 1401715"/>
              <a:gd name="connsiteX1" fmla="*/ 186166 w 2080671"/>
              <a:gd name="connsiteY1" fmla="*/ 865121 h 1401715"/>
              <a:gd name="connsiteX2" fmla="*/ 427085 w 2080671"/>
              <a:gd name="connsiteY2" fmla="*/ 1144369 h 1401715"/>
              <a:gd name="connsiteX3" fmla="*/ 848695 w 2080671"/>
              <a:gd name="connsiteY3" fmla="*/ 1357912 h 1401715"/>
              <a:gd name="connsiteX4" fmla="*/ 1226501 w 2080671"/>
              <a:gd name="connsiteY4" fmla="*/ 1401715 h 1401715"/>
              <a:gd name="connsiteX5" fmla="*/ 1768570 w 2080671"/>
              <a:gd name="connsiteY5" fmla="*/ 1401715 h 1401715"/>
              <a:gd name="connsiteX6" fmla="*/ 2080671 w 2080671"/>
              <a:gd name="connsiteY6" fmla="*/ 1401715 h 140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0671" h="1401715">
                <a:moveTo>
                  <a:pt x="0" y="0"/>
                </a:moveTo>
                <a:lnTo>
                  <a:pt x="186166" y="865121"/>
                </a:lnTo>
                <a:lnTo>
                  <a:pt x="427085" y="1144369"/>
                </a:lnTo>
                <a:lnTo>
                  <a:pt x="848695" y="1357912"/>
                </a:lnTo>
                <a:lnTo>
                  <a:pt x="1226501" y="1401715"/>
                </a:lnTo>
                <a:lnTo>
                  <a:pt x="1768570" y="1401715"/>
                </a:lnTo>
                <a:lnTo>
                  <a:pt x="2080671" y="1401715"/>
                </a:lnTo>
              </a:path>
            </a:pathLst>
          </a:custGeom>
          <a:noFill/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ctagon 1">
            <a:extLst>
              <a:ext uri="{FF2B5EF4-FFF2-40B4-BE49-F238E27FC236}">
                <a16:creationId xmlns:a16="http://schemas.microsoft.com/office/drawing/2014/main" id="{1EF8C47F-279E-EC07-0190-408F6DDBD90C}"/>
              </a:ext>
            </a:extLst>
          </p:cNvPr>
          <p:cNvSpPr/>
          <p:nvPr/>
        </p:nvSpPr>
        <p:spPr>
          <a:xfrm>
            <a:off x="3705467" y="1418441"/>
            <a:ext cx="4781065" cy="4715303"/>
          </a:xfrm>
          <a:prstGeom prst="octagon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WRONG</a:t>
            </a:r>
          </a:p>
        </p:txBody>
      </p:sp>
    </p:spTree>
    <p:extLst>
      <p:ext uri="{BB962C8B-B14F-4D97-AF65-F5344CB8AC3E}">
        <p14:creationId xmlns:p14="http://schemas.microsoft.com/office/powerpoint/2010/main" val="14516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F10C-1270-0135-038C-4B2DB508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</a:t>
            </a:r>
            <a:r>
              <a:rPr lang="en-US" i="1" dirty="0"/>
              <a:t>k </a:t>
            </a:r>
            <a:r>
              <a:rPr lang="en-US" dirty="0"/>
              <a:t>right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F66DA81-37E7-4ED9-63B6-5020B5FFF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24" y="2363122"/>
            <a:ext cx="10390152" cy="318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2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0747-1B71-41DB-6C31-4094ACDA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 elbow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C7258B-D80C-A3B9-B8A6-79C5D6A2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70576" cy="4351338"/>
          </a:xfrm>
        </p:spPr>
        <p:txBody>
          <a:bodyPr/>
          <a:lstStyle/>
          <a:p>
            <a:r>
              <a:rPr lang="en-US" dirty="0"/>
              <a:t>Heuristic with absolutely no theoretical support</a:t>
            </a:r>
          </a:p>
          <a:p>
            <a:r>
              <a:rPr lang="en-US" dirty="0"/>
              <a:t>Easy to draw very poor conclusions</a:t>
            </a:r>
          </a:p>
          <a:p>
            <a:r>
              <a:rPr lang="en-US" dirty="0"/>
              <a:t>Better alternatives have existed in the literature</a:t>
            </a:r>
          </a:p>
        </p:txBody>
      </p:sp>
      <p:pic>
        <p:nvPicPr>
          <p:cNvPr id="10" name="Picture 9" descr="A group of graphs and diagrams&#10;&#10;Description automatically generated with medium confidence">
            <a:extLst>
              <a:ext uri="{FF2B5EF4-FFF2-40B4-BE49-F238E27FC236}">
                <a16:creationId xmlns:a16="http://schemas.microsoft.com/office/drawing/2014/main" id="{DAE502F5-AA16-2071-3A81-A1B1C059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34" y="3416456"/>
            <a:ext cx="8913694" cy="344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F4F8-3ECD-CBA4-2878-63486C0C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the 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B60EC-671A-3D6A-093D-D357457C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Distance-based criteria</a:t>
            </a:r>
          </a:p>
          <a:p>
            <a:pPr lvl="1"/>
            <a:r>
              <a:rPr lang="en-US" dirty="0"/>
              <a:t>Compare diameter of clusters to cluster separation</a:t>
            </a:r>
          </a:p>
          <a:p>
            <a:pPr lvl="1"/>
            <a:r>
              <a:rPr lang="en-US" dirty="0"/>
              <a:t>Silhouette width measure</a:t>
            </a:r>
          </a:p>
          <a:p>
            <a:r>
              <a:rPr lang="en-US" dirty="0"/>
              <a:t>Information-theoretic criteria</a:t>
            </a:r>
          </a:p>
          <a:p>
            <a:pPr lvl="1"/>
            <a:r>
              <a:rPr lang="en-US" dirty="0"/>
              <a:t>Minimum description length</a:t>
            </a:r>
          </a:p>
          <a:p>
            <a:pPr lvl="1"/>
            <a:r>
              <a:rPr lang="en-US" dirty="0"/>
              <a:t>Trade-off between “compactness” of clusters vs number of clusters</a:t>
            </a:r>
          </a:p>
          <a:p>
            <a:r>
              <a:rPr lang="en-US" dirty="0"/>
              <a:t>Simulation-based criteria</a:t>
            </a:r>
          </a:p>
          <a:p>
            <a:pPr lvl="1"/>
            <a:r>
              <a:rPr lang="en-US" dirty="0"/>
              <a:t>“Gap” statistic: estimate a baseline error from randomized clustering, then choose a </a:t>
            </a:r>
            <a:r>
              <a:rPr lang="en-US" i="1" dirty="0"/>
              <a:t>k</a:t>
            </a:r>
            <a:r>
              <a:rPr lang="en-US" dirty="0"/>
              <a:t> that obtains a minimum relative error (i.e. largest gap)</a:t>
            </a:r>
          </a:p>
          <a:p>
            <a:pPr lvl="1"/>
            <a:r>
              <a:rPr lang="en-US" b="1" dirty="0"/>
              <a:t>Very sensitive to data preprocessing</a:t>
            </a:r>
            <a:r>
              <a:rPr lang="en-US" dirty="0"/>
              <a:t>—authors recommend previous methods</a:t>
            </a:r>
          </a:p>
        </p:txBody>
      </p:sp>
    </p:spTree>
    <p:extLst>
      <p:ext uri="{BB962C8B-B14F-4D97-AF65-F5344CB8AC3E}">
        <p14:creationId xmlns:p14="http://schemas.microsoft.com/office/powerpoint/2010/main" val="9160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1FEFE-B5EF-4A0A-BC90-B389A674A5A2}" type="slidenum">
              <a:rPr lang="en-US"/>
              <a:pPr/>
              <a:t>28</a:t>
            </a:fld>
            <a:endParaRPr lang="en-US"/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4040" name="Oval 8"/>
          <p:cNvSpPr>
            <a:spLocks noChangeArrowheads="1"/>
          </p:cNvSpPr>
          <p:nvPr/>
        </p:nvSpPr>
        <p:spPr bwMode="auto">
          <a:xfrm>
            <a:off x="3962400" y="1600200"/>
            <a:ext cx="5334000" cy="3048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1" name="Oval 9"/>
          <p:cNvSpPr>
            <a:spLocks noChangeArrowheads="1"/>
          </p:cNvSpPr>
          <p:nvPr/>
        </p:nvSpPr>
        <p:spPr bwMode="auto">
          <a:xfrm>
            <a:off x="5029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965326" y="1709738"/>
            <a:ext cx="5959475" cy="2328862"/>
            <a:chOff x="278" y="1077"/>
            <a:chExt cx="3754" cy="1467"/>
          </a:xfrm>
        </p:grpSpPr>
        <p:sp>
          <p:nvSpPr>
            <p:cNvPr id="44042" name="Line 10"/>
            <p:cNvSpPr>
              <a:spLocks noChangeShapeType="1"/>
            </p:cNvSpPr>
            <p:nvPr/>
          </p:nvSpPr>
          <p:spPr bwMode="auto">
            <a:xfrm flipH="1" flipV="1">
              <a:off x="2112" y="1728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Line 11"/>
            <p:cNvSpPr>
              <a:spLocks noChangeShapeType="1"/>
            </p:cNvSpPr>
            <p:nvPr/>
          </p:nvSpPr>
          <p:spPr bwMode="auto">
            <a:xfrm flipH="1">
              <a:off x="2112" y="2016"/>
              <a:ext cx="105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Line 12"/>
            <p:cNvSpPr>
              <a:spLocks noChangeShapeType="1"/>
            </p:cNvSpPr>
            <p:nvPr/>
          </p:nvSpPr>
          <p:spPr bwMode="auto">
            <a:xfrm>
              <a:off x="3168" y="2016"/>
              <a:ext cx="86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Line 13"/>
            <p:cNvSpPr>
              <a:spLocks noChangeShapeType="1"/>
            </p:cNvSpPr>
            <p:nvPr/>
          </p:nvSpPr>
          <p:spPr bwMode="auto">
            <a:xfrm flipV="1">
              <a:off x="3168" y="1680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V="1">
              <a:off x="3168" y="1200"/>
              <a:ext cx="816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Text Box 15"/>
            <p:cNvSpPr txBox="1">
              <a:spLocks noChangeArrowheads="1"/>
            </p:cNvSpPr>
            <p:nvPr/>
          </p:nvSpPr>
          <p:spPr bwMode="auto">
            <a:xfrm>
              <a:off x="278" y="1077"/>
              <a:ext cx="91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few;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many long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 </a:t>
              </a:r>
              <a:r>
                <a:rPr lang="en-US" sz="2000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centroid</a:t>
              </a:r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229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48728-C218-458F-B62F-E7308ADF4A8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09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7113" name="Oval 9"/>
          <p:cNvSpPr>
            <a:spLocks noChangeArrowheads="1"/>
          </p:cNvSpPr>
          <p:nvPr/>
        </p:nvSpPr>
        <p:spPr bwMode="auto">
          <a:xfrm>
            <a:off x="5029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4267200" y="2514600"/>
            <a:ext cx="1905000" cy="1905000"/>
          </a:xfrm>
          <a:prstGeom prst="ellipse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6172200" y="1447800"/>
            <a:ext cx="2819400" cy="2895600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193926" y="1862138"/>
            <a:ext cx="5807075" cy="4081462"/>
            <a:chOff x="422" y="1173"/>
            <a:chExt cx="3658" cy="2571"/>
          </a:xfrm>
        </p:grpSpPr>
        <p:sp>
          <p:nvSpPr>
            <p:cNvPr id="47123" name="Line 19"/>
            <p:cNvSpPr>
              <a:spLocks noChangeShapeType="1"/>
            </p:cNvSpPr>
            <p:nvPr/>
          </p:nvSpPr>
          <p:spPr bwMode="auto">
            <a:xfrm flipH="1" flipV="1">
              <a:off x="2112" y="196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4" name="Line 20"/>
            <p:cNvSpPr>
              <a:spLocks noChangeShapeType="1"/>
            </p:cNvSpPr>
            <p:nvPr/>
          </p:nvSpPr>
          <p:spPr bwMode="auto">
            <a:xfrm flipV="1">
              <a:off x="2304" y="196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5" name="Line 21"/>
            <p:cNvSpPr>
              <a:spLocks noChangeShapeType="1"/>
            </p:cNvSpPr>
            <p:nvPr/>
          </p:nvSpPr>
          <p:spPr bwMode="auto">
            <a:xfrm flipH="1">
              <a:off x="2208" y="2160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6" name="Line 22"/>
            <p:cNvSpPr>
              <a:spLocks noChangeShapeType="1"/>
            </p:cNvSpPr>
            <p:nvPr/>
          </p:nvSpPr>
          <p:spPr bwMode="auto">
            <a:xfrm flipH="1" flipV="1">
              <a:off x="3120" y="3408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7" name="Line 23"/>
            <p:cNvSpPr>
              <a:spLocks noChangeShapeType="1"/>
            </p:cNvSpPr>
            <p:nvPr/>
          </p:nvSpPr>
          <p:spPr bwMode="auto">
            <a:xfrm flipV="1">
              <a:off x="3312" y="316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Line 24"/>
            <p:cNvSpPr>
              <a:spLocks noChangeShapeType="1"/>
            </p:cNvSpPr>
            <p:nvPr/>
          </p:nvSpPr>
          <p:spPr bwMode="auto">
            <a:xfrm>
              <a:off x="3312" y="345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Line 25"/>
            <p:cNvSpPr>
              <a:spLocks noChangeShapeType="1"/>
            </p:cNvSpPr>
            <p:nvPr/>
          </p:nvSpPr>
          <p:spPr bwMode="auto">
            <a:xfrm flipH="1" flipV="1">
              <a:off x="3312" y="1296"/>
              <a:ext cx="48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0" name="Line 26"/>
            <p:cNvSpPr>
              <a:spLocks noChangeShapeType="1"/>
            </p:cNvSpPr>
            <p:nvPr/>
          </p:nvSpPr>
          <p:spPr bwMode="auto">
            <a:xfrm>
              <a:off x="3792" y="18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1" name="Line 27"/>
            <p:cNvSpPr>
              <a:spLocks noChangeShapeType="1"/>
            </p:cNvSpPr>
            <p:nvPr/>
          </p:nvSpPr>
          <p:spPr bwMode="auto">
            <a:xfrm>
              <a:off x="3792" y="182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132" name="Text Box 28"/>
            <p:cNvSpPr txBox="1">
              <a:spLocks noChangeArrowheads="1"/>
            </p:cNvSpPr>
            <p:nvPr/>
          </p:nvSpPr>
          <p:spPr bwMode="auto">
            <a:xfrm>
              <a:off x="422" y="1173"/>
              <a:ext cx="985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Just right;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distances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rather short.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10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Clustering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dirty="0"/>
              <a:t>set of points</a:t>
            </a:r>
            <a:r>
              <a:rPr lang="en-US" dirty="0"/>
              <a:t>, with a notion of </a:t>
            </a:r>
            <a:r>
              <a:rPr lang="en-US" b="1" dirty="0"/>
              <a:t>distance</a:t>
            </a:r>
            <a:r>
              <a:rPr lang="en-US" dirty="0"/>
              <a:t> between points, </a:t>
            </a:r>
            <a:r>
              <a:rPr lang="en-US" b="1" dirty="0"/>
              <a:t>group the points</a:t>
            </a:r>
            <a:r>
              <a:rPr lang="en-US" dirty="0"/>
              <a:t> into some number of </a:t>
            </a:r>
            <a:r>
              <a:rPr lang="en-US" b="1" i="1" dirty="0">
                <a:solidFill>
                  <a:srgbClr val="FF0066"/>
                </a:solidFill>
              </a:rPr>
              <a:t>clusters</a:t>
            </a:r>
            <a:r>
              <a:rPr lang="en-US" dirty="0"/>
              <a:t>, so that </a:t>
            </a:r>
          </a:p>
          <a:p>
            <a:pPr lvl="1"/>
            <a:r>
              <a:rPr lang="en-US" dirty="0"/>
              <a:t>Members of a cluster are close/similar to each other</a:t>
            </a:r>
          </a:p>
          <a:p>
            <a:pPr lvl="1"/>
            <a:r>
              <a:rPr lang="en-US" dirty="0"/>
              <a:t>Members of different clusters are dissimilar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Usually</a:t>
            </a:r>
            <a:r>
              <a:rPr lang="en-US" b="1" dirty="0">
                <a:solidFill>
                  <a:srgbClr val="0000FF"/>
                </a:solidFill>
              </a:rPr>
              <a:t>: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</a:p>
          <a:p>
            <a:pPr lvl="1"/>
            <a:r>
              <a:rPr lang="en-US" dirty="0"/>
              <a:t>Points are in a high-dimensional space</a:t>
            </a:r>
          </a:p>
          <a:p>
            <a:pPr lvl="1"/>
            <a:r>
              <a:rPr lang="en-US" dirty="0"/>
              <a:t>Similarity is defined using a distance measure</a:t>
            </a:r>
          </a:p>
          <a:p>
            <a:pPr lvl="2"/>
            <a:r>
              <a:rPr lang="en-US" dirty="0"/>
              <a:t>Euclidean, Cosine, </a:t>
            </a:r>
            <a:r>
              <a:rPr lang="en-US" dirty="0" err="1"/>
              <a:t>Jaccard</a:t>
            </a:r>
            <a:r>
              <a:rPr lang="en-US" dirty="0"/>
              <a:t>, edit distance, …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C4A1D-7D02-4084-97D7-BB005E21731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5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Picking </a:t>
            </a:r>
            <a:r>
              <a:rPr lang="en-US" i="1" dirty="0"/>
              <a:t>k</a:t>
            </a: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27D7-CC6A-4EDE-AD37-64C22A802CBE}" type="slidenum">
              <a:rPr lang="en-US"/>
              <a:pPr/>
              <a:t>30</a:t>
            </a:fld>
            <a:endParaRPr lang="en-US"/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5029200" y="4724400"/>
            <a:ext cx="3581400" cy="1676400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Oval 17"/>
          <p:cNvSpPr>
            <a:spLocks noChangeArrowheads="1"/>
          </p:cNvSpPr>
          <p:nvPr/>
        </p:nvSpPr>
        <p:spPr bwMode="auto">
          <a:xfrm>
            <a:off x="4343400" y="2514600"/>
            <a:ext cx="1752600" cy="1905000"/>
          </a:xfrm>
          <a:prstGeom prst="ellipse">
            <a:avLst/>
          </a:prstGeom>
          <a:solidFill>
            <a:srgbClr val="CCFF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6" name="Oval 18"/>
          <p:cNvSpPr>
            <a:spLocks noChangeArrowheads="1"/>
          </p:cNvSpPr>
          <p:nvPr/>
        </p:nvSpPr>
        <p:spPr bwMode="auto">
          <a:xfrm>
            <a:off x="6553200" y="1524000"/>
            <a:ext cx="2133600" cy="1600200"/>
          </a:xfrm>
          <a:prstGeom prst="ellipse">
            <a:avLst/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147" name="Oval 19"/>
          <p:cNvSpPr>
            <a:spLocks noChangeArrowheads="1"/>
          </p:cNvSpPr>
          <p:nvPr/>
        </p:nvSpPr>
        <p:spPr bwMode="auto">
          <a:xfrm>
            <a:off x="7391400" y="3200400"/>
            <a:ext cx="990600" cy="1066800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2117726" y="1633538"/>
            <a:ext cx="5959475" cy="2328862"/>
            <a:chOff x="374" y="1029"/>
            <a:chExt cx="3754" cy="1467"/>
          </a:xfrm>
        </p:grpSpPr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 flipH="1" flipV="1">
              <a:off x="3360" y="12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V="1">
              <a:off x="3792" y="144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3792" y="148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 flipV="1">
              <a:off x="398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>
              <a:off x="3984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3936" y="235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Text Box 27"/>
            <p:cNvSpPr txBox="1">
              <a:spLocks noChangeArrowheads="1"/>
            </p:cNvSpPr>
            <p:nvPr/>
          </p:nvSpPr>
          <p:spPr bwMode="auto">
            <a:xfrm>
              <a:off x="374" y="1029"/>
              <a:ext cx="1382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Too many;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little improvement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in average</a:t>
              </a:r>
            </a:p>
            <a:p>
              <a:r>
                <a:rPr lang="en-US" sz="2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distance.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525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K-means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www.naftaliharris.com</a:t>
            </a:r>
            <a:r>
              <a:rPr lang="en-US" dirty="0">
                <a:hlinkClick r:id="rId2"/>
              </a:rPr>
              <a:t>/blog/visualizing-k-means-clustering/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4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5" name="Rectangle 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Graph Partitioning</a:t>
            </a:r>
            <a:endParaRPr lang="en-US" dirty="0"/>
          </a:p>
        </p:txBody>
      </p:sp>
      <p:sp>
        <p:nvSpPr>
          <p:cNvPr id="99336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IE" b="1" dirty="0"/>
              <a:t>Undirected graph </a:t>
            </a:r>
          </a:p>
          <a:p>
            <a:pPr eaLnBrk="1" hangingPunct="1">
              <a:lnSpc>
                <a:spcPct val="90000"/>
              </a:lnSpc>
              <a:defRPr/>
            </a:pPr>
            <a:endParaRPr lang="en-IE" dirty="0"/>
          </a:p>
          <a:p>
            <a:pPr>
              <a:defRPr/>
            </a:pPr>
            <a:r>
              <a:rPr lang="en-IE" b="1" dirty="0">
                <a:solidFill>
                  <a:srgbClr val="FFFF00"/>
                </a:solidFill>
                <a:highlight>
                  <a:srgbClr val="000080"/>
                </a:highlight>
              </a:rPr>
              <a:t>Bi-partitioning task:</a:t>
            </a:r>
          </a:p>
          <a:p>
            <a:pPr lvl="1">
              <a:defRPr/>
            </a:pPr>
            <a:r>
              <a:rPr lang="en-IE" dirty="0"/>
              <a:t>Divide vertices into two disjoint groups </a:t>
            </a:r>
            <a:endParaRPr lang="en-IE" b="1" dirty="0"/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 lvl="2">
              <a:lnSpc>
                <a:spcPct val="90000"/>
              </a:lnSpc>
              <a:defRPr/>
            </a:pPr>
            <a:endParaRPr lang="en-US" dirty="0"/>
          </a:p>
          <a:p>
            <a:pPr lvl="2"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rgbClr val="FF0066"/>
                </a:solidFill>
              </a:rPr>
              <a:t>Questions: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How can we define a “good” partition of ?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How can we efficiently identify such a partition?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IE" dirty="0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3733800" y="3429000"/>
            <a:ext cx="5104632" cy="1371600"/>
            <a:chOff x="2209800" y="3647326"/>
            <a:chExt cx="5104632" cy="1371600"/>
          </a:xfrm>
        </p:grpSpPr>
        <p:sp>
          <p:nvSpPr>
            <p:cNvPr id="95" name="Oval 94"/>
            <p:cNvSpPr/>
            <p:nvPr/>
          </p:nvSpPr>
          <p:spPr>
            <a:xfrm>
              <a:off x="5029200" y="3647326"/>
              <a:ext cx="1884452" cy="13716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3" name="Oval 92"/>
            <p:cNvSpPr/>
            <p:nvPr/>
          </p:nvSpPr>
          <p:spPr>
            <a:xfrm>
              <a:off x="2667000" y="3713252"/>
              <a:ext cx="1828800" cy="12954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7" name="Oval 86"/>
            <p:cNvSpPr/>
            <p:nvPr/>
          </p:nvSpPr>
          <p:spPr>
            <a:xfrm>
              <a:off x="3429000" y="3810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88" name="Oval 87"/>
            <p:cNvSpPr/>
            <p:nvPr/>
          </p:nvSpPr>
          <p:spPr>
            <a:xfrm>
              <a:off x="3505200" y="44958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2895600" y="41910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0" name="Oval 89"/>
            <p:cNvSpPr/>
            <p:nvPr/>
          </p:nvSpPr>
          <p:spPr>
            <a:xfrm>
              <a:off x="5715000" y="37338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91" name="Oval 90"/>
            <p:cNvSpPr/>
            <p:nvPr/>
          </p:nvSpPr>
          <p:spPr>
            <a:xfrm>
              <a:off x="5410200" y="44196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92" name="Oval 91"/>
            <p:cNvSpPr/>
            <p:nvPr/>
          </p:nvSpPr>
          <p:spPr>
            <a:xfrm>
              <a:off x="6172200" y="4267200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209800" y="36576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934200" y="3657600"/>
              <a:ext cx="380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cxnSp>
        <p:nvCxnSpPr>
          <p:cNvPr id="32" name="Straight Connector 31"/>
          <p:cNvCxnSpPr>
            <a:stCxn id="40" idx="3"/>
            <a:endCxn id="42" idx="7"/>
          </p:cNvCxnSpPr>
          <p:nvPr/>
        </p:nvCxnSpPr>
        <p:spPr>
          <a:xfrm flipH="1">
            <a:off x="7411804" y="1582504"/>
            <a:ext cx="340192" cy="1877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2" idx="5"/>
            <a:endCxn id="41" idx="1"/>
          </p:cNvCxnSpPr>
          <p:nvPr/>
        </p:nvCxnSpPr>
        <p:spPr>
          <a:xfrm>
            <a:off x="7411804" y="2039704"/>
            <a:ext cx="340192" cy="1877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0" idx="4"/>
            <a:endCxn id="41" idx="0"/>
          </p:cNvCxnSpPr>
          <p:nvPr/>
        </p:nvCxnSpPr>
        <p:spPr>
          <a:xfrm>
            <a:off x="7886700" y="1638300"/>
            <a:ext cx="0" cy="533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0" idx="6"/>
            <a:endCxn id="43" idx="2"/>
          </p:cNvCxnSpPr>
          <p:nvPr/>
        </p:nvCxnSpPr>
        <p:spPr>
          <a:xfrm flipV="1">
            <a:off x="8077200" y="1333500"/>
            <a:ext cx="1488886" cy="1143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1" idx="6"/>
            <a:endCxn id="44" idx="2"/>
          </p:cNvCxnSpPr>
          <p:nvPr/>
        </p:nvCxnSpPr>
        <p:spPr>
          <a:xfrm flipV="1">
            <a:off x="8077200" y="2171700"/>
            <a:ext cx="1184086" cy="1905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43" idx="5"/>
            <a:endCxn id="45" idx="1"/>
          </p:cNvCxnSpPr>
          <p:nvPr/>
        </p:nvCxnSpPr>
        <p:spPr>
          <a:xfrm rot="16200000" flipH="1">
            <a:off x="9853190" y="1506304"/>
            <a:ext cx="4163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4" idx="6"/>
            <a:endCxn id="45" idx="2"/>
          </p:cNvCxnSpPr>
          <p:nvPr/>
        </p:nvCxnSpPr>
        <p:spPr>
          <a:xfrm flipV="1">
            <a:off x="9642286" y="2019300"/>
            <a:ext cx="533400" cy="152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3" idx="3"/>
            <a:endCxn id="44" idx="0"/>
          </p:cNvCxnSpPr>
          <p:nvPr/>
        </p:nvCxnSpPr>
        <p:spPr>
          <a:xfrm rot="5400000">
            <a:off x="9280336" y="1639654"/>
            <a:ext cx="512996" cy="17009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696200" y="12573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1" name="Oval 40"/>
          <p:cNvSpPr/>
          <p:nvPr/>
        </p:nvSpPr>
        <p:spPr>
          <a:xfrm>
            <a:off x="7696200" y="21717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2" name="Oval 41"/>
          <p:cNvSpPr/>
          <p:nvPr/>
        </p:nvSpPr>
        <p:spPr>
          <a:xfrm>
            <a:off x="7086600" y="17145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9566086" y="1143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44" name="Oval 43"/>
          <p:cNvSpPr/>
          <p:nvPr/>
        </p:nvSpPr>
        <p:spPr>
          <a:xfrm>
            <a:off x="9261286" y="19812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>
          <a:xfrm>
            <a:off x="10175686" y="1828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9283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9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93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3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93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 uiExpand="1" build="p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1831975"/>
          </a:xfrm>
        </p:spPr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What makes a good partition?</a:t>
            </a:r>
          </a:p>
          <a:p>
            <a:pPr lvl="1"/>
            <a:r>
              <a:rPr lang="en-US" dirty="0"/>
              <a:t>Maximize the number of within-group </a:t>
            </a:r>
            <a:br>
              <a:rPr lang="en-US" dirty="0"/>
            </a:br>
            <a:r>
              <a:rPr lang="en-US" dirty="0"/>
              <a:t>connections</a:t>
            </a:r>
          </a:p>
          <a:p>
            <a:pPr lvl="1"/>
            <a:r>
              <a:rPr lang="en-US" dirty="0"/>
              <a:t>Minimize the number of between-group connections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51" name="Straight Connector 50"/>
          <p:cNvCxnSpPr>
            <a:stCxn id="59" idx="3"/>
            <a:endCxn id="61" idx="7"/>
          </p:cNvCxnSpPr>
          <p:nvPr/>
        </p:nvCxnSpPr>
        <p:spPr>
          <a:xfrm rot="5400000">
            <a:off x="4363804" y="4516204"/>
            <a:ext cx="1877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1" idx="5"/>
            <a:endCxn id="60" idx="1"/>
          </p:cNvCxnSpPr>
          <p:nvPr/>
        </p:nvCxnSpPr>
        <p:spPr>
          <a:xfrm rot="16200000" flipH="1">
            <a:off x="4363804" y="4973404"/>
            <a:ext cx="1877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9" idx="4"/>
            <a:endCxn id="60" idx="0"/>
          </p:cNvCxnSpPr>
          <p:nvPr/>
        </p:nvCxnSpPr>
        <p:spPr>
          <a:xfrm rot="5400000">
            <a:off x="4495800" y="4914900"/>
            <a:ext cx="53340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9" idx="6"/>
            <a:endCxn id="62" idx="2"/>
          </p:cNvCxnSpPr>
          <p:nvPr/>
        </p:nvCxnSpPr>
        <p:spPr>
          <a:xfrm flipV="1">
            <a:off x="4953000" y="4305300"/>
            <a:ext cx="1828800" cy="152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60" idx="6"/>
            <a:endCxn id="63" idx="2"/>
          </p:cNvCxnSpPr>
          <p:nvPr/>
        </p:nvCxnSpPr>
        <p:spPr>
          <a:xfrm flipV="1">
            <a:off x="4953000" y="5143500"/>
            <a:ext cx="152400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62" idx="5"/>
            <a:endCxn id="64" idx="1"/>
          </p:cNvCxnSpPr>
          <p:nvPr/>
        </p:nvCxnSpPr>
        <p:spPr>
          <a:xfrm rot="16200000" flipH="1">
            <a:off x="7068904" y="4478104"/>
            <a:ext cx="4163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3" idx="6"/>
            <a:endCxn id="64" idx="2"/>
          </p:cNvCxnSpPr>
          <p:nvPr/>
        </p:nvCxnSpPr>
        <p:spPr>
          <a:xfrm flipV="1">
            <a:off x="6858000" y="4991100"/>
            <a:ext cx="533400" cy="152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2" idx="3"/>
            <a:endCxn id="63" idx="0"/>
          </p:cNvCxnSpPr>
          <p:nvPr/>
        </p:nvCxnSpPr>
        <p:spPr>
          <a:xfrm rot="5400000">
            <a:off x="6496050" y="4611454"/>
            <a:ext cx="512996" cy="17009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4572000" y="42672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0" name="Oval 59"/>
          <p:cNvSpPr/>
          <p:nvPr/>
        </p:nvSpPr>
        <p:spPr>
          <a:xfrm>
            <a:off x="4572000" y="5181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1" name="Oval 60"/>
          <p:cNvSpPr/>
          <p:nvPr/>
        </p:nvSpPr>
        <p:spPr>
          <a:xfrm>
            <a:off x="3962400" y="47244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2" name="Oval 61"/>
          <p:cNvSpPr/>
          <p:nvPr/>
        </p:nvSpPr>
        <p:spPr>
          <a:xfrm>
            <a:off x="6781800" y="4114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63" name="Oval 62"/>
          <p:cNvSpPr/>
          <p:nvPr/>
        </p:nvSpPr>
        <p:spPr>
          <a:xfrm>
            <a:off x="6477000" y="4953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4" name="Oval 63"/>
          <p:cNvSpPr/>
          <p:nvPr/>
        </p:nvSpPr>
        <p:spPr>
          <a:xfrm>
            <a:off x="7391400" y="4800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41" name="Line 13"/>
          <p:cNvSpPr>
            <a:spLocks noChangeShapeType="1"/>
          </p:cNvSpPr>
          <p:nvPr/>
        </p:nvSpPr>
        <p:spPr bwMode="auto">
          <a:xfrm flipH="1">
            <a:off x="5714999" y="3886200"/>
            <a:ext cx="457200" cy="2155825"/>
          </a:xfrm>
          <a:prstGeom prst="line">
            <a:avLst/>
          </a:prstGeom>
          <a:noFill/>
          <a:ln w="571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43400" y="572518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25722" y="572518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346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41" grpId="0" animBg="1"/>
      <p:bldP spid="7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81938" y="3437467"/>
            <a:ext cx="3310995" cy="124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724400" y="4495800"/>
            <a:ext cx="1981200" cy="15240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362200" y="4637926"/>
            <a:ext cx="1981200" cy="1534274"/>
          </a:xfrm>
          <a:prstGeom prst="ellipse">
            <a:avLst/>
          </a:prstGeom>
          <a:solidFill>
            <a:schemeClr val="accent1">
              <a:alpha val="40000"/>
            </a:schemeClr>
          </a:solidFill>
          <a:ln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102308" y="4506074"/>
            <a:ext cx="412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553200" y="4419600"/>
            <a:ext cx="380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727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Graph Cuts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E" b="1" dirty="0"/>
              <a:t>Express partitioning objectives as a function of the “edge cut” of the partition</a:t>
            </a:r>
          </a:p>
          <a:p>
            <a:pPr>
              <a:spcBef>
                <a:spcPct val="30000"/>
              </a:spcBef>
              <a:defRPr/>
            </a:pPr>
            <a:r>
              <a:rPr lang="en-IE" b="1" dirty="0">
                <a:solidFill>
                  <a:srgbClr val="FF0066"/>
                </a:solidFill>
              </a:rPr>
              <a:t>Cut:</a:t>
            </a:r>
            <a:r>
              <a:rPr lang="en-IE" dirty="0">
                <a:solidFill>
                  <a:schemeClr val="accent3"/>
                </a:solidFill>
              </a:rPr>
              <a:t> </a:t>
            </a:r>
            <a:r>
              <a:rPr lang="en-IE" dirty="0"/>
              <a:t>Set of edges with only one vertex in a group:</a:t>
            </a:r>
          </a:p>
          <a:p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7034213" y="4824414"/>
            <a:ext cx="3022600" cy="630237"/>
            <a:chOff x="3471" y="3039"/>
            <a:chExt cx="1904" cy="397"/>
          </a:xfrm>
        </p:grpSpPr>
        <p:sp>
          <p:nvSpPr>
            <p:cNvPr id="2055" name="AutoShape 49"/>
            <p:cNvSpPr>
              <a:spLocks noChangeArrowheads="1"/>
            </p:cNvSpPr>
            <p:nvPr/>
          </p:nvSpPr>
          <p:spPr bwMode="auto">
            <a:xfrm>
              <a:off x="3471" y="3039"/>
              <a:ext cx="470" cy="397"/>
            </a:xfrm>
            <a:prstGeom prst="rightArrow">
              <a:avLst>
                <a:gd name="adj1" fmla="val 50000"/>
                <a:gd name="adj2" fmla="val 42475"/>
              </a:avLst>
            </a:prstGeom>
            <a:solidFill>
              <a:schemeClr val="hlink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Text Box 82"/>
            <p:cNvSpPr txBox="1">
              <a:spLocks noChangeArrowheads="1"/>
            </p:cNvSpPr>
            <p:nvPr/>
          </p:nvSpPr>
          <p:spPr bwMode="auto">
            <a:xfrm>
              <a:off x="4005" y="3089"/>
              <a:ext cx="137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IE" sz="2600" i="1" dirty="0">
                  <a:latin typeface="Times New Roman" pitchFamily="18" charset="0"/>
                </a:rPr>
                <a:t>cut(A,B) = 2</a:t>
              </a:r>
              <a:endParaRPr lang="el-GR" sz="2600" i="1" dirty="0">
                <a:latin typeface="Times New Roman" pitchFamily="18" charset="0"/>
              </a:endParaRPr>
            </a:p>
          </p:txBody>
        </p:sp>
      </p:grpSp>
      <p:cxnSp>
        <p:nvCxnSpPr>
          <p:cNvPr id="32" name="Straight Connector 31"/>
          <p:cNvCxnSpPr>
            <a:stCxn id="43" idx="3"/>
            <a:endCxn id="45" idx="7"/>
          </p:cNvCxnSpPr>
          <p:nvPr/>
        </p:nvCxnSpPr>
        <p:spPr>
          <a:xfrm flipH="1">
            <a:off x="2992204" y="5083736"/>
            <a:ext cx="340192" cy="15366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5" idx="5"/>
            <a:endCxn id="44" idx="1"/>
          </p:cNvCxnSpPr>
          <p:nvPr/>
        </p:nvCxnSpPr>
        <p:spPr>
          <a:xfrm rot="16200000" flipH="1">
            <a:off x="3068404" y="5430604"/>
            <a:ext cx="1877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3" idx="4"/>
            <a:endCxn id="44" idx="0"/>
          </p:cNvCxnSpPr>
          <p:nvPr/>
        </p:nvCxnSpPr>
        <p:spPr>
          <a:xfrm>
            <a:off x="3467100" y="5139532"/>
            <a:ext cx="0" cy="499269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3" idx="6"/>
            <a:endCxn id="46" idx="2"/>
          </p:cNvCxnSpPr>
          <p:nvPr/>
        </p:nvCxnSpPr>
        <p:spPr>
          <a:xfrm flipV="1">
            <a:off x="3657600" y="4762501"/>
            <a:ext cx="1828800" cy="1865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4" idx="6"/>
            <a:endCxn id="47" idx="2"/>
          </p:cNvCxnSpPr>
          <p:nvPr/>
        </p:nvCxnSpPr>
        <p:spPr>
          <a:xfrm flipV="1">
            <a:off x="3657600" y="5600700"/>
            <a:ext cx="152400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46" idx="5"/>
            <a:endCxn id="48" idx="1"/>
          </p:cNvCxnSpPr>
          <p:nvPr/>
        </p:nvCxnSpPr>
        <p:spPr>
          <a:xfrm rot="16200000" flipH="1">
            <a:off x="5773504" y="4935304"/>
            <a:ext cx="416392" cy="34019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7" idx="6"/>
            <a:endCxn id="48" idx="2"/>
          </p:cNvCxnSpPr>
          <p:nvPr/>
        </p:nvCxnSpPr>
        <p:spPr>
          <a:xfrm flipV="1">
            <a:off x="5562600" y="5448300"/>
            <a:ext cx="533400" cy="1524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6" idx="3"/>
            <a:endCxn id="47" idx="0"/>
          </p:cNvCxnSpPr>
          <p:nvPr/>
        </p:nvCxnSpPr>
        <p:spPr>
          <a:xfrm rot="5400000">
            <a:off x="5200650" y="5068654"/>
            <a:ext cx="512996" cy="170096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276600" y="4758531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3276600" y="5638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45" name="Oval 44"/>
          <p:cNvSpPr/>
          <p:nvPr/>
        </p:nvSpPr>
        <p:spPr>
          <a:xfrm>
            <a:off x="2667000" y="51816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46" name="Oval 45"/>
          <p:cNvSpPr/>
          <p:nvPr/>
        </p:nvSpPr>
        <p:spPr>
          <a:xfrm>
            <a:off x="5486400" y="45720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47" name="Oval 46"/>
          <p:cNvSpPr/>
          <p:nvPr/>
        </p:nvSpPr>
        <p:spPr>
          <a:xfrm>
            <a:off x="5181600" y="54102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48" name="Oval 47"/>
          <p:cNvSpPr/>
          <p:nvPr/>
        </p:nvSpPr>
        <p:spPr>
          <a:xfrm>
            <a:off x="6096000" y="5257800"/>
            <a:ext cx="3810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</a:p>
        </p:txBody>
      </p:sp>
      <p:graphicFrame>
        <p:nvGraphicFramePr>
          <p:cNvPr id="5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22366751"/>
              </p:ext>
            </p:extLst>
          </p:nvPr>
        </p:nvGraphicFramePr>
        <p:xfrm>
          <a:off x="7947800" y="3646840"/>
          <a:ext cx="306977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41614" imgH="8524943" progId="Equation.3">
                  <p:embed/>
                </p:oleObj>
              </mc:Choice>
              <mc:Fallback>
                <p:oleObj name="Equation" r:id="rId2" imgW="28641614" imgH="8524943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lum bright="-100000" contrast="100000"/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800" y="3646840"/>
                        <a:ext cx="306977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72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9" grpId="0" animBg="1"/>
      <p:bldP spid="50" grpId="0" animBg="1"/>
      <p:bldP spid="51" grpId="0"/>
      <p:bldP spid="52" grpId="0"/>
      <p:bldP spid="4" grpId="0" uiExpand="1" build="p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Graph Cut Criterion</a:t>
            </a:r>
            <a:endParaRPr lang="en-IE" sz="24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IE" b="1" dirty="0"/>
              <a:t>Criterion: </a:t>
            </a:r>
            <a:r>
              <a:rPr lang="en-IE" b="1" dirty="0">
                <a:solidFill>
                  <a:srgbClr val="FFFF00"/>
                </a:solidFill>
                <a:highlight>
                  <a:srgbClr val="000080"/>
                </a:highlight>
              </a:rPr>
              <a:t>Minimum-cut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IE" dirty="0"/>
              <a:t>Minimize weight of connections between groups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IE" dirty="0"/>
          </a:p>
          <a:p>
            <a:pPr>
              <a:lnSpc>
                <a:spcPct val="90000"/>
              </a:lnSpc>
              <a:defRPr/>
            </a:pPr>
            <a:r>
              <a:rPr lang="en-IE" b="1" dirty="0">
                <a:solidFill>
                  <a:srgbClr val="FFFF00"/>
                </a:solidFill>
                <a:highlight>
                  <a:srgbClr val="000080"/>
                </a:highlight>
              </a:rPr>
              <a:t>Degenerate case</a:t>
            </a:r>
            <a:r>
              <a:rPr lang="en-IE" b="1" dirty="0">
                <a:solidFill>
                  <a:srgbClr val="FFFF00"/>
                </a:solidFill>
              </a:rPr>
              <a:t>:</a:t>
            </a:r>
          </a:p>
          <a:p>
            <a:pPr>
              <a:lnSpc>
                <a:spcPct val="90000"/>
              </a:lnSpc>
              <a:defRPr/>
            </a:pPr>
            <a:endParaRPr lang="en-IE" dirty="0"/>
          </a:p>
          <a:p>
            <a:pPr>
              <a:lnSpc>
                <a:spcPct val="90000"/>
              </a:lnSpc>
              <a:defRPr/>
            </a:pPr>
            <a:endParaRPr lang="en-IE" dirty="0"/>
          </a:p>
          <a:p>
            <a:pPr>
              <a:lnSpc>
                <a:spcPct val="90000"/>
              </a:lnSpc>
              <a:defRPr/>
            </a:pPr>
            <a:endParaRPr lang="en-IE" dirty="0"/>
          </a:p>
          <a:p>
            <a:pPr>
              <a:lnSpc>
                <a:spcPct val="90000"/>
              </a:lnSpc>
              <a:defRPr/>
            </a:pPr>
            <a:endParaRPr lang="en-IE" dirty="0"/>
          </a:p>
          <a:p>
            <a:pPr>
              <a:lnSpc>
                <a:spcPct val="90000"/>
              </a:lnSpc>
              <a:defRPr/>
            </a:pPr>
            <a:r>
              <a:rPr lang="en-IE" b="1" dirty="0">
                <a:solidFill>
                  <a:srgbClr val="FF0066"/>
                </a:solidFill>
              </a:rPr>
              <a:t>Problem:</a:t>
            </a:r>
          </a:p>
          <a:p>
            <a:pPr lvl="1">
              <a:lnSpc>
                <a:spcPct val="90000"/>
              </a:lnSpc>
              <a:defRPr/>
            </a:pPr>
            <a:r>
              <a:rPr lang="en-IE" dirty="0"/>
              <a:t>Only considers external cluster connections</a:t>
            </a:r>
          </a:p>
          <a:p>
            <a:pPr lvl="1">
              <a:lnSpc>
                <a:spcPct val="90000"/>
              </a:lnSpc>
              <a:defRPr/>
            </a:pPr>
            <a:r>
              <a:rPr lang="en-IE" dirty="0"/>
              <a:t>Does not consider internal cluster connectivity</a:t>
            </a:r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546249" y="1825625"/>
            <a:ext cx="38588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IE" sz="3200" b="1" dirty="0" err="1">
                <a:latin typeface="Times New Roman" pitchFamily="18" charset="0"/>
              </a:rPr>
              <a:t>arg</a:t>
            </a:r>
            <a:r>
              <a:rPr lang="en-IE" sz="3200" b="1" dirty="0">
                <a:latin typeface="Times New Roman" pitchFamily="18" charset="0"/>
              </a:rPr>
              <a:t> </a:t>
            </a:r>
            <a:r>
              <a:rPr lang="en-IE" sz="3200" b="1" dirty="0" err="1">
                <a:latin typeface="Times New Roman" pitchFamily="18" charset="0"/>
              </a:rPr>
              <a:t>min</a:t>
            </a:r>
            <a:r>
              <a:rPr lang="en-IE" sz="3200" b="1" baseline="-25000" dirty="0" err="1">
                <a:latin typeface="Times New Roman" pitchFamily="18" charset="0"/>
              </a:rPr>
              <a:t>A,B</a:t>
            </a:r>
            <a:r>
              <a:rPr lang="en-IE" sz="3200" b="1" i="1" dirty="0">
                <a:latin typeface="Times New Roman" pitchFamily="18" charset="0"/>
              </a:rPr>
              <a:t> cut(A,B)</a:t>
            </a:r>
            <a:endParaRPr lang="el-GR" sz="3200" b="1" i="1" dirty="0">
              <a:latin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41751" y="3134576"/>
            <a:ext cx="4616759" cy="1799375"/>
            <a:chOff x="3841751" y="3134576"/>
            <a:chExt cx="4616759" cy="1799375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6004561" y="3960598"/>
              <a:ext cx="17781" cy="53520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475327" y="3986213"/>
              <a:ext cx="43662" cy="46780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019801" y="3940755"/>
              <a:ext cx="390947" cy="36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5019043" y="3686175"/>
              <a:ext cx="7937" cy="4968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010025" y="4159650"/>
              <a:ext cx="514350" cy="1694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63" name="Text Box 26"/>
            <p:cNvSpPr txBox="1">
              <a:spLocks noChangeArrowheads="1"/>
            </p:cNvSpPr>
            <p:nvPr/>
          </p:nvSpPr>
          <p:spPr bwMode="auto">
            <a:xfrm>
              <a:off x="5257800" y="3134576"/>
              <a:ext cx="15905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IE" sz="1600" b="1" dirty="0">
                  <a:solidFill>
                    <a:srgbClr val="FFFF00"/>
                  </a:solidFill>
                  <a:highlight>
                    <a:srgbClr val="000080"/>
                  </a:highlight>
                  <a:latin typeface="Tahoma" pitchFamily="34" charset="0"/>
                </a:rPr>
                <a:t>“Optimal cut”</a:t>
              </a:r>
            </a:p>
          </p:txBody>
        </p:sp>
        <p:sp>
          <p:nvSpPr>
            <p:cNvPr id="18461" name="Text Box 29"/>
            <p:cNvSpPr txBox="1">
              <a:spLocks noChangeArrowheads="1"/>
            </p:cNvSpPr>
            <p:nvPr/>
          </p:nvSpPr>
          <p:spPr bwMode="auto">
            <a:xfrm>
              <a:off x="6939272" y="3386554"/>
              <a:ext cx="15192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IE" sz="1600" b="1" dirty="0">
                  <a:solidFill>
                    <a:srgbClr val="FF0000"/>
                  </a:solidFill>
                  <a:latin typeface="Tahoma" pitchFamily="34" charset="0"/>
                </a:rPr>
                <a:t>Minimum cut</a:t>
              </a:r>
            </a:p>
          </p:txBody>
        </p:sp>
        <p:sp>
          <p:nvSpPr>
            <p:cNvPr id="18452" name="Oval 18"/>
            <p:cNvSpPr>
              <a:spLocks noChangeArrowheads="1"/>
            </p:cNvSpPr>
            <p:nvPr/>
          </p:nvSpPr>
          <p:spPr bwMode="auto">
            <a:xfrm>
              <a:off x="5913120" y="3841750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Oval 20"/>
            <p:cNvSpPr>
              <a:spLocks noChangeArrowheads="1"/>
            </p:cNvSpPr>
            <p:nvPr/>
          </p:nvSpPr>
          <p:spPr bwMode="auto">
            <a:xfrm>
              <a:off x="6381751" y="3843338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Oval 21"/>
            <p:cNvSpPr>
              <a:spLocks noChangeArrowheads="1"/>
            </p:cNvSpPr>
            <p:nvPr/>
          </p:nvSpPr>
          <p:spPr bwMode="auto">
            <a:xfrm>
              <a:off x="6888164" y="4595813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Oval 22"/>
            <p:cNvSpPr>
              <a:spLocks noChangeArrowheads="1"/>
            </p:cNvSpPr>
            <p:nvPr/>
          </p:nvSpPr>
          <p:spPr bwMode="auto">
            <a:xfrm>
              <a:off x="7189789" y="3906838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 flipH="1">
              <a:off x="6981383" y="3988886"/>
              <a:ext cx="328407" cy="754643"/>
            </a:xfrm>
            <a:prstGeom prst="line">
              <a:avLst/>
            </a:prstGeom>
            <a:ln w="28575">
              <a:noFill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62401" y="3737770"/>
              <a:ext cx="561975" cy="492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557714" y="3745494"/>
              <a:ext cx="436038" cy="5836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526759" y="3730626"/>
              <a:ext cx="3333" cy="68897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6037153" y="3899985"/>
              <a:ext cx="436038" cy="58362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3924302" y="3749674"/>
              <a:ext cx="647699" cy="59372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962400" y="4114801"/>
              <a:ext cx="435498" cy="67844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880326" y="4637883"/>
              <a:ext cx="539275" cy="13176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996137" y="4153113"/>
              <a:ext cx="211662" cy="57366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873104" y="4700802"/>
              <a:ext cx="308497" cy="17599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524376" y="4355017"/>
              <a:ext cx="399509" cy="50381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4388804" y="4188331"/>
              <a:ext cx="669606" cy="59322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530092" y="3777167"/>
              <a:ext cx="510111" cy="445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48" name="Oval 13"/>
            <p:cNvSpPr>
              <a:spLocks noChangeArrowheads="1"/>
            </p:cNvSpPr>
            <p:nvPr/>
          </p:nvSpPr>
          <p:spPr bwMode="auto">
            <a:xfrm>
              <a:off x="4297364" y="4676776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Oval 16"/>
            <p:cNvSpPr>
              <a:spLocks noChangeArrowheads="1"/>
            </p:cNvSpPr>
            <p:nvPr/>
          </p:nvSpPr>
          <p:spPr bwMode="auto">
            <a:xfrm>
              <a:off x="4792664" y="4748213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6"/>
            <p:cNvSpPr>
              <a:spLocks noChangeArrowheads="1"/>
            </p:cNvSpPr>
            <p:nvPr/>
          </p:nvSpPr>
          <p:spPr bwMode="auto">
            <a:xfrm>
              <a:off x="3876676" y="3644901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Oval 14"/>
            <p:cNvSpPr>
              <a:spLocks noChangeArrowheads="1"/>
            </p:cNvSpPr>
            <p:nvPr/>
          </p:nvSpPr>
          <p:spPr bwMode="auto">
            <a:xfrm>
              <a:off x="4943476" y="3602038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Oval 15"/>
            <p:cNvSpPr>
              <a:spLocks noChangeArrowheads="1"/>
            </p:cNvSpPr>
            <p:nvPr/>
          </p:nvSpPr>
          <p:spPr bwMode="auto">
            <a:xfrm>
              <a:off x="5084764" y="4606926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022342" y="3962110"/>
              <a:ext cx="522811" cy="5784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473192" y="3926896"/>
              <a:ext cx="534659" cy="75385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6945903" y="3996640"/>
              <a:ext cx="335327" cy="69511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546850" y="4542052"/>
              <a:ext cx="463550" cy="1823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059488" y="4475958"/>
              <a:ext cx="493713" cy="3651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endCxn id="18449" idx="6"/>
            </p:cNvCxnSpPr>
            <p:nvPr/>
          </p:nvCxnSpPr>
          <p:spPr>
            <a:xfrm flipH="1" flipV="1">
              <a:off x="5126356" y="3694907"/>
              <a:ext cx="875880" cy="239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5084764" y="4220950"/>
              <a:ext cx="875880" cy="23971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3988595" y="4370757"/>
              <a:ext cx="505459" cy="25493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53" name="Oval 19"/>
            <p:cNvSpPr>
              <a:spLocks noChangeArrowheads="1"/>
            </p:cNvSpPr>
            <p:nvPr/>
          </p:nvSpPr>
          <p:spPr bwMode="auto">
            <a:xfrm>
              <a:off x="5930901" y="4383088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Oval 23"/>
            <p:cNvSpPr>
              <a:spLocks noChangeArrowheads="1"/>
            </p:cNvSpPr>
            <p:nvPr/>
          </p:nvSpPr>
          <p:spPr bwMode="auto">
            <a:xfrm>
              <a:off x="6424614" y="4419601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8"/>
            <p:cNvSpPr>
              <a:spLocks noChangeArrowheads="1"/>
            </p:cNvSpPr>
            <p:nvPr/>
          </p:nvSpPr>
          <p:spPr bwMode="auto">
            <a:xfrm>
              <a:off x="5913120" y="3847886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20"/>
            <p:cNvSpPr>
              <a:spLocks noChangeArrowheads="1"/>
            </p:cNvSpPr>
            <p:nvPr/>
          </p:nvSpPr>
          <p:spPr bwMode="auto">
            <a:xfrm>
              <a:off x="6381751" y="3849474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21"/>
            <p:cNvSpPr>
              <a:spLocks noChangeArrowheads="1"/>
            </p:cNvSpPr>
            <p:nvPr/>
          </p:nvSpPr>
          <p:spPr bwMode="auto">
            <a:xfrm>
              <a:off x="6888164" y="4601949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22"/>
            <p:cNvSpPr>
              <a:spLocks noChangeArrowheads="1"/>
            </p:cNvSpPr>
            <p:nvPr/>
          </p:nvSpPr>
          <p:spPr bwMode="auto">
            <a:xfrm>
              <a:off x="7189789" y="3912974"/>
              <a:ext cx="182880" cy="185738"/>
            </a:xfrm>
            <a:prstGeom prst="ellipse">
              <a:avLst/>
            </a:prstGeom>
            <a:solidFill>
              <a:srgbClr val="008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Oval 10"/>
            <p:cNvSpPr>
              <a:spLocks noChangeArrowheads="1"/>
            </p:cNvSpPr>
            <p:nvPr/>
          </p:nvSpPr>
          <p:spPr bwMode="auto">
            <a:xfrm>
              <a:off x="4437064" y="4251326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Oval 11"/>
            <p:cNvSpPr>
              <a:spLocks noChangeArrowheads="1"/>
            </p:cNvSpPr>
            <p:nvPr/>
          </p:nvSpPr>
          <p:spPr bwMode="auto">
            <a:xfrm>
              <a:off x="4935539" y="4098926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Oval 12"/>
            <p:cNvSpPr>
              <a:spLocks noChangeArrowheads="1"/>
            </p:cNvSpPr>
            <p:nvPr/>
          </p:nvSpPr>
          <p:spPr bwMode="auto">
            <a:xfrm>
              <a:off x="3841751" y="4545013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H="1">
              <a:off x="3998196" y="3809362"/>
              <a:ext cx="515937" cy="36988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43" name="Oval 8"/>
            <p:cNvSpPr>
              <a:spLocks noChangeArrowheads="1"/>
            </p:cNvSpPr>
            <p:nvPr/>
          </p:nvSpPr>
          <p:spPr bwMode="auto">
            <a:xfrm>
              <a:off x="3922714" y="4064001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Oval 9"/>
            <p:cNvSpPr>
              <a:spLocks noChangeArrowheads="1"/>
            </p:cNvSpPr>
            <p:nvPr/>
          </p:nvSpPr>
          <p:spPr bwMode="auto">
            <a:xfrm>
              <a:off x="4438651" y="3694113"/>
              <a:ext cx="182880" cy="18573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57" name="Freeform 121856"/>
            <p:cNvSpPr/>
            <p:nvPr/>
          </p:nvSpPr>
          <p:spPr>
            <a:xfrm>
              <a:off x="6973542" y="3684656"/>
              <a:ext cx="1125302" cy="794387"/>
            </a:xfrm>
            <a:custGeom>
              <a:avLst/>
              <a:gdLst>
                <a:gd name="connsiteX0" fmla="*/ 9808 w 1054063"/>
                <a:gd name="connsiteY0" fmla="*/ 0 h 794387"/>
                <a:gd name="connsiteX1" fmla="*/ 20629 w 1054063"/>
                <a:gd name="connsiteY1" fmla="*/ 330049 h 794387"/>
                <a:gd name="connsiteX2" fmla="*/ 193770 w 1054063"/>
                <a:gd name="connsiteY2" fmla="*/ 633046 h 794387"/>
                <a:gd name="connsiteX3" fmla="*/ 567105 w 1054063"/>
                <a:gd name="connsiteY3" fmla="*/ 789955 h 794387"/>
                <a:gd name="connsiteX4" fmla="*/ 1054063 w 1054063"/>
                <a:gd name="connsiteY4" fmla="*/ 735848 h 79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063" h="794387">
                  <a:moveTo>
                    <a:pt x="9808" y="0"/>
                  </a:moveTo>
                  <a:cubicBezTo>
                    <a:pt x="-112" y="112270"/>
                    <a:pt x="-10031" y="224541"/>
                    <a:pt x="20629" y="330049"/>
                  </a:cubicBezTo>
                  <a:cubicBezTo>
                    <a:pt x="51289" y="435557"/>
                    <a:pt x="102691" y="556395"/>
                    <a:pt x="193770" y="633046"/>
                  </a:cubicBezTo>
                  <a:cubicBezTo>
                    <a:pt x="284849" y="709697"/>
                    <a:pt x="423723" y="772821"/>
                    <a:pt x="567105" y="789955"/>
                  </a:cubicBezTo>
                  <a:cubicBezTo>
                    <a:pt x="710487" y="807089"/>
                    <a:pt x="882275" y="771468"/>
                    <a:pt x="1054063" y="735848"/>
                  </a:cubicBezTo>
                </a:path>
              </a:pathLst>
            </a:custGeom>
            <a:noFill/>
            <a:ln w="38100" cap="sq"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862" name="Freeform 121861"/>
            <p:cNvSpPr/>
            <p:nvPr/>
          </p:nvSpPr>
          <p:spPr>
            <a:xfrm>
              <a:off x="5480508" y="3446139"/>
              <a:ext cx="485634" cy="1367879"/>
            </a:xfrm>
            <a:custGeom>
              <a:avLst/>
              <a:gdLst>
                <a:gd name="connsiteX0" fmla="*/ 69013 w 485634"/>
                <a:gd name="connsiteY0" fmla="*/ 0 h 1504161"/>
                <a:gd name="connsiteX1" fmla="*/ 14907 w 485634"/>
                <a:gd name="connsiteY1" fmla="*/ 286765 h 1504161"/>
                <a:gd name="connsiteX2" fmla="*/ 4086 w 485634"/>
                <a:gd name="connsiteY2" fmla="*/ 703385 h 1504161"/>
                <a:gd name="connsiteX3" fmla="*/ 74424 w 485634"/>
                <a:gd name="connsiteY3" fmla="*/ 936043 h 1504161"/>
                <a:gd name="connsiteX4" fmla="*/ 290850 w 485634"/>
                <a:gd name="connsiteY4" fmla="*/ 1363484 h 1504161"/>
                <a:gd name="connsiteX5" fmla="*/ 485634 w 485634"/>
                <a:gd name="connsiteY5" fmla="*/ 1504161 h 150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5634" h="1504161">
                  <a:moveTo>
                    <a:pt x="69013" y="0"/>
                  </a:moveTo>
                  <a:cubicBezTo>
                    <a:pt x="47370" y="84767"/>
                    <a:pt x="25728" y="169534"/>
                    <a:pt x="14907" y="286765"/>
                  </a:cubicBezTo>
                  <a:cubicBezTo>
                    <a:pt x="4086" y="403996"/>
                    <a:pt x="-5833" y="595172"/>
                    <a:pt x="4086" y="703385"/>
                  </a:cubicBezTo>
                  <a:cubicBezTo>
                    <a:pt x="14005" y="811598"/>
                    <a:pt x="26630" y="826027"/>
                    <a:pt x="74424" y="936043"/>
                  </a:cubicBezTo>
                  <a:cubicBezTo>
                    <a:pt x="122218" y="1046060"/>
                    <a:pt x="222315" y="1268798"/>
                    <a:pt x="290850" y="1363484"/>
                  </a:cubicBezTo>
                  <a:cubicBezTo>
                    <a:pt x="359385" y="1458170"/>
                    <a:pt x="422509" y="1481165"/>
                    <a:pt x="485634" y="1504161"/>
                  </a:cubicBezTo>
                </a:path>
              </a:pathLst>
            </a:custGeom>
            <a:noFill/>
            <a:ln w="38100" cap="sq">
              <a:solidFill>
                <a:srgbClr val="FFFF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108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1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uiExpand="1" build="p"/>
      <p:bldP spid="184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11600" y="2641600"/>
            <a:ext cx="46990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Graph Cut Criteria</a:t>
            </a:r>
            <a:endParaRPr lang="en-IE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E" b="1" dirty="0"/>
              <a:t>Criterion:</a:t>
            </a:r>
            <a:r>
              <a:rPr lang="en-IE" dirty="0"/>
              <a:t> </a:t>
            </a:r>
            <a:r>
              <a:rPr lang="en-IE" b="1" dirty="0">
                <a:solidFill>
                  <a:srgbClr val="FFFF00"/>
                </a:solidFill>
                <a:highlight>
                  <a:srgbClr val="000080"/>
                </a:highlight>
              </a:rPr>
              <a:t>Normalized-cut</a:t>
            </a:r>
            <a:r>
              <a:rPr lang="en-IE" dirty="0">
                <a:solidFill>
                  <a:srgbClr val="FFFF00"/>
                </a:solidFill>
                <a:highlight>
                  <a:srgbClr val="000080"/>
                </a:highlight>
              </a:rPr>
              <a:t> </a:t>
            </a:r>
            <a:r>
              <a:rPr lang="en-IE" dirty="0">
                <a:solidFill>
                  <a:schemeClr val="tx1"/>
                </a:solidFill>
              </a:rPr>
              <a:t>[Shi-Malik, ’97]</a:t>
            </a:r>
          </a:p>
          <a:p>
            <a:pPr lvl="1">
              <a:defRPr/>
            </a:pPr>
            <a:r>
              <a:rPr lang="en-IE" dirty="0"/>
              <a:t>Connectivity between groups relative to the density of each group</a:t>
            </a:r>
          </a:p>
          <a:p>
            <a:pPr lvl="1">
              <a:defRPr/>
            </a:pPr>
            <a:endParaRPr lang="en-IE" dirty="0"/>
          </a:p>
          <a:p>
            <a:pPr marL="2242566" lvl="8" indent="-285750">
              <a:buSzPct val="70000"/>
              <a:buFont typeface="Wingdings" pitchFamily="2" charset="2"/>
              <a:buChar char="n"/>
              <a:defRPr/>
            </a:pPr>
            <a:endParaRPr lang="en-IE" dirty="0"/>
          </a:p>
          <a:p>
            <a:pPr marL="1008126" lvl="2" indent="-285750">
              <a:buSzPct val="70000"/>
              <a:buNone/>
              <a:defRPr/>
            </a:pPr>
            <a:r>
              <a:rPr lang="en-IE" dirty="0"/>
              <a:t>	</a:t>
            </a:r>
            <a:r>
              <a:rPr lang="en-IE" b="1" dirty="0"/>
              <a:t>:</a:t>
            </a:r>
            <a:r>
              <a:rPr lang="en-IE" dirty="0"/>
              <a:t> total weight of the edges with at least </a:t>
            </a:r>
            <a:br>
              <a:rPr lang="en-IE" dirty="0"/>
            </a:br>
            <a:r>
              <a:rPr lang="en-IE" dirty="0"/>
              <a:t>one endpoint in : </a:t>
            </a:r>
            <a:endParaRPr lang="en-IE" b="1" i="1" baseline="-25000" dirty="0">
              <a:latin typeface="Times New Roman" pitchFamily="18" charset="0"/>
              <a:cs typeface="Times New Roman" pitchFamily="18" charset="0"/>
            </a:endParaRPr>
          </a:p>
          <a:p>
            <a:pPr marL="450342" indent="-285750">
              <a:buSzPct val="70000"/>
              <a:buFont typeface="Wingdings" pitchFamily="2" charset="2"/>
              <a:buChar char="n"/>
              <a:defRPr/>
            </a:pPr>
            <a:r>
              <a:rPr 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Why use this criterion?</a:t>
            </a:r>
          </a:p>
          <a:p>
            <a:pPr marL="742950" lvl="1" indent="-285750">
              <a:buSzPct val="70000"/>
              <a:buFont typeface="Wingdings" pitchFamily="2" charset="2"/>
              <a:buChar char="n"/>
              <a:defRPr/>
            </a:pPr>
            <a:r>
              <a:rPr lang="en-US" dirty="0"/>
              <a:t>Produces more balanced partitions</a:t>
            </a:r>
          </a:p>
          <a:p>
            <a:r>
              <a:rPr lang="en-US" b="1" dirty="0">
                <a:solidFill>
                  <a:srgbClr val="D60093"/>
                </a:solidFill>
              </a:rPr>
              <a:t>How do we efficiently find a good partition?</a:t>
            </a:r>
          </a:p>
          <a:p>
            <a:pPr lvl="1"/>
            <a:r>
              <a:rPr lang="en-US" b="1" dirty="0"/>
              <a:t>Problem: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Computing optimal cut is NP-hard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2057400" y="4572000"/>
            <a:ext cx="8075612" cy="215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/>
            </a:pPr>
            <a:endParaRPr lang="en-IE" dirty="0"/>
          </a:p>
        </p:txBody>
      </p:sp>
      <p:graphicFrame>
        <p:nvGraphicFramePr>
          <p:cNvPr id="4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089867270"/>
              </p:ext>
            </p:extLst>
          </p:nvPr>
        </p:nvGraphicFramePr>
        <p:xfrm>
          <a:off x="4134831" y="2641600"/>
          <a:ext cx="42041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360" imgH="419040" progId="Equation.3">
                  <p:embed/>
                </p:oleObj>
              </mc:Choice>
              <mc:Fallback>
                <p:oleObj name="Equation" r:id="rId2" imgW="2133360" imgH="4190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831" y="2641600"/>
                        <a:ext cx="4204137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97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3759199"/>
            <a:ext cx="8466667" cy="1862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Graph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: adjacency matrix of undirected </a:t>
            </a:r>
            <a:r>
              <a:rPr lang="en-US" b="1" dirty="0"/>
              <a:t>G</a:t>
            </a:r>
          </a:p>
          <a:p>
            <a:pPr lvl="1"/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dirty="0"/>
              <a:t> </a:t>
            </a:r>
            <a:r>
              <a:rPr lang="en-US" b="1" dirty="0"/>
              <a:t>=1</a:t>
            </a:r>
            <a:r>
              <a:rPr lang="en-US" dirty="0"/>
              <a:t> 	if  is an edge, else </a:t>
            </a:r>
            <a:r>
              <a:rPr lang="en-US" b="1" dirty="0"/>
              <a:t>0</a:t>
            </a: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 is a vector in </a:t>
            </a:r>
            <a:r>
              <a:rPr lang="en-US" dirty="0">
                <a:sym typeface="Symbol"/>
              </a:rPr>
              <a:t>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with components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/>
              <a:t>Think of it as a label/value of each node of </a:t>
            </a:r>
            <a:endParaRPr lang="en-US" b="1" dirty="0"/>
          </a:p>
          <a:p>
            <a:r>
              <a:rPr 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What is the meaning of </a:t>
            </a:r>
            <a:r>
              <a:rPr lang="en-US" b="1" i="1" dirty="0">
                <a:solidFill>
                  <a:srgbClr val="FFFF00"/>
                </a:solidFill>
                <a:highlight>
                  <a:srgbClr val="000080"/>
                </a:highligh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dirty="0">
                <a:solidFill>
                  <a:srgbClr val="FFFF00"/>
                </a:solidFill>
                <a:highlight>
                  <a:srgbClr val="000080"/>
                </a:highlight>
                <a:latin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lang="en-US" b="1" i="1" dirty="0">
                <a:solidFill>
                  <a:srgbClr val="FFFF00"/>
                </a:solidFill>
                <a:highlight>
                  <a:srgbClr val="000080"/>
                </a:highligh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dirty="0">
                <a:solidFill>
                  <a:srgbClr val="FFFF00"/>
                </a:solidFill>
                <a:highlight>
                  <a:srgbClr val="000080"/>
                </a:highlight>
              </a:rPr>
              <a:t>?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pPr lvl="5"/>
            <a:endParaRPr lang="en-US" dirty="0">
              <a:solidFill>
                <a:schemeClr val="accent4"/>
              </a:solidFill>
            </a:endParaRPr>
          </a:p>
          <a:p>
            <a:pPr lvl="8"/>
            <a:endParaRPr lang="en-US" dirty="0">
              <a:solidFill>
                <a:schemeClr val="accent4"/>
              </a:solidFill>
            </a:endParaRPr>
          </a:p>
          <a:p>
            <a:r>
              <a:rPr lang="en-IE" b="1" dirty="0">
                <a:solidFill>
                  <a:srgbClr val="D60093"/>
                </a:solidFill>
              </a:rPr>
              <a:t>Entry </a:t>
            </a:r>
            <a:r>
              <a:rPr lang="en-IE" b="1" i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E" b="1" i="1" baseline="-25000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E" b="1" dirty="0">
                <a:solidFill>
                  <a:srgbClr val="D60093"/>
                </a:solidFill>
              </a:rPr>
              <a:t> is a sum of labels </a:t>
            </a:r>
            <a:r>
              <a:rPr lang="en-IE" b="1" i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b="1" i="1" baseline="-25000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E" b="1" dirty="0">
                <a:solidFill>
                  <a:srgbClr val="D60093"/>
                </a:solidFill>
              </a:rPr>
              <a:t> of </a:t>
            </a:r>
            <a:r>
              <a:rPr lang="en-US" b="1" dirty="0">
                <a:solidFill>
                  <a:srgbClr val="D60093"/>
                </a:solidFill>
              </a:rPr>
              <a:t>neighbors of </a:t>
            </a:r>
            <a:r>
              <a:rPr lang="en-IE" b="1" i="1" dirty="0" err="1">
                <a:solidFill>
                  <a:srgbClr val="D60093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534939"/>
              </p:ext>
            </p:extLst>
          </p:nvPr>
        </p:nvGraphicFramePr>
        <p:xfrm>
          <a:off x="2497667" y="3899694"/>
          <a:ext cx="4017962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711000" progId="Equation.3">
                  <p:embed/>
                </p:oleObj>
              </mc:Choice>
              <mc:Fallback>
                <p:oleObj name="Equation" r:id="rId2" imgW="1663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667" y="3899694"/>
                        <a:ext cx="4017962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609716"/>
              </p:ext>
            </p:extLst>
          </p:nvPr>
        </p:nvGraphicFramePr>
        <p:xfrm>
          <a:off x="7591426" y="4204494"/>
          <a:ext cx="29448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444240" progId="Equation.3">
                  <p:embed/>
                </p:oleObj>
              </mc:Choice>
              <mc:Fallback>
                <p:oleObj name="Equation" r:id="rId4" imgW="1320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1426" y="4204494"/>
                        <a:ext cx="29448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016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53400" y="3696495"/>
            <a:ext cx="3024732" cy="11315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99867" y="1286286"/>
            <a:ext cx="4183987" cy="1545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the meaning of </a:t>
            </a:r>
            <a:r>
              <a:rPr lang="en-IE" i="1" dirty="0" err="1"/>
              <a:t>Ax</a:t>
            </a:r>
            <a:r>
              <a:rPr lang="en-I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i="1" dirty="0">
                <a:solidFill>
                  <a:srgbClr val="FFFF00"/>
                </a:solidFill>
                <a:highlight>
                  <a:srgbClr val="000080"/>
                </a:highlight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IE" b="1" i="1" baseline="30000" dirty="0" err="1">
                <a:solidFill>
                  <a:srgbClr val="FFFF00"/>
                </a:solidFill>
                <a:highlight>
                  <a:srgbClr val="000080"/>
                </a:highlight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E" b="1" dirty="0">
                <a:solidFill>
                  <a:srgbClr val="FFFF00"/>
                </a:solidFill>
                <a:highlight>
                  <a:srgbClr val="000080"/>
                </a:highlight>
              </a:rPr>
              <a:t> coordinate of </a:t>
            </a:r>
            <a:r>
              <a:rPr lang="en-US" b="1" i="1" dirty="0">
                <a:solidFill>
                  <a:srgbClr val="FFFF00"/>
                </a:solidFill>
                <a:highlight>
                  <a:srgbClr val="000080"/>
                </a:highligh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b="1" i="1" dirty="0">
                <a:solidFill>
                  <a:srgbClr val="FFFF00"/>
                </a:solidFill>
                <a:highlight>
                  <a:srgbClr val="000080"/>
                </a:highlight>
                <a:latin typeface="Times New Roman" pitchFamily="18" charset="0"/>
                <a:cs typeface="Times New Roman" pitchFamily="18" charset="0"/>
                <a:sym typeface="Symbol"/>
              </a:rPr>
              <a:t> </a:t>
            </a:r>
            <a:r>
              <a:rPr lang="en-US" b="1" i="1" dirty="0">
                <a:solidFill>
                  <a:srgbClr val="FFFF00"/>
                </a:solidFill>
                <a:highlight>
                  <a:srgbClr val="000080"/>
                </a:highlight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b="1" dirty="0"/>
              <a:t>:</a:t>
            </a:r>
            <a:r>
              <a:rPr lang="en-IE" b="1" dirty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IE" dirty="0"/>
              <a:t>Sum of the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E" dirty="0"/>
              <a:t>-values of </a:t>
            </a:r>
            <a:r>
              <a:rPr lang="en-US" dirty="0"/>
              <a:t>neighbors</a:t>
            </a:r>
            <a:r>
              <a:rPr lang="en-IE" dirty="0"/>
              <a:t> of</a:t>
            </a:r>
            <a:r>
              <a:rPr lang="en-IE" b="1" dirty="0"/>
              <a:t>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IE" b="1" dirty="0"/>
          </a:p>
          <a:p>
            <a:pPr lvl="1"/>
            <a:r>
              <a:rPr lang="en-IE" dirty="0"/>
              <a:t>Make this a new value at node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IE" b="1" dirty="0"/>
          </a:p>
          <a:p>
            <a:r>
              <a:rPr lang="en-US" b="1" dirty="0">
                <a:solidFill>
                  <a:srgbClr val="008000"/>
                </a:solidFill>
              </a:rPr>
              <a:t>Spectral Graph Theory:</a:t>
            </a:r>
          </a:p>
          <a:p>
            <a:pPr lvl="1"/>
            <a:r>
              <a:rPr lang="en-US" dirty="0"/>
              <a:t>Analyze the “spectrum” of matrix representing </a:t>
            </a:r>
            <a:endParaRPr lang="en-US" b="1" dirty="0"/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Spectrum:</a:t>
            </a:r>
            <a:r>
              <a:rPr lang="en-US" dirty="0"/>
              <a:t> Eigenvectors  of a graph, ordered </a:t>
            </a:r>
            <a:br>
              <a:rPr lang="en-US" dirty="0"/>
            </a:br>
            <a:r>
              <a:rPr lang="en-US" dirty="0"/>
              <a:t>by the magnitude (strength) of their </a:t>
            </a:r>
            <a:br>
              <a:rPr lang="en-US" dirty="0"/>
            </a:br>
            <a:r>
              <a:rPr lang="en-US" dirty="0"/>
              <a:t>corresponding eigenvalues :</a:t>
            </a:r>
            <a:endParaRPr lang="en-IE" dirty="0"/>
          </a:p>
          <a:p>
            <a:endParaRPr lang="en-IE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21671"/>
              </p:ext>
            </p:extLst>
          </p:nvPr>
        </p:nvGraphicFramePr>
        <p:xfrm>
          <a:off x="7523298" y="1286286"/>
          <a:ext cx="406055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711000" progId="Equation.3">
                  <p:embed/>
                </p:oleObj>
              </mc:Choice>
              <mc:Fallback>
                <p:oleObj name="Equation" r:id="rId2" imgW="176508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298" y="1286286"/>
                        <a:ext cx="4060556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84819"/>
              </p:ext>
            </p:extLst>
          </p:nvPr>
        </p:nvGraphicFramePr>
        <p:xfrm>
          <a:off x="8153400" y="3696494"/>
          <a:ext cx="302473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228600" progId="Equation.3">
                  <p:embed/>
                </p:oleObj>
              </mc:Choice>
              <mc:Fallback>
                <p:oleObj name="Equation" r:id="rId4" imgW="1104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696494"/>
                        <a:ext cx="302473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930114"/>
              </p:ext>
            </p:extLst>
          </p:nvPr>
        </p:nvGraphicFramePr>
        <p:xfrm>
          <a:off x="8610600" y="4359624"/>
          <a:ext cx="2057400" cy="4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228600" progId="Equation.3">
                  <p:embed/>
                </p:oleObj>
              </mc:Choice>
              <mc:Fallback>
                <p:oleObj name="Equation" r:id="rId6" imgW="977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4359624"/>
                        <a:ext cx="2057400" cy="4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45986" y="2831348"/>
                <a:ext cx="24044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𝑨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⋅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𝒙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𝝀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⋅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  <a:cs typeface="Arial" pitchFamily="34" charset="0"/>
                        </a:rPr>
                        <m:t>𝒙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986" y="2831348"/>
                <a:ext cx="240444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44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3" grpId="0" uiExpand="1" build="p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Matrix Representations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b="1" dirty="0"/>
              <a:t>Adjacency matrix (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E" b="1" dirty="0"/>
              <a:t>):</a:t>
            </a:r>
          </a:p>
          <a:p>
            <a:pPr lvl="1">
              <a:spcBef>
                <a:spcPct val="5000"/>
              </a:spcBef>
              <a:defRPr/>
            </a:pP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b="1" i="1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dirty="0"/>
              <a:t>matrix</a:t>
            </a:r>
          </a:p>
          <a:p>
            <a:pPr lvl="1">
              <a:spcBef>
                <a:spcPct val="5000"/>
              </a:spcBef>
              <a:defRPr/>
            </a:pP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A=[</a:t>
            </a:r>
            <a:r>
              <a:rPr lang="en-IE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E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IE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E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dirty="0"/>
              <a:t>if edge between node </a:t>
            </a:r>
            <a:r>
              <a:rPr lang="en-IE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E" dirty="0"/>
              <a:t> and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j</a:t>
            </a:r>
            <a:endParaRPr lang="en-IE" b="1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 lvl="1">
              <a:spcBef>
                <a:spcPct val="5000"/>
              </a:spcBef>
              <a:defRPr/>
            </a:pPr>
            <a:endParaRPr lang="en-IE" baseline="-25000" dirty="0"/>
          </a:p>
          <a:p>
            <a:pPr>
              <a:spcBef>
                <a:spcPct val="5000"/>
              </a:spcBef>
              <a:defRPr/>
            </a:pPr>
            <a:r>
              <a:rPr lang="en-US" b="1" dirty="0">
                <a:solidFill>
                  <a:srgbClr val="D60093"/>
                </a:solidFill>
              </a:rPr>
              <a:t>Important properties: </a:t>
            </a:r>
          </a:p>
          <a:p>
            <a:pPr lvl="1">
              <a:spcBef>
                <a:spcPct val="5000"/>
              </a:spcBef>
              <a:defRPr/>
            </a:pPr>
            <a:r>
              <a:rPr lang="en-US" dirty="0"/>
              <a:t>Symmetric matrix</a:t>
            </a:r>
          </a:p>
          <a:p>
            <a:pPr lvl="1">
              <a:spcBef>
                <a:spcPct val="5000"/>
              </a:spcBef>
              <a:defRPr/>
            </a:pPr>
            <a:r>
              <a:rPr lang="en-US" dirty="0"/>
              <a:t>Eigenvalues are real</a:t>
            </a:r>
          </a:p>
          <a:p>
            <a:pPr lvl="1">
              <a:spcBef>
                <a:spcPct val="5000"/>
              </a:spcBef>
              <a:defRPr/>
            </a:pPr>
            <a:r>
              <a:rPr lang="en-US" dirty="0"/>
              <a:t>Eigenvectors are orthogonal</a:t>
            </a:r>
            <a:endParaRPr lang="en-I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J. Leskovec, A. Rajaraman, J. Ullman: Mining of Massive Datasets, http://www.mmds.org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FEC7F-91ED-4963-9679-B59929A1CB23}" type="slidenum">
              <a:rPr lang="en-IE" smtClean="0"/>
              <a:pPr>
                <a:defRPr/>
              </a:pPr>
              <a:t>39</a:t>
            </a:fld>
            <a:endParaRPr lang="en-IE"/>
          </a:p>
        </p:txBody>
      </p:sp>
      <p:sp>
        <p:nvSpPr>
          <p:cNvPr id="75125" name="AutoShape 373"/>
          <p:cNvSpPr>
            <a:spLocks noChangeArrowheads="1"/>
          </p:cNvSpPr>
          <p:nvPr/>
        </p:nvSpPr>
        <p:spPr bwMode="auto">
          <a:xfrm>
            <a:off x="6096001" y="3700464"/>
            <a:ext cx="746125" cy="549275"/>
          </a:xfrm>
          <a:prstGeom prst="rightArrow">
            <a:avLst>
              <a:gd name="adj1" fmla="val 50000"/>
              <a:gd name="adj2" fmla="val 33960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362200" y="3200400"/>
            <a:ext cx="3276600" cy="1447800"/>
            <a:chOff x="838200" y="3505200"/>
            <a:chExt cx="3276600" cy="1447800"/>
          </a:xfrm>
        </p:grpSpPr>
        <p:cxnSp>
          <p:nvCxnSpPr>
            <p:cNvPr id="25" name="Straight Connector 24"/>
            <p:cNvCxnSpPr>
              <a:stCxn id="33" idx="3"/>
              <a:endCxn id="38" idx="7"/>
            </p:cNvCxnSpPr>
            <p:nvPr/>
          </p:nvCxnSpPr>
          <p:spPr>
            <a:xfrm rot="5400000">
              <a:off x="1239604" y="39066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8" idx="5"/>
              <a:endCxn id="37" idx="1"/>
            </p:cNvCxnSpPr>
            <p:nvPr/>
          </p:nvCxnSpPr>
          <p:spPr>
            <a:xfrm rot="16200000" flipH="1">
              <a:off x="1239604" y="43638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3" idx="4"/>
              <a:endCxn id="37" idx="0"/>
            </p:cNvCxnSpPr>
            <p:nvPr/>
          </p:nvCxnSpPr>
          <p:spPr>
            <a:xfrm rot="5400000">
              <a:off x="1371600" y="4305300"/>
              <a:ext cx="5334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3" idx="6"/>
              <a:endCxn id="39" idx="2"/>
            </p:cNvCxnSpPr>
            <p:nvPr/>
          </p:nvCxnSpPr>
          <p:spPr>
            <a:xfrm flipV="1">
              <a:off x="1828800" y="3695700"/>
              <a:ext cx="1295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7" idx="6"/>
              <a:endCxn id="40" idx="2"/>
            </p:cNvCxnSpPr>
            <p:nvPr/>
          </p:nvCxnSpPr>
          <p:spPr>
            <a:xfrm flipV="1">
              <a:off x="1828800" y="4533900"/>
              <a:ext cx="990600" cy="2286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9" idx="5"/>
              <a:endCxn id="41" idx="1"/>
            </p:cNvCxnSpPr>
            <p:nvPr/>
          </p:nvCxnSpPr>
          <p:spPr>
            <a:xfrm rot="16200000" flipH="1">
              <a:off x="3411304" y="3868504"/>
              <a:ext cx="4163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0" idx="6"/>
              <a:endCxn id="41" idx="2"/>
            </p:cNvCxnSpPr>
            <p:nvPr/>
          </p:nvCxnSpPr>
          <p:spPr>
            <a:xfrm flipV="1">
              <a:off x="3200400" y="4381500"/>
              <a:ext cx="533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39" idx="3"/>
              <a:endCxn id="40" idx="0"/>
            </p:cNvCxnSpPr>
            <p:nvPr/>
          </p:nvCxnSpPr>
          <p:spPr>
            <a:xfrm rot="5400000">
              <a:off x="2838450" y="4001854"/>
              <a:ext cx="512996" cy="17009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1447800" y="36576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447800" y="4572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838200" y="41148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124200" y="35052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2819400" y="43434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3733800" y="4191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aphicFrame>
        <p:nvGraphicFramePr>
          <p:cNvPr id="43" name="Group 372"/>
          <p:cNvGraphicFramePr>
            <a:graphicFrameLocks/>
          </p:cNvGraphicFramePr>
          <p:nvPr/>
        </p:nvGraphicFramePr>
        <p:xfrm>
          <a:off x="7094538" y="2895601"/>
          <a:ext cx="3116262" cy="2561533"/>
        </p:xfrm>
        <a:graphic>
          <a:graphicData uri="http://schemas.openxmlformats.org/drawingml/2006/table">
            <a:tbl>
              <a:tblPr/>
              <a:tblGrid>
                <a:gridCol w="44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IE" sz="1600" dirty="0"/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8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4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uiExpand="1" build="p"/>
      <p:bldP spid="751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Clusters &amp; Outliers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B369-B151-4430-9438-ABF4A0FC75CB}" type="slidenum">
              <a:rPr lang="en-US"/>
              <a:pPr/>
              <a:t>4</a:t>
            </a:fld>
            <a:endParaRPr lang="en-US"/>
          </a:p>
        </p:txBody>
      </p:sp>
      <p:sp>
        <p:nvSpPr>
          <p:cNvPr id="90115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xx    x</a:t>
            </a:r>
          </a:p>
          <a:p>
            <a:pPr algn="ctr"/>
            <a:r>
              <a:rPr lang="en-US">
                <a:latin typeface="Times New Roman" charset="0"/>
              </a:rPr>
              <a:t>x  x        </a:t>
            </a:r>
          </a:p>
          <a:p>
            <a:pPr algn="ctr"/>
            <a:r>
              <a:rPr lang="en-US">
                <a:latin typeface="Times New Roman" charset="0"/>
              </a:rPr>
              <a:t>x    x  x   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  <a:p>
            <a:pPr algn="ctr"/>
            <a:r>
              <a:rPr lang="en-US">
                <a:latin typeface="Times New Roman" charset="0"/>
              </a:rPr>
              <a:t>x x   x</a:t>
            </a:r>
          </a:p>
          <a:p>
            <a:pPr algn="ctr"/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6537325" y="17176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5165725" y="491807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charset="0"/>
              </a:rPr>
              <a:t>x</a:t>
            </a:r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4267200" y="2286000"/>
            <a:ext cx="1828800" cy="2286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x        x</a:t>
            </a:r>
          </a:p>
          <a:p>
            <a:pPr algn="ctr"/>
            <a:r>
              <a:rPr lang="en-US">
                <a:latin typeface="Times New Roman" charset="0"/>
              </a:rPr>
              <a:t>x  x      x  x</a:t>
            </a:r>
          </a:p>
          <a:p>
            <a:pPr algn="ctr"/>
            <a:r>
              <a:rPr lang="en-US">
                <a:latin typeface="Times New Roman" charset="0"/>
              </a:rPr>
              <a:t>x   x x  x     </a:t>
            </a:r>
          </a:p>
          <a:p>
            <a:pPr algn="ctr"/>
            <a:r>
              <a:rPr lang="en-US">
                <a:latin typeface="Times New Roman" charset="0"/>
              </a:rPr>
              <a:t>x     x  x</a:t>
            </a:r>
          </a:p>
          <a:p>
            <a:pPr algn="ctr"/>
            <a:r>
              <a:rPr lang="en-US">
                <a:latin typeface="Times New Roman" charset="0"/>
              </a:rPr>
              <a:t>x   x</a:t>
            </a: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7010400" y="1524000"/>
            <a:ext cx="1752600" cy="2819400"/>
          </a:xfrm>
          <a:prstGeom prst="ellipse">
            <a:avLst/>
          </a:prstGeom>
          <a:solidFill>
            <a:srgbClr val="8080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imes New Roman" charset="0"/>
              </a:rPr>
              <a:t>x</a:t>
            </a:r>
          </a:p>
          <a:p>
            <a:pPr algn="ctr"/>
            <a:r>
              <a:rPr lang="en-US" dirty="0">
                <a:latin typeface="Times New Roman" charset="0"/>
              </a:rPr>
              <a:t>xx    x</a:t>
            </a:r>
          </a:p>
          <a:p>
            <a:pPr algn="ctr"/>
            <a:r>
              <a:rPr lang="en-US" dirty="0">
                <a:latin typeface="Times New Roman" charset="0"/>
              </a:rPr>
              <a:t>x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     </a:t>
            </a:r>
          </a:p>
          <a:p>
            <a:pPr algn="ctr"/>
            <a:r>
              <a:rPr lang="en-US" dirty="0">
                <a:latin typeface="Times New Roman" charset="0"/>
              </a:rPr>
              <a:t>x  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</a:t>
            </a:r>
          </a:p>
          <a:p>
            <a:pPr algn="ctr"/>
            <a:r>
              <a:rPr lang="en-US" dirty="0">
                <a:latin typeface="Times New Roman" charset="0"/>
              </a:rPr>
              <a:t>x</a:t>
            </a:r>
          </a:p>
          <a:p>
            <a:pPr algn="ctr"/>
            <a:r>
              <a:rPr lang="en-US" dirty="0">
                <a:latin typeface="Times New Roman" charset="0"/>
              </a:rPr>
              <a:t>x </a:t>
            </a:r>
            <a:r>
              <a:rPr lang="en-US" dirty="0" err="1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  </a:t>
            </a:r>
            <a:r>
              <a:rPr lang="en-US" dirty="0" err="1">
                <a:latin typeface="Times New Roman" charset="0"/>
              </a:rPr>
              <a:t>x</a:t>
            </a:r>
            <a:endParaRPr lang="en-US" dirty="0">
              <a:latin typeface="Times New Roman" charset="0"/>
            </a:endParaRPr>
          </a:p>
          <a:p>
            <a:pPr algn="ctr"/>
            <a:r>
              <a:rPr lang="en-US" dirty="0">
                <a:latin typeface="Times New Roman" charset="0"/>
              </a:rPr>
              <a:t>x</a:t>
            </a: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6096000" y="4648200"/>
            <a:ext cx="1905000" cy="1600200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charset="0"/>
              </a:rPr>
              <a:t>     x   x</a:t>
            </a:r>
          </a:p>
          <a:p>
            <a:pPr algn="ctr"/>
            <a:r>
              <a:rPr lang="en-US">
                <a:latin typeface="Times New Roman" charset="0"/>
              </a:rPr>
              <a:t>x  x    x    x</a:t>
            </a:r>
          </a:p>
          <a:p>
            <a:pPr algn="ctr"/>
            <a:r>
              <a:rPr lang="en-US">
                <a:latin typeface="Times New Roman" charset="0"/>
              </a:rPr>
              <a:t>  x    x     x</a:t>
            </a:r>
          </a:p>
          <a:p>
            <a:pPr algn="ctr"/>
            <a:r>
              <a:rPr lang="en-US">
                <a:latin typeface="Times New Roman" charset="0"/>
              </a:rPr>
              <a:t>x 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495801" y="5257800"/>
            <a:ext cx="669925" cy="6858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012462" y="5943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Outlier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077201" y="5600700"/>
            <a:ext cx="825947" cy="3429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34401" y="58790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82520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Matrix Representations</a:t>
            </a:r>
            <a:endParaRPr lang="en-IE" sz="2400" dirty="0"/>
          </a:p>
        </p:txBody>
      </p:sp>
      <p:sp>
        <p:nvSpPr>
          <p:cNvPr id="104454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b="1" dirty="0">
                <a:solidFill>
                  <a:srgbClr val="D60093"/>
                </a:solidFill>
              </a:rPr>
              <a:t>Degree matrix (D):</a:t>
            </a:r>
          </a:p>
          <a:p>
            <a:pPr lvl="1">
              <a:spcBef>
                <a:spcPct val="10000"/>
              </a:spcBef>
              <a:defRPr/>
            </a:pP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b="1" i="1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dirty="0"/>
              <a:t>  diagonal matrix</a:t>
            </a:r>
          </a:p>
          <a:p>
            <a:pPr lvl="1">
              <a:spcBef>
                <a:spcPct val="30000"/>
              </a:spcBef>
              <a:defRPr/>
            </a:pP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D=[</a:t>
            </a:r>
            <a:r>
              <a:rPr lang="en-IE" b="1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E" b="1" i="1" baseline="-25000" dirty="0" err="1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IE" b="1" i="1" dirty="0" err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E" b="1" i="1" baseline="-25000" dirty="0" err="1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IE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E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E" dirty="0"/>
              <a:t>degree of node </a:t>
            </a:r>
            <a:r>
              <a:rPr lang="en-IE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IE" b="1" dirty="0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04812" name="AutoShape 364"/>
          <p:cNvSpPr>
            <a:spLocks noChangeArrowheads="1"/>
          </p:cNvSpPr>
          <p:nvPr/>
        </p:nvSpPr>
        <p:spPr bwMode="auto">
          <a:xfrm>
            <a:off x="6070601" y="4114801"/>
            <a:ext cx="746125" cy="549275"/>
          </a:xfrm>
          <a:prstGeom prst="rightArrow">
            <a:avLst>
              <a:gd name="adj1" fmla="val 50000"/>
              <a:gd name="adj2" fmla="val 33960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362200" y="3581400"/>
            <a:ext cx="3276600" cy="1447800"/>
            <a:chOff x="838200" y="3505200"/>
            <a:chExt cx="3276600" cy="1447800"/>
          </a:xfrm>
        </p:grpSpPr>
        <p:cxnSp>
          <p:nvCxnSpPr>
            <p:cNvPr id="26" name="Straight Connector 25"/>
            <p:cNvCxnSpPr>
              <a:stCxn id="37" idx="3"/>
              <a:endCxn id="39" idx="7"/>
            </p:cNvCxnSpPr>
            <p:nvPr/>
          </p:nvCxnSpPr>
          <p:spPr>
            <a:xfrm rot="5400000">
              <a:off x="1239604" y="39066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9" idx="5"/>
              <a:endCxn id="38" idx="1"/>
            </p:cNvCxnSpPr>
            <p:nvPr/>
          </p:nvCxnSpPr>
          <p:spPr>
            <a:xfrm rot="16200000" flipH="1">
              <a:off x="1239604" y="43638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7" idx="4"/>
              <a:endCxn id="38" idx="0"/>
            </p:cNvCxnSpPr>
            <p:nvPr/>
          </p:nvCxnSpPr>
          <p:spPr>
            <a:xfrm rot="5400000">
              <a:off x="1371600" y="4305300"/>
              <a:ext cx="5334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7" idx="6"/>
              <a:endCxn id="40" idx="2"/>
            </p:cNvCxnSpPr>
            <p:nvPr/>
          </p:nvCxnSpPr>
          <p:spPr>
            <a:xfrm flipV="1">
              <a:off x="1828800" y="3695700"/>
              <a:ext cx="1295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8" idx="6"/>
              <a:endCxn id="41" idx="2"/>
            </p:cNvCxnSpPr>
            <p:nvPr/>
          </p:nvCxnSpPr>
          <p:spPr>
            <a:xfrm flipV="1">
              <a:off x="1828800" y="4533900"/>
              <a:ext cx="990600" cy="2286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0" idx="5"/>
              <a:endCxn id="42" idx="1"/>
            </p:cNvCxnSpPr>
            <p:nvPr/>
          </p:nvCxnSpPr>
          <p:spPr>
            <a:xfrm rot="16200000" flipH="1">
              <a:off x="3411304" y="3868504"/>
              <a:ext cx="4163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41" idx="6"/>
              <a:endCxn id="42" idx="2"/>
            </p:cNvCxnSpPr>
            <p:nvPr/>
          </p:nvCxnSpPr>
          <p:spPr>
            <a:xfrm flipV="1">
              <a:off x="3200400" y="4381500"/>
              <a:ext cx="533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40" idx="3"/>
              <a:endCxn id="41" idx="0"/>
            </p:cNvCxnSpPr>
            <p:nvPr/>
          </p:nvCxnSpPr>
          <p:spPr>
            <a:xfrm rot="5400000">
              <a:off x="2838450" y="4001854"/>
              <a:ext cx="512996" cy="17009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1447800" y="36576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1447800" y="4572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838200" y="41148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4200" y="35052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2819400" y="43434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733800" y="4191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aphicFrame>
        <p:nvGraphicFramePr>
          <p:cNvPr id="24" name="Group 363"/>
          <p:cNvGraphicFramePr>
            <a:graphicFrameLocks noGrp="1"/>
          </p:cNvGraphicFramePr>
          <p:nvPr/>
        </p:nvGraphicFramePr>
        <p:xfrm>
          <a:off x="7096126" y="3124201"/>
          <a:ext cx="3116263" cy="2561533"/>
        </p:xfrm>
        <a:graphic>
          <a:graphicData uri="http://schemas.openxmlformats.org/drawingml/2006/table">
            <a:tbl>
              <a:tblPr/>
              <a:tblGrid>
                <a:gridCol w="44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6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IE" sz="1600" dirty="0"/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dirty="0"/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231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dirty="0"/>
              <a:t>Matrix Representations</a:t>
            </a:r>
            <a:endParaRPr lang="en-IE" sz="2400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b="1" dirty="0">
                <a:solidFill>
                  <a:srgbClr val="D60093"/>
                </a:solidFill>
              </a:rPr>
              <a:t>Laplacian matrix (L):</a:t>
            </a:r>
          </a:p>
          <a:p>
            <a:pPr lvl="1">
              <a:defRPr/>
            </a:pP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b="1" i="1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IE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E" dirty="0"/>
              <a:t> symmetric matrix</a:t>
            </a:r>
          </a:p>
          <a:p>
            <a:pPr lvl="1">
              <a:defRPr/>
            </a:pPr>
            <a:endParaRPr lang="en-IE" dirty="0"/>
          </a:p>
          <a:p>
            <a:pPr lvl="1">
              <a:defRPr/>
            </a:pPr>
            <a:endParaRPr lang="en-IE" dirty="0"/>
          </a:p>
          <a:p>
            <a:pPr lvl="1">
              <a:defRPr/>
            </a:pPr>
            <a:endParaRPr lang="en-US" dirty="0">
              <a:solidFill>
                <a:schemeClr val="accent3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rgbClr val="008000"/>
                </a:solidFill>
              </a:rPr>
              <a:t>Important properties:</a:t>
            </a:r>
          </a:p>
          <a:p>
            <a:pPr lvl="1">
              <a:defRPr/>
            </a:pPr>
            <a:r>
              <a:rPr lang="en-US" b="1" dirty="0" err="1"/>
              <a:t>Eigenvalues</a:t>
            </a:r>
            <a:r>
              <a:rPr lang="en-US" dirty="0"/>
              <a:t> are non-negative real numbers</a:t>
            </a:r>
          </a:p>
          <a:p>
            <a:pPr lvl="1">
              <a:defRPr/>
            </a:pPr>
            <a:r>
              <a:rPr lang="en-US" b="1" dirty="0"/>
              <a:t>Eigenvectors</a:t>
            </a:r>
            <a:r>
              <a:rPr lang="en-US" dirty="0"/>
              <a:t> are real and orthogonal</a:t>
            </a:r>
            <a:endParaRPr lang="en-IE" dirty="0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E"/>
              <a:t>J. Leskovec, A. Rajaraman, J. Ullman: Mining of Massive Datasets, http://www.mmds.org</a:t>
            </a: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B82157-1A3D-4543-BB36-318E47FF2E9F}" type="slidenum">
              <a:rPr lang="en-IE" smtClean="0"/>
              <a:pPr>
                <a:defRPr/>
              </a:pPr>
              <a:t>41</a:t>
            </a:fld>
            <a:endParaRPr lang="en-IE"/>
          </a:p>
        </p:txBody>
      </p:sp>
      <p:sp>
        <p:nvSpPr>
          <p:cNvPr id="112735" name="AutoShape 95"/>
          <p:cNvSpPr>
            <a:spLocks noChangeArrowheads="1"/>
          </p:cNvSpPr>
          <p:nvPr/>
        </p:nvSpPr>
        <p:spPr bwMode="auto">
          <a:xfrm>
            <a:off x="6032501" y="2782957"/>
            <a:ext cx="746125" cy="549275"/>
          </a:xfrm>
          <a:prstGeom prst="rightArrow">
            <a:avLst>
              <a:gd name="adj1" fmla="val 50000"/>
              <a:gd name="adj2" fmla="val 33960"/>
            </a:avLst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0" name="Text Box 97"/>
              <p:cNvSpPr txBox="1">
                <a:spLocks noChangeArrowheads="1"/>
              </p:cNvSpPr>
              <p:nvPr/>
            </p:nvSpPr>
            <p:spPr bwMode="auto">
              <a:xfrm>
                <a:off x="7200027" y="4167885"/>
                <a:ext cx="3240087" cy="579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𝑳</m:t>
                      </m:r>
                      <m:r>
                        <a:rPr lang="en-IE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= </m:t>
                      </m:r>
                      <m:r>
                        <a:rPr lang="en-IE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𝑫</m:t>
                      </m:r>
                      <m:r>
                        <a:rPr lang="en-IE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− </m:t>
                      </m:r>
                      <m:r>
                        <a:rPr lang="en-IE" sz="3200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E" sz="3200" b="1" i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0510" name="Text 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027" y="4167885"/>
                <a:ext cx="3240087" cy="579437"/>
              </a:xfrm>
              <a:prstGeom prst="rect">
                <a:avLst/>
              </a:prstGeom>
              <a:blipFill>
                <a:blip r:embed="rId2"/>
                <a:stretch>
                  <a:fillRect b="-260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693601" y="2590800"/>
            <a:ext cx="2971800" cy="1219200"/>
            <a:chOff x="838200" y="3505200"/>
            <a:chExt cx="3276600" cy="1447800"/>
          </a:xfrm>
        </p:grpSpPr>
        <p:cxnSp>
          <p:nvCxnSpPr>
            <p:cNvPr id="27" name="Straight Connector 26"/>
            <p:cNvCxnSpPr>
              <a:stCxn id="39" idx="3"/>
              <a:endCxn id="41" idx="7"/>
            </p:cNvCxnSpPr>
            <p:nvPr/>
          </p:nvCxnSpPr>
          <p:spPr>
            <a:xfrm rot="5400000">
              <a:off x="1239604" y="39066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1" idx="5"/>
              <a:endCxn id="40" idx="1"/>
            </p:cNvCxnSpPr>
            <p:nvPr/>
          </p:nvCxnSpPr>
          <p:spPr>
            <a:xfrm rot="16200000" flipH="1">
              <a:off x="1239604" y="4363804"/>
              <a:ext cx="1877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9" idx="4"/>
              <a:endCxn id="40" idx="0"/>
            </p:cNvCxnSpPr>
            <p:nvPr/>
          </p:nvCxnSpPr>
          <p:spPr>
            <a:xfrm rot="5400000">
              <a:off x="1371600" y="4305300"/>
              <a:ext cx="5334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9" idx="6"/>
              <a:endCxn id="42" idx="2"/>
            </p:cNvCxnSpPr>
            <p:nvPr/>
          </p:nvCxnSpPr>
          <p:spPr>
            <a:xfrm flipV="1">
              <a:off x="1828800" y="3695700"/>
              <a:ext cx="1295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40" idx="6"/>
              <a:endCxn id="43" idx="2"/>
            </p:cNvCxnSpPr>
            <p:nvPr/>
          </p:nvCxnSpPr>
          <p:spPr>
            <a:xfrm flipV="1">
              <a:off x="1828800" y="4533900"/>
              <a:ext cx="990600" cy="2286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42" idx="5"/>
              <a:endCxn id="44" idx="1"/>
            </p:cNvCxnSpPr>
            <p:nvPr/>
          </p:nvCxnSpPr>
          <p:spPr>
            <a:xfrm rot="16200000" flipH="1">
              <a:off x="3411304" y="3868504"/>
              <a:ext cx="416392" cy="340192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43" idx="6"/>
              <a:endCxn id="44" idx="2"/>
            </p:cNvCxnSpPr>
            <p:nvPr/>
          </p:nvCxnSpPr>
          <p:spPr>
            <a:xfrm flipV="1">
              <a:off x="3200400" y="4381500"/>
              <a:ext cx="533400" cy="15240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2" idx="3"/>
              <a:endCxn id="43" idx="0"/>
            </p:cNvCxnSpPr>
            <p:nvPr/>
          </p:nvCxnSpPr>
          <p:spPr>
            <a:xfrm rot="5400000">
              <a:off x="2838450" y="4001854"/>
              <a:ext cx="512996" cy="17009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1447800" y="36576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447800" y="4572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838200" y="41148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3124200" y="35052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2819400" y="43434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3733800" y="4191000"/>
              <a:ext cx="381000" cy="3810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aphicFrame>
        <p:nvGraphicFramePr>
          <p:cNvPr id="45" name="Group 4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166828"/>
              </p:ext>
            </p:extLst>
          </p:nvPr>
        </p:nvGraphicFramePr>
        <p:xfrm>
          <a:off x="7284382" y="1405326"/>
          <a:ext cx="3071379" cy="2627622"/>
        </p:xfrm>
        <a:graphic>
          <a:graphicData uri="http://schemas.openxmlformats.org/drawingml/2006/table">
            <a:tbl>
              <a:tblPr/>
              <a:tblGrid>
                <a:gridCol w="435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7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72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0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lang="en-IE" sz="1600" dirty="0"/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4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5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3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6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0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-1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en-IE" sz="1600" dirty="0"/>
                        <a:t>2</a:t>
                      </a:r>
                    </a:p>
                  </a:txBody>
                  <a:tcPr marL="72000" marR="72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137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Spectral Clustering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= Matrix</a:t>
            </a:r>
          </a:p>
          <a:p>
            <a:pPr lvl="1"/>
            <a:r>
              <a:rPr lang="en-US" dirty="0"/>
              <a:t>W*v</a:t>
            </a:r>
            <a:r>
              <a:rPr lang="en-US" baseline="-25000" dirty="0"/>
              <a:t>1</a:t>
            </a:r>
            <a:r>
              <a:rPr lang="en-US" dirty="0"/>
              <a:t> = v</a:t>
            </a:r>
            <a:r>
              <a:rPr lang="en-US" baseline="-25000" dirty="0"/>
              <a:t>2</a:t>
            </a:r>
            <a:r>
              <a:rPr lang="en-US" dirty="0"/>
              <a:t> “</a:t>
            </a:r>
            <a:r>
              <a:rPr lang="en-US" dirty="0" err="1"/>
              <a:t>propogates</a:t>
            </a:r>
            <a:r>
              <a:rPr lang="en-US" dirty="0"/>
              <a:t> weights from neighbors”</a:t>
            </a:r>
          </a:p>
        </p:txBody>
      </p:sp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t="16750" r="57526" b="63144"/>
          <a:stretch>
            <a:fillRect/>
          </a:stretch>
        </p:blipFill>
        <p:spPr bwMode="auto">
          <a:xfrm>
            <a:off x="8569325" y="1217613"/>
            <a:ext cx="3057525" cy="234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Box 8"/>
          <p:cNvSpPr txBox="1">
            <a:spLocks noChangeArrowheads="1"/>
          </p:cNvSpPr>
          <p:nvPr/>
        </p:nvSpPr>
        <p:spPr bwMode="auto">
          <a:xfrm>
            <a:off x="5591037" y="6311900"/>
            <a:ext cx="2750222" cy="45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7" tIns="41143" rIns="82287" bIns="4114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[Shi &amp; </a:t>
            </a:r>
            <a:r>
              <a:rPr lang="en-US" dirty="0" err="1"/>
              <a:t>Meila</a:t>
            </a:r>
            <a:r>
              <a:rPr lang="en-US" dirty="0"/>
              <a:t>, </a:t>
            </a:r>
            <a:r>
              <a:rPr lang="en-US" dirty="0">
                <a:solidFill>
                  <a:srgbClr val="000000"/>
                </a:solidFill>
              </a:rPr>
              <a:t>2002</a:t>
            </a:r>
            <a:r>
              <a:rPr lang="en-US" dirty="0"/>
              <a:t>]</a:t>
            </a: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t="52592" r="57526" b="24660"/>
          <a:stretch>
            <a:fillRect/>
          </a:stretch>
        </p:blipFill>
        <p:spPr bwMode="auto">
          <a:xfrm>
            <a:off x="8417718" y="3692527"/>
            <a:ext cx="3360737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9043988" y="4868863"/>
            <a:ext cx="317500" cy="330200"/>
          </a:xfrm>
          <a:prstGeom prst="rect">
            <a:avLst/>
          </a:prstGeom>
          <a:noFill/>
        </p:spPr>
        <p:txBody>
          <a:bodyPr wrap="none" lIns="82287" tIns="41143" rIns="82287" bIns="41143">
            <a:spAutoFit/>
          </a:bodyPr>
          <a:lstStyle/>
          <a:p>
            <a:pPr>
              <a:buFont typeface="Times New Roman" pitchFamily="16" charset="0"/>
              <a:buNone/>
              <a:defRPr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itchFamily="16" charset="0"/>
              </a:rPr>
              <a:t>e</a:t>
            </a:r>
            <a:r>
              <a:rPr lang="en-US" sz="1300" baseline="-25000" dirty="0">
                <a:solidFill>
                  <a:schemeClr val="accent1">
                    <a:lumMod val="75000"/>
                  </a:schemeClr>
                </a:solidFill>
                <a:latin typeface="Times New Roman" pitchFamily="16" charset="0"/>
              </a:rPr>
              <a:t>2</a:t>
            </a:r>
          </a:p>
        </p:txBody>
      </p:sp>
      <p:sp>
        <p:nvSpPr>
          <p:cNvPr id="27654" name="TextBox 20"/>
          <p:cNvSpPr txBox="1">
            <a:spLocks noChangeArrowheads="1"/>
          </p:cNvSpPr>
          <p:nvPr/>
        </p:nvSpPr>
        <p:spPr bwMode="auto">
          <a:xfrm>
            <a:off x="9113839" y="4252914"/>
            <a:ext cx="342511" cy="32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7" tIns="41143" rIns="82287" bIns="4114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F0000"/>
                </a:solidFill>
              </a:rPr>
              <a:t>e</a:t>
            </a:r>
            <a:r>
              <a:rPr lang="en-US" sz="1300" baseline="-25000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42196" y="2921445"/>
            <a:ext cx="4498054" cy="3894836"/>
            <a:chOff x="1774825" y="1441451"/>
            <a:chExt cx="4498054" cy="3894836"/>
          </a:xfrm>
        </p:grpSpPr>
        <p:cxnSp>
          <p:nvCxnSpPr>
            <p:cNvPr id="27655" name="Straight Arrow Connector 23"/>
            <p:cNvCxnSpPr>
              <a:cxnSpLocks noChangeShapeType="1"/>
            </p:cNvCxnSpPr>
            <p:nvPr/>
          </p:nvCxnSpPr>
          <p:spPr bwMode="auto">
            <a:xfrm rot="5400000" flipH="1" flipV="1">
              <a:off x="849313" y="3327401"/>
              <a:ext cx="32226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56" name="Straight Arrow Connector 25"/>
            <p:cNvCxnSpPr>
              <a:cxnSpLocks noChangeShapeType="1"/>
            </p:cNvCxnSpPr>
            <p:nvPr/>
          </p:nvCxnSpPr>
          <p:spPr bwMode="auto">
            <a:xfrm>
              <a:off x="2460626" y="4938714"/>
              <a:ext cx="3635375" cy="15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57" name="TextBox 27"/>
            <p:cNvSpPr txBox="1">
              <a:spLocks noChangeArrowheads="1"/>
            </p:cNvSpPr>
            <p:nvPr/>
          </p:nvSpPr>
          <p:spPr bwMode="auto">
            <a:xfrm>
              <a:off x="2940051" y="5006976"/>
              <a:ext cx="52044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-0.4</a:t>
              </a:r>
            </a:p>
          </p:txBody>
        </p:sp>
        <p:cxnSp>
          <p:nvCxnSpPr>
            <p:cNvPr id="27658" name="Straight Connector 37"/>
            <p:cNvCxnSpPr>
              <a:cxnSpLocks noChangeShapeType="1"/>
            </p:cNvCxnSpPr>
            <p:nvPr/>
          </p:nvCxnSpPr>
          <p:spPr bwMode="auto">
            <a:xfrm rot="5400000" flipH="1" flipV="1">
              <a:off x="3113089" y="4902201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59" name="TextBox 38"/>
            <p:cNvSpPr txBox="1">
              <a:spLocks noChangeArrowheads="1"/>
            </p:cNvSpPr>
            <p:nvPr/>
          </p:nvSpPr>
          <p:spPr bwMode="auto">
            <a:xfrm>
              <a:off x="3832226" y="5006976"/>
              <a:ext cx="52044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-0.2</a:t>
              </a:r>
            </a:p>
          </p:txBody>
        </p:sp>
        <p:cxnSp>
          <p:nvCxnSpPr>
            <p:cNvPr id="27660" name="Straight Connector 39"/>
            <p:cNvCxnSpPr>
              <a:cxnSpLocks noChangeShapeType="1"/>
            </p:cNvCxnSpPr>
            <p:nvPr/>
          </p:nvCxnSpPr>
          <p:spPr bwMode="auto">
            <a:xfrm rot="5400000" flipH="1" flipV="1">
              <a:off x="4004470" y="4902995"/>
              <a:ext cx="20637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61" name="TextBox 40"/>
            <p:cNvSpPr txBox="1">
              <a:spLocks noChangeArrowheads="1"/>
            </p:cNvSpPr>
            <p:nvPr/>
          </p:nvSpPr>
          <p:spPr bwMode="auto">
            <a:xfrm>
              <a:off x="4792664" y="5006976"/>
              <a:ext cx="27999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</a:t>
              </a:r>
            </a:p>
          </p:txBody>
        </p:sp>
        <p:cxnSp>
          <p:nvCxnSpPr>
            <p:cNvPr id="27662" name="Straight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4827589" y="4902201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63" name="TextBox 42"/>
            <p:cNvSpPr txBox="1">
              <a:spLocks noChangeArrowheads="1"/>
            </p:cNvSpPr>
            <p:nvPr/>
          </p:nvSpPr>
          <p:spPr bwMode="auto">
            <a:xfrm>
              <a:off x="5478463" y="5006976"/>
              <a:ext cx="451516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0.2</a:t>
              </a:r>
            </a:p>
          </p:txBody>
        </p:sp>
        <p:cxnSp>
          <p:nvCxnSpPr>
            <p:cNvPr id="27664" name="Straight Connector 43"/>
            <p:cNvCxnSpPr>
              <a:cxnSpLocks noChangeShapeType="1"/>
            </p:cNvCxnSpPr>
            <p:nvPr/>
          </p:nvCxnSpPr>
          <p:spPr bwMode="auto">
            <a:xfrm rot="5400000" flipH="1" flipV="1">
              <a:off x="5650707" y="4902994"/>
              <a:ext cx="2063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665" name="Straight Connector 45"/>
            <p:cNvCxnSpPr>
              <a:cxnSpLocks noChangeShapeType="1"/>
            </p:cNvCxnSpPr>
            <p:nvPr/>
          </p:nvCxnSpPr>
          <p:spPr bwMode="auto">
            <a:xfrm>
              <a:off x="2322514" y="4524376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66" name="TextBox 46"/>
            <p:cNvSpPr txBox="1">
              <a:spLocks noChangeArrowheads="1"/>
            </p:cNvSpPr>
            <p:nvPr/>
          </p:nvSpPr>
          <p:spPr bwMode="auto">
            <a:xfrm>
              <a:off x="1774826" y="4321176"/>
              <a:ext cx="52044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-0.4</a:t>
              </a:r>
            </a:p>
          </p:txBody>
        </p:sp>
        <p:cxnSp>
          <p:nvCxnSpPr>
            <p:cNvPr id="27667" name="Straight Connector 47"/>
            <p:cNvCxnSpPr>
              <a:cxnSpLocks noChangeShapeType="1"/>
            </p:cNvCxnSpPr>
            <p:nvPr/>
          </p:nvCxnSpPr>
          <p:spPr bwMode="auto">
            <a:xfrm>
              <a:off x="2322514" y="3838576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68" name="TextBox 48"/>
            <p:cNvSpPr txBox="1">
              <a:spLocks noChangeArrowheads="1"/>
            </p:cNvSpPr>
            <p:nvPr/>
          </p:nvSpPr>
          <p:spPr bwMode="auto">
            <a:xfrm>
              <a:off x="1774826" y="3700464"/>
              <a:ext cx="520445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-0.2</a:t>
              </a:r>
            </a:p>
          </p:txBody>
        </p:sp>
        <p:cxnSp>
          <p:nvCxnSpPr>
            <p:cNvPr id="27669" name="Straight Connector 49"/>
            <p:cNvCxnSpPr>
              <a:cxnSpLocks noChangeShapeType="1"/>
            </p:cNvCxnSpPr>
            <p:nvPr/>
          </p:nvCxnSpPr>
          <p:spPr bwMode="auto">
            <a:xfrm>
              <a:off x="2322514" y="3232150"/>
              <a:ext cx="2063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70" name="TextBox 50"/>
            <p:cNvSpPr txBox="1">
              <a:spLocks noChangeArrowheads="1"/>
            </p:cNvSpPr>
            <p:nvPr/>
          </p:nvSpPr>
          <p:spPr bwMode="auto">
            <a:xfrm>
              <a:off x="1774825" y="3095626"/>
              <a:ext cx="451516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0.0</a:t>
              </a:r>
            </a:p>
          </p:txBody>
        </p:sp>
        <p:cxnSp>
          <p:nvCxnSpPr>
            <p:cNvPr id="27671" name="Straight Connector 51"/>
            <p:cNvCxnSpPr>
              <a:cxnSpLocks noChangeShapeType="1"/>
            </p:cNvCxnSpPr>
            <p:nvPr/>
          </p:nvCxnSpPr>
          <p:spPr bwMode="auto">
            <a:xfrm>
              <a:off x="2322514" y="2603501"/>
              <a:ext cx="2063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72" name="TextBox 52"/>
            <p:cNvSpPr txBox="1">
              <a:spLocks noChangeArrowheads="1"/>
            </p:cNvSpPr>
            <p:nvPr/>
          </p:nvSpPr>
          <p:spPr bwMode="auto">
            <a:xfrm>
              <a:off x="1774825" y="2466976"/>
              <a:ext cx="451516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0.2</a:t>
              </a:r>
            </a:p>
          </p:txBody>
        </p:sp>
        <p:cxnSp>
          <p:nvCxnSpPr>
            <p:cNvPr id="27673" name="Straight Connector 54"/>
            <p:cNvCxnSpPr>
              <a:cxnSpLocks noChangeShapeType="1"/>
            </p:cNvCxnSpPr>
            <p:nvPr/>
          </p:nvCxnSpPr>
          <p:spPr bwMode="auto">
            <a:xfrm>
              <a:off x="2322514" y="1987550"/>
              <a:ext cx="206375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7674" name="TextBox 55"/>
            <p:cNvSpPr txBox="1">
              <a:spLocks noChangeArrowheads="1"/>
            </p:cNvSpPr>
            <p:nvPr/>
          </p:nvSpPr>
          <p:spPr bwMode="auto">
            <a:xfrm>
              <a:off x="1774825" y="1793876"/>
              <a:ext cx="451516" cy="329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0.4</a:t>
              </a:r>
            </a:p>
          </p:txBody>
        </p:sp>
        <p:sp>
          <p:nvSpPr>
            <p:cNvPr id="27675" name="TextBox 56"/>
            <p:cNvSpPr txBox="1">
              <a:spLocks noChangeArrowheads="1"/>
            </p:cNvSpPr>
            <p:nvPr/>
          </p:nvSpPr>
          <p:spPr bwMode="auto">
            <a:xfrm>
              <a:off x="5683251" y="315753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76" name="TextBox 57"/>
            <p:cNvSpPr txBox="1">
              <a:spLocks noChangeArrowheads="1"/>
            </p:cNvSpPr>
            <p:nvPr/>
          </p:nvSpPr>
          <p:spPr bwMode="auto">
            <a:xfrm>
              <a:off x="5478464" y="30892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77" name="TextBox 58"/>
            <p:cNvSpPr txBox="1">
              <a:spLocks noChangeArrowheads="1"/>
            </p:cNvSpPr>
            <p:nvPr/>
          </p:nvSpPr>
          <p:spPr bwMode="auto">
            <a:xfrm>
              <a:off x="5683251" y="30210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78" name="TextBox 59"/>
            <p:cNvSpPr txBox="1">
              <a:spLocks noChangeArrowheads="1"/>
            </p:cNvSpPr>
            <p:nvPr/>
          </p:nvSpPr>
          <p:spPr bwMode="auto">
            <a:xfrm>
              <a:off x="5927726" y="29495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79" name="TextBox 60"/>
            <p:cNvSpPr txBox="1">
              <a:spLocks noChangeArrowheads="1"/>
            </p:cNvSpPr>
            <p:nvPr/>
          </p:nvSpPr>
          <p:spPr bwMode="auto">
            <a:xfrm>
              <a:off x="5722939" y="28813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0" name="TextBox 61"/>
            <p:cNvSpPr txBox="1">
              <a:spLocks noChangeArrowheads="1"/>
            </p:cNvSpPr>
            <p:nvPr/>
          </p:nvSpPr>
          <p:spPr bwMode="auto">
            <a:xfrm>
              <a:off x="5927726" y="281305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1" name="TextBox 62"/>
            <p:cNvSpPr txBox="1">
              <a:spLocks noChangeArrowheads="1"/>
            </p:cNvSpPr>
            <p:nvPr/>
          </p:nvSpPr>
          <p:spPr bwMode="auto">
            <a:xfrm>
              <a:off x="4449764" y="43211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2" name="TextBox 63"/>
            <p:cNvSpPr txBox="1">
              <a:spLocks noChangeArrowheads="1"/>
            </p:cNvSpPr>
            <p:nvPr/>
          </p:nvSpPr>
          <p:spPr bwMode="auto">
            <a:xfrm>
              <a:off x="4586289" y="418465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3" name="TextBox 64"/>
            <p:cNvSpPr txBox="1">
              <a:spLocks noChangeArrowheads="1"/>
            </p:cNvSpPr>
            <p:nvPr/>
          </p:nvSpPr>
          <p:spPr bwMode="auto">
            <a:xfrm>
              <a:off x="4311651" y="418465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4" name="TextBox 65"/>
            <p:cNvSpPr txBox="1">
              <a:spLocks noChangeArrowheads="1"/>
            </p:cNvSpPr>
            <p:nvPr/>
          </p:nvSpPr>
          <p:spPr bwMode="auto">
            <a:xfrm>
              <a:off x="4175126" y="445770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5" name="TextBox 66"/>
            <p:cNvSpPr txBox="1">
              <a:spLocks noChangeArrowheads="1"/>
            </p:cNvSpPr>
            <p:nvPr/>
          </p:nvSpPr>
          <p:spPr bwMode="auto">
            <a:xfrm>
              <a:off x="4449764" y="404653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y</a:t>
              </a:r>
            </a:p>
          </p:txBody>
        </p:sp>
        <p:sp>
          <p:nvSpPr>
            <p:cNvPr id="27686" name="TextBox 67"/>
            <p:cNvSpPr txBox="1">
              <a:spLocks noChangeArrowheads="1"/>
            </p:cNvSpPr>
            <p:nvPr/>
          </p:nvSpPr>
          <p:spPr bwMode="auto">
            <a:xfrm>
              <a:off x="5683251" y="288448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7" name="TextBox 68"/>
            <p:cNvSpPr txBox="1">
              <a:spLocks noChangeArrowheads="1"/>
            </p:cNvSpPr>
            <p:nvPr/>
          </p:nvSpPr>
          <p:spPr bwMode="auto">
            <a:xfrm>
              <a:off x="5478464" y="281622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8" name="TextBox 69"/>
            <p:cNvSpPr txBox="1">
              <a:spLocks noChangeArrowheads="1"/>
            </p:cNvSpPr>
            <p:nvPr/>
          </p:nvSpPr>
          <p:spPr bwMode="auto">
            <a:xfrm>
              <a:off x="5683251" y="27463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89" name="TextBox 70"/>
            <p:cNvSpPr txBox="1">
              <a:spLocks noChangeArrowheads="1"/>
            </p:cNvSpPr>
            <p:nvPr/>
          </p:nvSpPr>
          <p:spPr bwMode="auto">
            <a:xfrm>
              <a:off x="5584826" y="280828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90" name="TextBox 71"/>
            <p:cNvSpPr txBox="1">
              <a:spLocks noChangeArrowheads="1"/>
            </p:cNvSpPr>
            <p:nvPr/>
          </p:nvSpPr>
          <p:spPr bwMode="auto">
            <a:xfrm>
              <a:off x="5478464" y="29448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91" name="TextBox 72"/>
            <p:cNvSpPr txBox="1">
              <a:spLocks noChangeArrowheads="1"/>
            </p:cNvSpPr>
            <p:nvPr/>
          </p:nvSpPr>
          <p:spPr bwMode="auto">
            <a:xfrm>
              <a:off x="5821364" y="308610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x</a:t>
              </a:r>
            </a:p>
          </p:txBody>
        </p:sp>
        <p:sp>
          <p:nvSpPr>
            <p:cNvPr id="27692" name="TextBox 73"/>
            <p:cNvSpPr txBox="1">
              <a:spLocks noChangeArrowheads="1"/>
            </p:cNvSpPr>
            <p:nvPr/>
          </p:nvSpPr>
          <p:spPr bwMode="auto">
            <a:xfrm>
              <a:off x="5340351" y="4389439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3" name="TextBox 74"/>
            <p:cNvSpPr txBox="1">
              <a:spLocks noChangeArrowheads="1"/>
            </p:cNvSpPr>
            <p:nvPr/>
          </p:nvSpPr>
          <p:spPr bwMode="auto">
            <a:xfrm>
              <a:off x="5408614" y="43211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4" name="TextBox 75"/>
            <p:cNvSpPr txBox="1">
              <a:spLocks noChangeArrowheads="1"/>
            </p:cNvSpPr>
            <p:nvPr/>
          </p:nvSpPr>
          <p:spPr bwMode="auto">
            <a:xfrm>
              <a:off x="5203826" y="42529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5" name="TextBox 76"/>
            <p:cNvSpPr txBox="1">
              <a:spLocks noChangeArrowheads="1"/>
            </p:cNvSpPr>
            <p:nvPr/>
          </p:nvSpPr>
          <p:spPr bwMode="auto">
            <a:xfrm>
              <a:off x="5326064" y="411480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6" name="TextBox 77"/>
            <p:cNvSpPr txBox="1">
              <a:spLocks noChangeArrowheads="1"/>
            </p:cNvSpPr>
            <p:nvPr/>
          </p:nvSpPr>
          <p:spPr bwMode="auto">
            <a:xfrm>
              <a:off x="5065714" y="43211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7" name="TextBox 78"/>
            <p:cNvSpPr txBox="1">
              <a:spLocks noChangeArrowheads="1"/>
            </p:cNvSpPr>
            <p:nvPr/>
          </p:nvSpPr>
          <p:spPr bwMode="auto">
            <a:xfrm>
              <a:off x="5408614" y="4252914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8" name="TextBox 79"/>
            <p:cNvSpPr txBox="1">
              <a:spLocks noChangeArrowheads="1"/>
            </p:cNvSpPr>
            <p:nvPr/>
          </p:nvSpPr>
          <p:spPr bwMode="auto">
            <a:xfrm>
              <a:off x="5340351" y="445452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699" name="TextBox 80"/>
            <p:cNvSpPr txBox="1">
              <a:spLocks noChangeArrowheads="1"/>
            </p:cNvSpPr>
            <p:nvPr/>
          </p:nvSpPr>
          <p:spPr bwMode="auto">
            <a:xfrm>
              <a:off x="5135564" y="43846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700" name="TextBox 81"/>
            <p:cNvSpPr txBox="1">
              <a:spLocks noChangeArrowheads="1"/>
            </p:cNvSpPr>
            <p:nvPr/>
          </p:nvSpPr>
          <p:spPr bwMode="auto">
            <a:xfrm>
              <a:off x="5257801" y="4248151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701" name="TextBox 82"/>
            <p:cNvSpPr txBox="1">
              <a:spLocks noChangeArrowheads="1"/>
            </p:cNvSpPr>
            <p:nvPr/>
          </p:nvSpPr>
          <p:spPr bwMode="auto">
            <a:xfrm>
              <a:off x="4997451" y="445452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702" name="TextBox 83"/>
            <p:cNvSpPr txBox="1">
              <a:spLocks noChangeArrowheads="1"/>
            </p:cNvSpPr>
            <p:nvPr/>
          </p:nvSpPr>
          <p:spPr bwMode="auto">
            <a:xfrm>
              <a:off x="5340351" y="4384676"/>
              <a:ext cx="320069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z</a:t>
              </a:r>
            </a:p>
          </p:txBody>
        </p:sp>
        <p:sp>
          <p:nvSpPr>
            <p:cNvPr id="27703" name="TextBox 85"/>
            <p:cNvSpPr txBox="1">
              <a:spLocks noChangeArrowheads="1"/>
            </p:cNvSpPr>
            <p:nvPr/>
          </p:nvSpPr>
          <p:spPr bwMode="auto">
            <a:xfrm>
              <a:off x="5821363" y="4527551"/>
              <a:ext cx="451516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  <a:r>
                <a:rPr lang="en-US" baseline="-25000"/>
                <a:t>1</a:t>
              </a:r>
            </a:p>
          </p:txBody>
        </p:sp>
        <p:sp>
          <p:nvSpPr>
            <p:cNvPr id="27704" name="TextBox 86"/>
            <p:cNvSpPr txBox="1">
              <a:spLocks noChangeArrowheads="1"/>
            </p:cNvSpPr>
            <p:nvPr/>
          </p:nvSpPr>
          <p:spPr bwMode="auto">
            <a:xfrm>
              <a:off x="2047875" y="1441451"/>
              <a:ext cx="451516" cy="452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287" tIns="41143" rIns="82287" bIns="41143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e</a:t>
              </a:r>
              <a:r>
                <a:rPr lang="en-US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6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765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Spectral Clustering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20000" y="1825625"/>
            <a:ext cx="6076667" cy="3372908"/>
          </a:xfrm>
        </p:spPr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i="1" dirty="0"/>
              <a:t>W</a:t>
            </a:r>
            <a:r>
              <a:rPr lang="en-US" dirty="0"/>
              <a:t> is connected but roughly block diagonal with </a:t>
            </a:r>
            <a:r>
              <a:rPr lang="en-US" i="1" dirty="0"/>
              <a:t>k </a:t>
            </a:r>
            <a:r>
              <a:rPr lang="en-US" dirty="0"/>
              <a:t>blocks, then</a:t>
            </a:r>
          </a:p>
          <a:p>
            <a:pPr>
              <a:buFont typeface="Arial" charset="0"/>
              <a:buChar char="•"/>
            </a:pPr>
            <a:r>
              <a:rPr lang="en-US" dirty="0"/>
              <a:t>the top eigenvector is a constant vector </a:t>
            </a:r>
          </a:p>
          <a:p>
            <a:pPr>
              <a:buFont typeface="Arial" charset="0"/>
              <a:buChar char="•"/>
            </a:pPr>
            <a:r>
              <a:rPr lang="en-US" dirty="0"/>
              <a:t>the next </a:t>
            </a:r>
            <a:r>
              <a:rPr lang="en-US" i="1" dirty="0"/>
              <a:t>k </a:t>
            </a:r>
            <a:r>
              <a:rPr lang="en-US" dirty="0"/>
              <a:t>eigenvectors are roughly piecewise constant with “pieces” corresponding to blocks</a:t>
            </a:r>
            <a:r>
              <a:rPr lang="en-US" i="1" dirty="0"/>
              <a:t> </a:t>
            </a:r>
            <a:r>
              <a:rPr lang="en-US" dirty="0"/>
              <a:t> </a:t>
            </a:r>
            <a:endParaRPr lang="en-US" sz="1800" dirty="0"/>
          </a:p>
          <a:p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t="52592" r="57526" b="24660"/>
          <a:stretch>
            <a:fillRect/>
          </a:stretch>
        </p:blipFill>
        <p:spPr bwMode="auto">
          <a:xfrm>
            <a:off x="7363353" y="3292780"/>
            <a:ext cx="4032778" cy="34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4" t="16750" r="57526" b="63144"/>
          <a:stretch>
            <a:fillRect/>
          </a:stretch>
        </p:blipFill>
        <p:spPr bwMode="auto">
          <a:xfrm>
            <a:off x="7422622" y="183328"/>
            <a:ext cx="3931178" cy="301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2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Spectral Clustering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1035352" cy="4351338"/>
          </a:xfrm>
        </p:spPr>
        <p:txBody>
          <a:bodyPr>
            <a:normAutofit/>
          </a:bodyPr>
          <a:lstStyle/>
          <a:p>
            <a:r>
              <a:rPr lang="en-US" dirty="0"/>
              <a:t>Outline of the algorithm: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(ideally) block-diagonal </a:t>
            </a:r>
            <a:r>
              <a:rPr lang="en-US" b="1" dirty="0"/>
              <a:t>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b="1" dirty="0"/>
              <a:t>L = D - 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top </a:t>
            </a:r>
            <a:r>
              <a:rPr lang="en-US" i="1" dirty="0"/>
              <a:t>k+1 </a:t>
            </a:r>
            <a:r>
              <a:rPr lang="en-US" dirty="0"/>
              <a:t>eigenvectors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b="1" dirty="0"/>
              <a:t>v</a:t>
            </a:r>
            <a:r>
              <a:rPr lang="en-US" baseline="-25000" dirty="0"/>
              <a:t>k+1 </a:t>
            </a:r>
            <a:r>
              <a:rPr lang="en-US" dirty="0"/>
              <a:t>of </a:t>
            </a:r>
            <a:r>
              <a:rPr lang="en-US" b="1" dirty="0"/>
              <a:t>L</a:t>
            </a:r>
            <a:endParaRPr lang="en-US" baseline="-250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Discard the “top” one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en-US" dirty="0"/>
              <a:t> (the “trivial pair”)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original data with </a:t>
            </a:r>
            <a:r>
              <a:rPr lang="en-US" i="1" dirty="0"/>
              <a:t>k</a:t>
            </a:r>
            <a:r>
              <a:rPr lang="en-US" dirty="0"/>
              <a:t>-dimensional vector </a:t>
            </a:r>
            <a:r>
              <a:rPr lang="en-US" i="1" dirty="0" err="1">
                <a:solidFill>
                  <a:schemeClr val="tx1"/>
                </a:solidFill>
              </a:rPr>
              <a:t>x</a:t>
            </a:r>
            <a:r>
              <a:rPr lang="en-US" i="1" baseline="-25000" dirty="0" err="1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= &lt;</a:t>
            </a:r>
            <a:r>
              <a:rPr lang="en-US" b="1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),…,</a:t>
            </a:r>
            <a:r>
              <a:rPr lang="en-US" b="1" dirty="0">
                <a:solidFill>
                  <a:schemeClr val="tx1"/>
                </a:solidFill>
              </a:rPr>
              <a:t>v</a:t>
            </a:r>
            <a:r>
              <a:rPr lang="en-US" baseline="-25000" dirty="0">
                <a:solidFill>
                  <a:schemeClr val="tx1"/>
                </a:solidFill>
              </a:rPr>
              <a:t>k+1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)&gt;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Cluster with </a:t>
            </a:r>
            <a:r>
              <a:rPr lang="en-US" i="1" dirty="0"/>
              <a:t>k</a:t>
            </a:r>
            <a:r>
              <a:rPr lang="en-US" dirty="0"/>
              <a:t>-means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69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Spectral Partitioning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42" y="1524000"/>
            <a:ext cx="2819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44" y="1743075"/>
            <a:ext cx="5075157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96200" y="5791201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Rank in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4348453" y="3340595"/>
            <a:ext cx="1662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Value of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5269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Spectral Partitioning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05255" y="5862936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Rank in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4657508" y="3412330"/>
            <a:ext cx="1662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Value of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2400" b="1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10" y="1447800"/>
            <a:ext cx="3244791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563" y="2134997"/>
            <a:ext cx="4572000" cy="379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934627" y="1537064"/>
            <a:ext cx="2792624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Components of </a:t>
            </a:r>
            <a:r>
              <a:rPr lang="en-US" sz="2800" b="1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x</a:t>
            </a:r>
            <a:r>
              <a:rPr lang="en-US" sz="2800" b="1" baseline="-25000" dirty="0">
                <a:solidFill>
                  <a:schemeClr val="bg1"/>
                </a:solidFill>
                <a:latin typeface="Calibri" pitchFamily="34" charset="0"/>
                <a:cs typeface="Arial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6425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Spectral partitioning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210" y="1447800"/>
            <a:ext cx="3244791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05"/>
          <a:stretch/>
        </p:blipFill>
        <p:spPr bwMode="auto">
          <a:xfrm>
            <a:off x="6400801" y="1143001"/>
            <a:ext cx="3167063" cy="20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85075" y="1143000"/>
            <a:ext cx="202651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Components of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b="1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429001"/>
            <a:ext cx="3124200" cy="2902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337475" y="6324600"/>
            <a:ext cx="202651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Components of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x</a:t>
            </a:r>
            <a:r>
              <a:rPr lang="en-US" b="1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64598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k-Way Spectral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D60093"/>
                </a:solidFill>
              </a:rPr>
              <a:t>How do we partition a graph into </a:t>
            </a:r>
            <a:r>
              <a:rPr lang="en-IE" b="1" i="1" dirty="0">
                <a:solidFill>
                  <a:srgbClr val="D60093"/>
                </a:solidFill>
                <a:latin typeface="Times New Roman" pitchFamily="18" charset="0"/>
              </a:rPr>
              <a:t>k</a:t>
            </a:r>
            <a:r>
              <a:rPr lang="en-IE" b="1" dirty="0">
                <a:solidFill>
                  <a:srgbClr val="D60093"/>
                </a:solidFill>
              </a:rPr>
              <a:t> clusters?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Two basic approaches:</a:t>
            </a:r>
          </a:p>
          <a:p>
            <a:pPr lvl="1"/>
            <a:r>
              <a:rPr lang="en-US" b="1" dirty="0"/>
              <a:t>Recursive bi-partitioning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[Hagen et al., ’92]</a:t>
            </a:r>
          </a:p>
          <a:p>
            <a:pPr lvl="2"/>
            <a:r>
              <a:rPr lang="en-US" dirty="0"/>
              <a:t>Recursively apply bi-partitioning algorithm in a hierarchical divisive manner</a:t>
            </a:r>
          </a:p>
          <a:p>
            <a:pPr lvl="2"/>
            <a:r>
              <a:rPr lang="en-US" dirty="0"/>
              <a:t>Disadvantages: Inefficient, unstable</a:t>
            </a:r>
          </a:p>
          <a:p>
            <a:pPr lvl="1"/>
            <a:r>
              <a:rPr lang="en-US" b="1" dirty="0"/>
              <a:t>Cluster multiple eigenvectors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[Shi-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Malik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’00]</a:t>
            </a:r>
          </a:p>
          <a:p>
            <a:pPr lvl="2"/>
            <a:r>
              <a:rPr lang="en-US" dirty="0"/>
              <a:t>Build a reduced space from multiple eigenvectors</a:t>
            </a:r>
          </a:p>
          <a:p>
            <a:pPr lvl="2"/>
            <a:r>
              <a:rPr lang="en-US" dirty="0"/>
              <a:t>Commonly used in recent papers</a:t>
            </a:r>
          </a:p>
          <a:p>
            <a:pPr lvl="2"/>
            <a:r>
              <a:rPr lang="en-US" dirty="0"/>
              <a:t>A preferable approach…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multiple eigenvectors?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Approximates the optimal cut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[Shi-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Malik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’00]</a:t>
            </a:r>
          </a:p>
          <a:p>
            <a:pPr lvl="1"/>
            <a:r>
              <a:rPr lang="en-US" dirty="0"/>
              <a:t>Can be used to approximate optimal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/>
              <a:t>-way normalized cut</a:t>
            </a:r>
          </a:p>
          <a:p>
            <a:r>
              <a:rPr lang="en-US" b="1" dirty="0"/>
              <a:t>Emphasizes cohesive clusters</a:t>
            </a:r>
          </a:p>
          <a:p>
            <a:pPr lvl="1"/>
            <a:r>
              <a:rPr lang="en-US" dirty="0"/>
              <a:t>Increases the unevenness in the distribution of the data</a:t>
            </a:r>
          </a:p>
          <a:p>
            <a:pPr lvl="1"/>
            <a:r>
              <a:rPr lang="en-US" dirty="0"/>
              <a:t>Associations between similar points are amplified, associations between dissimilar points are attenuated</a:t>
            </a:r>
          </a:p>
          <a:p>
            <a:pPr lvl="1"/>
            <a:r>
              <a:rPr lang="en-US" dirty="0"/>
              <a:t>The data begins to “approximate a clustering”</a:t>
            </a:r>
          </a:p>
          <a:p>
            <a:r>
              <a:rPr lang="en-US" b="1" dirty="0"/>
              <a:t>Well-separated space</a:t>
            </a:r>
          </a:p>
          <a:p>
            <a:pPr lvl="1"/>
            <a:r>
              <a:rPr lang="en-US" dirty="0"/>
              <a:t>Transforms data to a new “embedded space”, </a:t>
            </a:r>
            <a:br>
              <a:rPr lang="en-US" dirty="0"/>
            </a:br>
            <a:r>
              <a:rPr lang="en-US" dirty="0"/>
              <a:t>consisting of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/>
              <a:t> orthogonal basis vectors</a:t>
            </a:r>
          </a:p>
          <a:p>
            <a:r>
              <a:rPr lang="en-US" dirty="0"/>
              <a:t>Multiple eigenvectors prevent instability due to information loss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3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is a hard problem!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2225-5612-419B-A8D5-4B8EEE4C217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2" descr="http://tagc.univ-mrs.fr/tagc/images/dputhier/tb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r="3893"/>
          <a:stretch/>
        </p:blipFill>
        <p:spPr bwMode="auto">
          <a:xfrm rot="16200000">
            <a:off x="4057618" y="1366870"/>
            <a:ext cx="4418047" cy="50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691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If A is an adjacency matrix (maybe weighted) and D is a (diagonal) matrix giving the degree of each node</a:t>
            </a:r>
          </a:p>
          <a:p>
            <a:pPr>
              <a:defRPr/>
            </a:pPr>
            <a:r>
              <a:rPr lang="en-US" dirty="0"/>
              <a:t>Then L</a:t>
            </a:r>
            <a:r>
              <a:rPr lang="en-US" baseline="-25000" dirty="0"/>
              <a:t>u</a:t>
            </a:r>
            <a:r>
              <a:rPr lang="en-US" dirty="0"/>
              <a:t> = D - A is the </a:t>
            </a:r>
            <a:r>
              <a:rPr lang="en-US" i="1" dirty="0"/>
              <a:t>(</a:t>
            </a:r>
            <a:r>
              <a:rPr lang="en-US" i="1" dirty="0" err="1"/>
              <a:t>unnormalized</a:t>
            </a:r>
            <a:r>
              <a:rPr lang="en-US" i="1" dirty="0"/>
              <a:t>) Laplacian</a:t>
            </a:r>
          </a:p>
          <a:p>
            <a:pPr lvl="1">
              <a:defRPr/>
            </a:pPr>
            <a:r>
              <a:rPr lang="en-US" dirty="0"/>
              <a:t>W=AD</a:t>
            </a:r>
            <a:r>
              <a:rPr lang="en-US" baseline="30000" dirty="0"/>
              <a:t>-1 </a:t>
            </a:r>
            <a:r>
              <a:rPr lang="en-US" dirty="0"/>
              <a:t>is a </a:t>
            </a:r>
            <a:r>
              <a:rPr lang="en-US" i="1" dirty="0"/>
              <a:t>probabilistic adjacency matrix</a:t>
            </a:r>
          </a:p>
          <a:p>
            <a:pPr>
              <a:defRPr/>
            </a:pPr>
            <a:r>
              <a:rPr lang="en-US" dirty="0"/>
              <a:t>L</a:t>
            </a:r>
            <a:r>
              <a:rPr lang="en-US" baseline="-25000" dirty="0"/>
              <a:t>n</a:t>
            </a:r>
            <a:r>
              <a:rPr lang="en-US" dirty="0"/>
              <a:t> = I - D</a:t>
            </a:r>
            <a:r>
              <a:rPr lang="en-US" baseline="30000" dirty="0"/>
              <a:t>-1/2</a:t>
            </a:r>
            <a:r>
              <a:rPr lang="en-US" dirty="0"/>
              <a:t>AD</a:t>
            </a:r>
            <a:r>
              <a:rPr lang="en-US" baseline="30000" dirty="0"/>
              <a:t>-1/2</a:t>
            </a:r>
            <a:r>
              <a:rPr lang="en-US" dirty="0"/>
              <a:t> is the </a:t>
            </a:r>
            <a:r>
              <a:rPr lang="en-US" i="1" dirty="0"/>
              <a:t>(normalized or random-walk) Laplacian</a:t>
            </a:r>
          </a:p>
          <a:p>
            <a:pPr>
              <a:defRPr/>
            </a:pPr>
            <a:r>
              <a:rPr lang="en-US" dirty="0"/>
              <a:t>The largest eigenvectors of </a:t>
            </a:r>
            <a:r>
              <a:rPr lang="en-US" i="1" dirty="0"/>
              <a:t>W</a:t>
            </a:r>
            <a:r>
              <a:rPr lang="en-US" dirty="0"/>
              <a:t> correspond to the smallest eigenvectors of L</a:t>
            </a:r>
            <a:r>
              <a:rPr lang="en-US" baseline="-25000" dirty="0"/>
              <a:t>n</a:t>
            </a:r>
            <a:endParaRPr lang="en-US" dirty="0"/>
          </a:p>
          <a:p>
            <a:pPr lvl="1">
              <a:defRPr/>
            </a:pPr>
            <a:r>
              <a:rPr lang="en-US" dirty="0"/>
              <a:t>So sometimes people talk about “</a:t>
            </a:r>
            <a:r>
              <a:rPr lang="en-US" i="1" dirty="0"/>
              <a:t>bottom eigenvectors of the </a:t>
            </a:r>
            <a:r>
              <a:rPr lang="en-US" i="1" dirty="0" err="1"/>
              <a:t>Laplacian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30" t="40117" r="26666" b="4272"/>
          <a:stretch>
            <a:fillRect/>
          </a:stretch>
        </p:blipFill>
        <p:spPr bwMode="auto">
          <a:xfrm>
            <a:off x="723900" y="496888"/>
            <a:ext cx="7620000" cy="571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1" name="TextBox 9"/>
          <p:cNvSpPr txBox="1">
            <a:spLocks noChangeArrowheads="1"/>
          </p:cNvSpPr>
          <p:nvPr/>
        </p:nvSpPr>
        <p:spPr bwMode="auto">
          <a:xfrm>
            <a:off x="9144000" y="1981201"/>
            <a:ext cx="17091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K-</a:t>
            </a:r>
            <a:r>
              <a:rPr lang="en-US" dirty="0" err="1"/>
              <a:t>nn</a:t>
            </a:r>
            <a:r>
              <a:rPr lang="en-US" dirty="0"/>
              <a:t> graph</a:t>
            </a:r>
          </a:p>
          <a:p>
            <a:pPr eaLnBrk="1" hangingPunct="1"/>
            <a:r>
              <a:rPr lang="en-US" dirty="0"/>
              <a:t>(easy)</a:t>
            </a:r>
          </a:p>
        </p:txBody>
      </p:sp>
      <p:sp>
        <p:nvSpPr>
          <p:cNvPr id="26632" name="TextBox 10"/>
          <p:cNvSpPr txBox="1">
            <a:spLocks noChangeArrowheads="1"/>
          </p:cNvSpPr>
          <p:nvPr/>
        </p:nvSpPr>
        <p:spPr bwMode="auto">
          <a:xfrm>
            <a:off x="9067800" y="3124200"/>
            <a:ext cx="1600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/>
              <a:t>Fully connected graph,</a:t>
            </a:r>
          </a:p>
          <a:p>
            <a:pPr eaLnBrk="1" hangingPunct="1"/>
            <a:r>
              <a:rPr lang="en-US" sz="2000"/>
              <a:t>weighted by distance</a:t>
            </a:r>
          </a:p>
        </p:txBody>
      </p:sp>
      <p:cxnSp>
        <p:nvCxnSpPr>
          <p:cNvPr id="13" name="Straight Arrow Connector 12"/>
          <p:cNvCxnSpPr>
            <a:stCxn id="26631" idx="1"/>
          </p:cNvCxnSpPr>
          <p:nvPr/>
        </p:nvCxnSpPr>
        <p:spPr>
          <a:xfrm flipH="1" flipV="1">
            <a:off x="8382000" y="1828801"/>
            <a:ext cx="762000" cy="5678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6631" idx="1"/>
          </p:cNvCxnSpPr>
          <p:nvPr/>
        </p:nvCxnSpPr>
        <p:spPr>
          <a:xfrm flipH="1" flipV="1">
            <a:off x="8305800" y="2209801"/>
            <a:ext cx="838200" cy="1868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6632" idx="1"/>
          </p:cNvCxnSpPr>
          <p:nvPr/>
        </p:nvCxnSpPr>
        <p:spPr>
          <a:xfrm flipH="1" flipV="1">
            <a:off x="8458200" y="3352801"/>
            <a:ext cx="609600" cy="58737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632" idx="1"/>
          </p:cNvCxnSpPr>
          <p:nvPr/>
        </p:nvCxnSpPr>
        <p:spPr>
          <a:xfrm flipH="1">
            <a:off x="8382000" y="3940176"/>
            <a:ext cx="685800" cy="250825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5684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2-02 at 4.07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08" y="1934292"/>
            <a:ext cx="9459383" cy="460063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from Data</a:t>
            </a:r>
          </a:p>
        </p:txBody>
      </p:sp>
    </p:spTree>
    <p:extLst>
      <p:ext uri="{BB962C8B-B14F-4D97-AF65-F5344CB8AC3E}">
        <p14:creationId xmlns:p14="http://schemas.microsoft.com/office/powerpoint/2010/main" val="1830433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2-02 at 4.07.50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49"/>
          <a:stretch/>
        </p:blipFill>
        <p:spPr>
          <a:xfrm>
            <a:off x="2986616" y="1427063"/>
            <a:ext cx="6218767" cy="51769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Similarity Graphs for Spectral Clustering</a:t>
            </a:r>
          </a:p>
        </p:txBody>
      </p:sp>
    </p:spTree>
    <p:extLst>
      <p:ext uri="{BB962C8B-B14F-4D97-AF65-F5344CB8AC3E}">
        <p14:creationId xmlns:p14="http://schemas.microsoft.com/office/powerpoint/2010/main" val="1212933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5F5F8-DB6D-C0C2-C11D-12B992AB7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2-02 at 4.07.50 PM.png">
            <a:extLst>
              <a:ext uri="{FF2B5EF4-FFF2-40B4-BE49-F238E27FC236}">
                <a16:creationId xmlns:a16="http://schemas.microsoft.com/office/drawing/2014/main" id="{C3A730D9-41F8-40EE-754A-DDF4132D3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26" t="2232" b="54522"/>
          <a:stretch/>
        </p:blipFill>
        <p:spPr>
          <a:xfrm>
            <a:off x="4028660" y="-13251"/>
            <a:ext cx="2548494" cy="2054594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6084B0DE-CAFD-427F-84F0-BA627F88B4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6230002"/>
                  </p:ext>
                </p:extLst>
              </p:nvPr>
            </p:nvGraphicFramePr>
            <p:xfrm>
              <a:off x="3423137" y="2028092"/>
              <a:ext cx="8768863" cy="484163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6084B0DE-CAFD-427F-84F0-BA627F88B4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3423137" y="2028092"/>
                <a:ext cx="8768863" cy="4841631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Screen Shot 2015-02-02 at 4.07.50 PM.png">
            <a:extLst>
              <a:ext uri="{FF2B5EF4-FFF2-40B4-BE49-F238E27FC236}">
                <a16:creationId xmlns:a16="http://schemas.microsoft.com/office/drawing/2014/main" id="{EDD13A0D-AAC8-2E6C-2D8A-ED1ABB25F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22" b="12049"/>
          <a:stretch/>
        </p:blipFill>
        <p:spPr>
          <a:xfrm>
            <a:off x="6391624" y="-1"/>
            <a:ext cx="5019292" cy="2067989"/>
          </a:xfrm>
          <a:prstGeom prst="rect">
            <a:avLst/>
          </a:prstGeom>
        </p:spPr>
      </p:pic>
      <p:pic>
        <p:nvPicPr>
          <p:cNvPr id="9" name="Picture 8" descr="A qr code on a blue background&#10;&#10;AI-generated content may be incorrect.">
            <a:extLst>
              <a:ext uri="{FF2B5EF4-FFF2-40B4-BE49-F238E27FC236}">
                <a16:creationId xmlns:a16="http://schemas.microsoft.com/office/drawing/2014/main" id="{67C59E32-8E29-B070-D880-E119B6D0F0A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419" t="12717" r="24571" b="13623"/>
          <a:stretch/>
        </p:blipFill>
        <p:spPr>
          <a:xfrm>
            <a:off x="108056" y="2176158"/>
            <a:ext cx="3209512" cy="45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732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Spectral Clustering: Pros and Cons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Elegant, and well-founded mathematically</a:t>
            </a:r>
          </a:p>
          <a:p>
            <a:pPr eaLnBrk="1" hangingPunct="1">
              <a:defRPr/>
            </a:pPr>
            <a:r>
              <a:rPr lang="en-US" dirty="0"/>
              <a:t>Works quite well when relations are approximately transitive (like similarity)</a:t>
            </a:r>
          </a:p>
          <a:p>
            <a:pPr eaLnBrk="1" hangingPunct="1">
              <a:defRPr/>
            </a:pPr>
            <a:r>
              <a:rPr lang="en-US" dirty="0"/>
              <a:t>Does not assume any form of the data (compare to K-means)</a:t>
            </a:r>
          </a:p>
          <a:p>
            <a:pPr eaLnBrk="1" hangingPunct="1">
              <a:defRPr/>
            </a:pPr>
            <a:r>
              <a:rPr lang="en-US" dirty="0"/>
              <a:t>Very noisy datasets cause problems</a:t>
            </a:r>
          </a:p>
          <a:p>
            <a:pPr lvl="1" eaLnBrk="1" hangingPunct="1">
              <a:defRPr/>
            </a:pPr>
            <a:r>
              <a:rPr lang="en-US" dirty="0"/>
              <a:t>“Informative” eigenvectors need not be in top few</a:t>
            </a:r>
          </a:p>
          <a:p>
            <a:pPr lvl="1" eaLnBrk="1" hangingPunct="1">
              <a:defRPr/>
            </a:pPr>
            <a:r>
              <a:rPr lang="en-US" dirty="0"/>
              <a:t>Performance can drop suddenly from good to terrible</a:t>
            </a:r>
          </a:p>
          <a:p>
            <a:pPr eaLnBrk="1" hangingPunct="1">
              <a:defRPr/>
            </a:pPr>
            <a:r>
              <a:rPr lang="en-US" dirty="0"/>
              <a:t>Expensive for very large datasets</a:t>
            </a:r>
          </a:p>
          <a:p>
            <a:pPr lvl="1" eaLnBrk="1" hangingPunct="1">
              <a:defRPr/>
            </a:pPr>
            <a:r>
              <a:rPr lang="en-US" dirty="0"/>
              <a:t>Computing eigenvectors is the bottleneck</a:t>
            </a:r>
          </a:p>
        </p:txBody>
      </p:sp>
    </p:spTree>
    <p:extLst>
      <p:ext uri="{BB962C8B-B14F-4D97-AF65-F5344CB8AC3E}">
        <p14:creationId xmlns:p14="http://schemas.microsoft.com/office/powerpoint/2010/main" val="186222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5-02-04 at 10.03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404" y="711239"/>
            <a:ext cx="1353262" cy="5808248"/>
          </a:xfrm>
          <a:prstGeom prst="rect">
            <a:avLst/>
          </a:prstGeom>
        </p:spPr>
      </p:pic>
      <p:pic>
        <p:nvPicPr>
          <p:cNvPr id="3" name="Picture 2" descr="Screen Shot 2015-02-04 at 10.03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50" y="711239"/>
            <a:ext cx="1421684" cy="5808248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Use cases and runtimes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</a:t>
            </a:r>
          </a:p>
          <a:p>
            <a:pPr lvl="1"/>
            <a:r>
              <a:rPr lang="en-US" i="1" dirty="0"/>
              <a:t>Fast</a:t>
            </a:r>
          </a:p>
          <a:p>
            <a:pPr lvl="1"/>
            <a:r>
              <a:rPr lang="en-US" dirty="0"/>
              <a:t>“Embarrassingly parallel”</a:t>
            </a:r>
          </a:p>
          <a:p>
            <a:pPr lvl="1"/>
            <a:r>
              <a:rPr lang="en-US" dirty="0"/>
              <a:t>Not very useful on anisotropic data</a:t>
            </a:r>
          </a:p>
          <a:p>
            <a:r>
              <a:rPr lang="en-US" dirty="0"/>
              <a:t>Spectral clustering</a:t>
            </a:r>
          </a:p>
          <a:p>
            <a:pPr lvl="1"/>
            <a:r>
              <a:rPr lang="en-US" dirty="0"/>
              <a:t>Excellent quality under many different data forms</a:t>
            </a:r>
          </a:p>
          <a:p>
            <a:pPr lvl="1"/>
            <a:r>
              <a:rPr lang="en-US" dirty="0"/>
              <a:t>Much slower than K-Means</a:t>
            </a:r>
          </a:p>
        </p:txBody>
      </p:sp>
    </p:spTree>
    <p:extLst>
      <p:ext uri="{BB962C8B-B14F-4D97-AF65-F5344CB8AC3E}">
        <p14:creationId xmlns:p14="http://schemas.microsoft.com/office/powerpoint/2010/main" val="92338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Spectral Clustering Tutorial: </a:t>
            </a:r>
            <a:r>
              <a:rPr lang="en-US" dirty="0">
                <a:hlinkClick r:id="rId2"/>
              </a:rPr>
              <a:t>https://link.springer.com</a:t>
            </a:r>
            <a:r>
              <a:rPr lang="en-US">
                <a:hlinkClick r:id="rId2"/>
              </a:rPr>
              <a:t>/content/pdf/10.1007/s11222-007-9033-z.pdf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82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hard?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in two dimensions looks easy</a:t>
            </a:r>
          </a:p>
          <a:p>
            <a:r>
              <a:rPr lang="en-US" dirty="0"/>
              <a:t>Clustering small amounts of data looks easy</a:t>
            </a:r>
          </a:p>
          <a:p>
            <a:r>
              <a:rPr lang="en-US" dirty="0"/>
              <a:t>And in most cases, looks are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not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deceiving</a:t>
            </a:r>
          </a:p>
          <a:p>
            <a:endParaRPr lang="en-US" dirty="0"/>
          </a:p>
          <a:p>
            <a:r>
              <a:rPr lang="en-US" dirty="0"/>
              <a:t>Many applications involve not 2, but 10 or 10,000 dimensions</a:t>
            </a:r>
          </a:p>
          <a:p>
            <a:r>
              <a:rPr lang="en-US" b="1" dirty="0">
                <a:solidFill>
                  <a:srgbClr val="D60093"/>
                </a:solidFill>
              </a:rPr>
              <a:t>High-dimensional spaces look different: </a:t>
            </a:r>
            <a:r>
              <a:rPr lang="en-US" dirty="0"/>
              <a:t>Almost all pairs of points are at about the same distance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830CD-E0C7-4991-8DD6-1C56C1764778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“Vastness” of Euclidean space</a:t>
            </a:r>
          </a:p>
        </p:txBody>
      </p:sp>
      <p:pic>
        <p:nvPicPr>
          <p:cNvPr id="4" name="Picture 3" descr="Screen Shot 2015-01-29 at 10.29.2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96" y="2525352"/>
            <a:ext cx="10148207" cy="36516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6611780"/>
            <a:ext cx="709060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http://</a:t>
            </a:r>
            <a:r>
              <a:rPr lang="en-US" sz="1000" dirty="0" err="1"/>
              <a:t>link.springer.com</a:t>
            </a:r>
            <a:r>
              <a:rPr lang="en-US" sz="1000" dirty="0"/>
              <a:t>/</a:t>
            </a:r>
            <a:r>
              <a:rPr lang="en-US" sz="1000" dirty="0" err="1"/>
              <a:t>referenceworkentry</a:t>
            </a:r>
            <a:r>
              <a:rPr lang="en-US" sz="1000" dirty="0"/>
              <a:t>/10.1007%2F978-0-387-30164-8_192</a:t>
            </a:r>
          </a:p>
        </p:txBody>
      </p:sp>
    </p:spTree>
    <p:extLst>
      <p:ext uri="{BB962C8B-B14F-4D97-AF65-F5344CB8AC3E}">
        <p14:creationId xmlns:p14="http://schemas.microsoft.com/office/powerpoint/2010/main" val="171485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Problem: Galaxies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A catalog of 2 billion “sky objects” represents objects by their radiation in 7 dimensions (frequency bands)</a:t>
            </a:r>
          </a:p>
          <a:p>
            <a:r>
              <a:rPr lang="en-US" b="1" dirty="0">
                <a:solidFill>
                  <a:srgbClr val="008000"/>
                </a:solidFill>
              </a:rPr>
              <a:t>Problem:</a:t>
            </a:r>
            <a:r>
              <a:rPr lang="en-US" dirty="0"/>
              <a:t> </a:t>
            </a:r>
            <a:r>
              <a:rPr lang="en-US" b="1" dirty="0"/>
              <a:t>Cluster into similar objects, e.g., galaxies, nearby stars, quasars, etc.</a:t>
            </a:r>
          </a:p>
          <a:p>
            <a:r>
              <a:rPr lang="en-US" b="1" dirty="0"/>
              <a:t>Sloan Digital Sky Survey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95ABE-FB41-4435-BED3-D272CF7466F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8674" name="Picture 2" descr="Supernovae found by SDSS-I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83"/>
          <a:stretch/>
        </p:blipFill>
        <p:spPr bwMode="auto">
          <a:xfrm>
            <a:off x="2830476" y="4343400"/>
            <a:ext cx="6865332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2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 Problem: Music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Intuitively:</a:t>
            </a:r>
            <a:r>
              <a:rPr lang="en-US" dirty="0"/>
              <a:t> </a:t>
            </a:r>
            <a:r>
              <a:rPr lang="en-US" b="1" dirty="0"/>
              <a:t>Music divides into categories, and customers prefer a few categories</a:t>
            </a:r>
          </a:p>
          <a:p>
            <a:pPr lvl="1"/>
            <a:r>
              <a:rPr lang="en-US" dirty="0"/>
              <a:t>But what are categories really?</a:t>
            </a:r>
          </a:p>
          <a:p>
            <a:pPr lvl="8"/>
            <a:endParaRPr lang="en-US" dirty="0"/>
          </a:p>
          <a:p>
            <a:r>
              <a:rPr lang="en-US" dirty="0"/>
              <a:t>Represent a song by a set of customers who bought it:</a:t>
            </a:r>
          </a:p>
          <a:p>
            <a:pPr lvl="1"/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Similar songs have similar sets of customers, and vice-versa</a:t>
            </a:r>
          </a:p>
          <a:p>
            <a:pPr marL="118872" indent="0">
              <a:buNone/>
            </a:pPr>
            <a:endParaRPr lang="en-US" dirty="0"/>
          </a:p>
          <a:p>
            <a:pPr lvl="3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4FD-5A0E-432F-AA18-8D5F5F726BC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543513E8-D20A-AA49-B63F-6CFF1014B3FB}">
  <we:reference id="wa104381526" version="1.0.0.2" store="en-US" storeType="OMEX"/>
  <we:alternateReferences>
    <we:reference id="WA104381526" version="1.0.0.2" store="" storeType="OMEX"/>
  </we:alternateReferences>
  <we:properties>
    <we:property name="FormID" value="&quot;HmwhqGNNUkOMO1D6HxR1sUhzaXiMHbdIo3NisdGkGphUOFBTU05RQVNVTFNYVE1XNUdXVjRGMURBTS4u&quot;"/>
    <we:property name="FormMode" value="&quot;DesignTim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3997</Words>
  <Application>Microsoft Macintosh PowerPoint</Application>
  <PresentationFormat>Widescreen</PresentationFormat>
  <Paragraphs>790</Paragraphs>
  <Slides>57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Office Theme</vt:lpstr>
      <vt:lpstr>Equation</vt:lpstr>
      <vt:lpstr>Spectral Clustering</vt:lpstr>
      <vt:lpstr>High Dimensional Data</vt:lpstr>
      <vt:lpstr>The Problem of Clustering</vt:lpstr>
      <vt:lpstr>Example: Clusters &amp; Outliers</vt:lpstr>
      <vt:lpstr>Clustering is a hard problem!</vt:lpstr>
      <vt:lpstr>Why is it hard?</vt:lpstr>
      <vt:lpstr>Curse of dimensionality</vt:lpstr>
      <vt:lpstr>Clustering Problem: Galaxies</vt:lpstr>
      <vt:lpstr>Clustering Problem: Music</vt:lpstr>
      <vt:lpstr>Clustering Problem: Music</vt:lpstr>
      <vt:lpstr>Clustering Problem: Documents</vt:lpstr>
      <vt:lpstr>Cosine, Jaccard, and Euclidean</vt:lpstr>
      <vt:lpstr>Overview: Methods of Clustering</vt:lpstr>
      <vt:lpstr>Hierarchical Clustering</vt:lpstr>
      <vt:lpstr>Hierarchical Clustering</vt:lpstr>
      <vt:lpstr>Example: Hierarchical clustering</vt:lpstr>
      <vt:lpstr>And in the Non-Euclidean Case?</vt:lpstr>
      <vt:lpstr>“Closest” Point?</vt:lpstr>
      <vt:lpstr>Defining “Nearness” of Clusters</vt:lpstr>
      <vt:lpstr>Cohesion</vt:lpstr>
      <vt:lpstr>Implementation</vt:lpstr>
      <vt:lpstr>k–means Algorithm(s)</vt:lpstr>
      <vt:lpstr>Populating Clusters</vt:lpstr>
      <vt:lpstr>Getting the k right</vt:lpstr>
      <vt:lpstr>Getting the k right</vt:lpstr>
      <vt:lpstr>Problems with the elbow method</vt:lpstr>
      <vt:lpstr>Alternatives to the elbow method</vt:lpstr>
      <vt:lpstr>Example: Picking k</vt:lpstr>
      <vt:lpstr>Example: Picking k</vt:lpstr>
      <vt:lpstr>Example: Picking k</vt:lpstr>
      <vt:lpstr>More K-means examples</vt:lpstr>
      <vt:lpstr>Graph Partitioning</vt:lpstr>
      <vt:lpstr>Graph Partitioning</vt:lpstr>
      <vt:lpstr>Graph Cuts</vt:lpstr>
      <vt:lpstr>Graph Cut Criterion</vt:lpstr>
      <vt:lpstr>Graph Cut Criteria</vt:lpstr>
      <vt:lpstr>Spectral Graph Partitioning</vt:lpstr>
      <vt:lpstr>What is the meaning of Ax?</vt:lpstr>
      <vt:lpstr>Matrix Representations</vt:lpstr>
      <vt:lpstr>Matrix Representations</vt:lpstr>
      <vt:lpstr>Matrix Representations</vt:lpstr>
      <vt:lpstr>Spectral Clustering</vt:lpstr>
      <vt:lpstr>Spectral Clustering</vt:lpstr>
      <vt:lpstr>Spectral Clustering</vt:lpstr>
      <vt:lpstr>Example: Spectral Partitioning</vt:lpstr>
      <vt:lpstr>Example: Spectral Partitioning</vt:lpstr>
      <vt:lpstr>Example: Spectral partitioning</vt:lpstr>
      <vt:lpstr>k-Way Spectral Clustering</vt:lpstr>
      <vt:lpstr>Why use multiple eigenvectors?</vt:lpstr>
      <vt:lpstr>More terms</vt:lpstr>
      <vt:lpstr>PowerPoint Presentation</vt:lpstr>
      <vt:lpstr>Spectrum from Data</vt:lpstr>
      <vt:lpstr>Similarity Graphs for Spectral Clustering</vt:lpstr>
      <vt:lpstr>PowerPoint Presentation</vt:lpstr>
      <vt:lpstr>Spectral Clustering: Pros and Cons</vt:lpstr>
      <vt:lpstr>Use cases and runtimes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Shannon Quinn</dc:creator>
  <cp:lastModifiedBy>Shannon Quinn</cp:lastModifiedBy>
  <cp:revision>53</cp:revision>
  <dcterms:created xsi:type="dcterms:W3CDTF">2017-09-24T23:19:53Z</dcterms:created>
  <dcterms:modified xsi:type="dcterms:W3CDTF">2025-02-06T18:10:27Z</dcterms:modified>
</cp:coreProperties>
</file>