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57"/>
  </p:notesMasterIdLst>
  <p:sldIdLst>
    <p:sldId id="256" r:id="rId2"/>
    <p:sldId id="257" r:id="rId3"/>
    <p:sldId id="291" r:id="rId4"/>
    <p:sldId id="289" r:id="rId5"/>
    <p:sldId id="292" r:id="rId6"/>
    <p:sldId id="293" r:id="rId7"/>
    <p:sldId id="294" r:id="rId8"/>
    <p:sldId id="322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29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21" r:id="rId32"/>
    <p:sldId id="260" r:id="rId33"/>
    <p:sldId id="261" r:id="rId34"/>
    <p:sldId id="263" r:id="rId35"/>
    <p:sldId id="265" r:id="rId36"/>
    <p:sldId id="266" r:id="rId37"/>
    <p:sldId id="324" r:id="rId38"/>
    <p:sldId id="267" r:id="rId39"/>
    <p:sldId id="320" r:id="rId40"/>
    <p:sldId id="319" r:id="rId41"/>
    <p:sldId id="288" r:id="rId42"/>
    <p:sldId id="323" r:id="rId43"/>
    <p:sldId id="271" r:id="rId44"/>
    <p:sldId id="272" r:id="rId45"/>
    <p:sldId id="273" r:id="rId46"/>
    <p:sldId id="274" r:id="rId47"/>
    <p:sldId id="275" r:id="rId48"/>
    <p:sldId id="276" r:id="rId49"/>
    <p:sldId id="278" r:id="rId50"/>
    <p:sldId id="279" r:id="rId51"/>
    <p:sldId id="280" r:id="rId52"/>
    <p:sldId id="281" r:id="rId53"/>
    <p:sldId id="282" r:id="rId54"/>
    <p:sldId id="283" r:id="rId55"/>
    <p:sldId id="28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1"/>
    <p:restoredTop sz="87085"/>
  </p:normalViewPr>
  <p:slideViewPr>
    <p:cSldViewPr snapToGrid="0" snapToObjects="1">
      <p:cViewPr varScale="1">
        <p:scale>
          <a:sx n="128" d="100"/>
          <a:sy n="128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CDB1B-05F0-6E4E-AC7C-D44F8A83C47B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7D93-0DFE-B14F-91CE-082B33A77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0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homework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18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(sketch</a:t>
            </a:r>
            <a:r>
              <a:rPr lang="en-US" baseline="0" dirty="0"/>
              <a:t> small proof of eigenvalue decay 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3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(sketch</a:t>
            </a:r>
            <a:r>
              <a:rPr lang="en-US" baseline="0" dirty="0"/>
              <a:t> small proof of eigenvalue decay 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4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D1660F-E8BB-4AFA-AF58-39DB8CCF09FC}" type="slidenum">
              <a:rPr lang="en-US"/>
              <a:pPr/>
              <a:t>5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89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Faloutsos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3D358-4D76-46D6-9782-08150E55FE91}" type="slidenum">
              <a:rPr lang="en-US"/>
              <a:pPr/>
              <a:t>6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5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4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 a low dimensional subspace that approximates the range of 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-Matrix</a:t>
            </a:r>
            <a:r>
              <a:rPr lang="en-US" baseline="0" dirty="0"/>
              <a:t> A is m by n</a:t>
            </a:r>
          </a:p>
          <a:p>
            <a:r>
              <a:rPr lang="en-US" dirty="0"/>
              <a:t>-k is the desired number</a:t>
            </a:r>
            <a:r>
              <a:rPr lang="en-US" baseline="0" dirty="0"/>
              <a:t> of dimensions of the low-rank representation (e.g. 10, 100, something significantly smaller than n)</a:t>
            </a:r>
          </a:p>
          <a:p>
            <a:r>
              <a:rPr lang="en-US" baseline="0" dirty="0"/>
              <a:t>-p is the oversampling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point is that B is MUCH SMALLER than A, but approximates the SVD of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97D93-0DFE-B14F-91CE-082B33A773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17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lines: 10 iterations of SSVD</a:t>
            </a:r>
          </a:p>
          <a:p>
            <a:endParaRPr lang="en-US" dirty="0"/>
          </a:p>
          <a:p>
            <a:r>
              <a:rPr lang="en-US" dirty="0"/>
              <a:t>Red line: full</a:t>
            </a:r>
            <a:r>
              <a:rPr lang="en-US" baseline="0" dirty="0"/>
              <a:t> SVD of original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CF8AD2-6882-4531-8560-2C8EEF2B5B2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3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6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78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1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6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56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space.mit.edu/openaccess-disseminate/1721.1/86879" TargetMode="External"/><Relationship Id="rId2" Type="http://schemas.openxmlformats.org/officeDocument/2006/relationships/hyperlink" Target="https://amath.colorado.edu/faculty/martinss/Pubs/2012_halko_dissertation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Randomized SVD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II</a:t>
            </a:r>
          </a:p>
        </p:txBody>
      </p:sp>
    </p:spTree>
    <p:extLst>
      <p:ext uri="{BB962C8B-B14F-4D97-AF65-F5344CB8AC3E}">
        <p14:creationId xmlns:p14="http://schemas.microsoft.com/office/powerpoint/2010/main" val="6700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  <a:endParaRPr lang="en-US" sz="3600" b="1" dirty="0">
              <a:solidFill>
                <a:srgbClr val="FF0066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1404936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39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404953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1404954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5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8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59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0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3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140496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496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140494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4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63343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339441" y="2057400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939642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Romance-concept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5029200" y="2363510"/>
            <a:ext cx="0" cy="6858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5791200" y="2668310"/>
            <a:ext cx="533400" cy="3810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43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5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94068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5939642" y="2362200"/>
            <a:ext cx="1985159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Romance-concept</a:t>
            </a:r>
          </a:p>
        </p:txBody>
      </p:sp>
      <p:sp>
        <p:nvSpPr>
          <p:cNvPr id="41" name="Line 34"/>
          <p:cNvSpPr>
            <a:spLocks noChangeShapeType="1"/>
          </p:cNvSpPr>
          <p:nvPr/>
        </p:nvSpPr>
        <p:spPr bwMode="auto">
          <a:xfrm flipH="1">
            <a:off x="5791200" y="2668310"/>
            <a:ext cx="533400" cy="3810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7010400" y="1295401"/>
            <a:ext cx="3666388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rgbClr val="008000"/>
                </a:solidFill>
              </a:rPr>
              <a:t>U</a:t>
            </a:r>
            <a:r>
              <a:rPr lang="en-US" sz="2800" b="1" dirty="0">
                <a:solidFill>
                  <a:srgbClr val="008000"/>
                </a:solidFill>
              </a:rPr>
              <a:t> is “user-to-concept” </a:t>
            </a:r>
          </a:p>
          <a:p>
            <a:pPr algn="l"/>
            <a:r>
              <a:rPr lang="en-US" sz="2800" b="1" dirty="0">
                <a:solidFill>
                  <a:srgbClr val="008000"/>
                </a:solidFill>
              </a:rPr>
              <a:t>similarity matrix</a:t>
            </a:r>
          </a:p>
        </p:txBody>
      </p:sp>
      <p:sp>
        <p:nvSpPr>
          <p:cNvPr id="3" name="Oval 2"/>
          <p:cNvSpPr/>
          <p:nvPr/>
        </p:nvSpPr>
        <p:spPr>
          <a:xfrm>
            <a:off x="4553712" y="3018528"/>
            <a:ext cx="762000" cy="486672"/>
          </a:xfrm>
          <a:prstGeom prst="ellips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4339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4" name="Line 33"/>
          <p:cNvSpPr>
            <a:spLocks noChangeShapeType="1"/>
          </p:cNvSpPr>
          <p:nvPr/>
        </p:nvSpPr>
        <p:spPr bwMode="auto">
          <a:xfrm>
            <a:off x="5029200" y="2706410"/>
            <a:ext cx="0" cy="3429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7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7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8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9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2637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152400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SciFi</a:t>
            </a:r>
            <a:endParaRPr lang="en-US" dirty="0"/>
          </a:p>
        </p:txBody>
      </p:sp>
      <p:sp>
        <p:nvSpPr>
          <p:cNvPr id="1404953" name="Text Box 25"/>
          <p:cNvSpPr txBox="1">
            <a:spLocks noChangeArrowheads="1"/>
          </p:cNvSpPr>
          <p:nvPr/>
        </p:nvSpPr>
        <p:spPr bwMode="auto">
          <a:xfrm>
            <a:off x="1447801" y="4998418"/>
            <a:ext cx="968855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Romnce</a:t>
            </a:r>
            <a:endParaRPr lang="en-US" dirty="0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339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5029200" y="2706410"/>
            <a:ext cx="0" cy="3429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7151027" y="2731532"/>
            <a:ext cx="327121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“strength” of the </a:t>
            </a:r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7652290" y="3608832"/>
            <a:ext cx="729710" cy="5334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H="1">
            <a:off x="8109490" y="3097097"/>
            <a:ext cx="272510" cy="484303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5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9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67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5" name="Rectangle 64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43827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4339441" y="2373868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5029200" y="2706410"/>
            <a:ext cx="0" cy="34290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6799634" y="1865294"/>
            <a:ext cx="3868367" cy="954107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2800" b="1" i="1" dirty="0">
                <a:solidFill>
                  <a:schemeClr val="accent6"/>
                </a:solidFill>
              </a:rPr>
              <a:t>V</a:t>
            </a:r>
            <a:r>
              <a:rPr lang="en-US" sz="2800" b="1" dirty="0">
                <a:solidFill>
                  <a:schemeClr val="accent6"/>
                </a:solidFill>
              </a:rPr>
              <a:t> is “movie-to-concept”</a:t>
            </a:r>
          </a:p>
          <a:p>
            <a:pPr algn="l"/>
            <a:r>
              <a:rPr lang="en-US" sz="2800" b="1" dirty="0">
                <a:solidFill>
                  <a:schemeClr val="accent6"/>
                </a:solidFill>
              </a:rPr>
              <a:t>similarity matrix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4496213" y="6024586"/>
            <a:ext cx="1523174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</a:rPr>
              <a:t>SciFi</a:t>
            </a:r>
            <a:r>
              <a:rPr lang="en-US" b="1" dirty="0">
                <a:solidFill>
                  <a:schemeClr val="accent6"/>
                </a:solidFill>
              </a:rPr>
              <a:t>-concept</a:t>
            </a:r>
          </a:p>
        </p:txBody>
      </p:sp>
      <p:sp>
        <p:nvSpPr>
          <p:cNvPr id="42" name="Freeform 35"/>
          <p:cNvSpPr>
            <a:spLocks/>
          </p:cNvSpPr>
          <p:nvPr/>
        </p:nvSpPr>
        <p:spPr bwMode="auto">
          <a:xfrm flipV="1">
            <a:off x="5257800" y="5813076"/>
            <a:ext cx="1524000" cy="21151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56"/>
              </a:cxn>
              <a:cxn ang="0">
                <a:pos x="240" y="1056"/>
              </a:cxn>
            </a:cxnLst>
            <a:rect l="0" t="0" r="r" b="b"/>
            <a:pathLst>
              <a:path w="240" h="1056">
                <a:moveTo>
                  <a:pt x="0" y="0"/>
                </a:moveTo>
                <a:lnTo>
                  <a:pt x="0" y="1056"/>
                </a:lnTo>
                <a:lnTo>
                  <a:pt x="240" y="1056"/>
                </a:lnTo>
              </a:path>
            </a:pathLst>
          </a:cu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>
            <a:off x="2514600" y="3351490"/>
            <a:ext cx="4572000" cy="228426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2971800" y="3351490"/>
            <a:ext cx="4876800" cy="228426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6877336" y="5502132"/>
            <a:ext cx="729710" cy="533400"/>
          </a:xfrm>
          <a:prstGeom prst="ellipse">
            <a:avLst/>
          </a:prstGeom>
          <a:noFill/>
          <a:ln w="38100">
            <a:solidFill>
              <a:schemeClr val="accent6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accent3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447800" y="1828801"/>
            <a:ext cx="9220200" cy="4934128"/>
            <a:chOff x="-76200" y="1828801"/>
            <a:chExt cx="9220200" cy="4934128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79524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2456408" y="3018528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21"/>
            <p:cNvSpPr txBox="1">
              <a:spLocks noChangeArrowheads="1"/>
            </p:cNvSpPr>
            <p:nvPr/>
          </p:nvSpPr>
          <p:spPr bwMode="auto">
            <a:xfrm>
              <a:off x="2679192" y="3941426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 flipV="1">
              <a:off x="304800" y="3018528"/>
              <a:ext cx="0" cy="5334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0" y="3596656"/>
              <a:ext cx="635110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SciFi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-76200" y="4998418"/>
              <a:ext cx="968855" cy="369332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Romnce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56" name="Line 26"/>
            <p:cNvSpPr>
              <a:spLocks noChangeShapeType="1"/>
            </p:cNvSpPr>
            <p:nvPr/>
          </p:nvSpPr>
          <p:spPr bwMode="auto">
            <a:xfrm>
              <a:off x="304800" y="40853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7" name="Line 27"/>
            <p:cNvSpPr>
              <a:spLocks noChangeShapeType="1"/>
            </p:cNvSpPr>
            <p:nvPr/>
          </p:nvSpPr>
          <p:spPr bwMode="auto">
            <a:xfrm flipV="1">
              <a:off x="304800" y="4542528"/>
              <a:ext cx="0" cy="4572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58" name="Line 28"/>
            <p:cNvSpPr>
              <a:spLocks noChangeShapeType="1"/>
            </p:cNvSpPr>
            <p:nvPr/>
          </p:nvSpPr>
          <p:spPr bwMode="auto">
            <a:xfrm>
              <a:off x="304800" y="5380728"/>
              <a:ext cx="0" cy="228600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>
              <a:off x="6096000" y="36764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31"/>
            <p:cNvSpPr>
              <a:spLocks/>
            </p:cNvSpPr>
            <p:nvPr/>
          </p:nvSpPr>
          <p:spPr bwMode="auto">
            <a:xfrm flipH="1">
              <a:off x="7620000" y="36764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32"/>
            <p:cNvSpPr txBox="1">
              <a:spLocks noChangeArrowheads="1"/>
            </p:cNvSpPr>
            <p:nvPr/>
          </p:nvSpPr>
          <p:spPr bwMode="auto">
            <a:xfrm>
              <a:off x="5467932" y="40135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8204353" y="40209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63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 rot="16200000">
              <a:off x="1063987" y="1447286"/>
              <a:ext cx="1268296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Matrix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Alien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Serenity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Casablanca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solidFill>
                    <a:srgbClr val="008000"/>
                  </a:solidFill>
                </a:rPr>
                <a:t> </a:t>
              </a:r>
              <a:r>
                <a:rPr lang="en-US" dirty="0" err="1">
                  <a:solidFill>
                    <a:srgbClr val="008000"/>
                  </a:solidFill>
                </a:rPr>
                <a:t>Amelie</a:t>
              </a:r>
              <a:endParaRPr lang="en-US" dirty="0">
                <a:solidFill>
                  <a:srgbClr val="008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758672" y="3018528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2895600" y="3018528"/>
              <a:ext cx="2514600" cy="2677656"/>
              <a:chOff x="2971800" y="3018528"/>
              <a:chExt cx="2514600" cy="2677656"/>
            </a:xfrm>
          </p:grpSpPr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8" name="Rectangle 67"/>
            <p:cNvSpPr/>
            <p:nvPr/>
          </p:nvSpPr>
          <p:spPr>
            <a:xfrm>
              <a:off x="6076950" y="36764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98058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#1</a:t>
            </a:r>
          </a:p>
        </p:txBody>
      </p:sp>
      <p:sp>
        <p:nvSpPr>
          <p:cNvPr id="137728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3600" dirty="0"/>
              <a:t>‘</a:t>
            </a:r>
            <a:r>
              <a:rPr lang="en-US" sz="3600" b="1" dirty="0">
                <a:solidFill>
                  <a:srgbClr val="D60093"/>
                </a:solidFill>
              </a:rPr>
              <a:t>movies</a:t>
            </a:r>
            <a:r>
              <a:rPr lang="en-US" sz="3600" dirty="0"/>
              <a:t>’, ‘</a:t>
            </a:r>
            <a:r>
              <a:rPr lang="en-US" sz="3600" b="1" dirty="0">
                <a:solidFill>
                  <a:srgbClr val="D60093"/>
                </a:solidFill>
              </a:rPr>
              <a:t>users</a:t>
            </a:r>
            <a:r>
              <a:rPr lang="en-US" sz="3600" dirty="0"/>
              <a:t>’ and ‘</a:t>
            </a:r>
            <a:r>
              <a:rPr lang="en-US" sz="3600" b="1" dirty="0">
                <a:solidFill>
                  <a:srgbClr val="D60093"/>
                </a:solidFill>
              </a:rPr>
              <a:t>concepts</a:t>
            </a:r>
            <a:r>
              <a:rPr lang="en-US" sz="3600" dirty="0"/>
              <a:t>’:</a:t>
            </a:r>
          </a:p>
          <a:p>
            <a:pPr>
              <a:lnSpc>
                <a:spcPct val="90000"/>
              </a:lnSpc>
            </a:pPr>
            <a:r>
              <a:rPr lang="en-US" b="1" i="1" dirty="0"/>
              <a:t>U</a:t>
            </a:r>
            <a:r>
              <a:rPr lang="en-US" dirty="0"/>
              <a:t>: user-to-concept similarity matrix</a:t>
            </a:r>
          </a:p>
          <a:p>
            <a:pPr lvl="6">
              <a:lnSpc>
                <a:spcPct val="90000"/>
              </a:lnSpc>
            </a:pPr>
            <a:endParaRPr lang="en-US" b="1" i="1" dirty="0"/>
          </a:p>
          <a:p>
            <a:pPr>
              <a:lnSpc>
                <a:spcPct val="90000"/>
              </a:lnSpc>
            </a:pPr>
            <a:r>
              <a:rPr lang="en-US" b="1" i="1" dirty="0"/>
              <a:t>V</a:t>
            </a:r>
            <a:r>
              <a:rPr lang="en-US" dirty="0"/>
              <a:t>: movie-to-concept similarity matrix</a:t>
            </a:r>
          </a:p>
          <a:p>
            <a:pPr lvl="5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its diagonal elements: </a:t>
            </a:r>
            <a:br>
              <a:rPr lang="en-US" dirty="0"/>
            </a:br>
            <a:r>
              <a:rPr lang="en-US" dirty="0"/>
              <a:t>	‘strength’ of each concept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76BA-728A-4B72-824D-A8F7CD9C9268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67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8153400" y="4876800"/>
            <a:ext cx="342900" cy="424428"/>
            <a:chOff x="6629400" y="4876800"/>
            <a:chExt cx="342900" cy="424428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752600" y="3494545"/>
            <a:ext cx="8915400" cy="3268385"/>
            <a:chOff x="228600" y="3494544"/>
            <a:chExt cx="8915400" cy="3268385"/>
          </a:xfrm>
        </p:grpSpPr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2149120" y="4417442"/>
              <a:ext cx="401072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=</a:t>
              </a:r>
            </a:p>
          </p:txBody>
        </p:sp>
        <p:sp>
          <p:nvSpPr>
            <p:cNvPr id="50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3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0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1930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153400" y="4876800"/>
            <a:ext cx="342900" cy="424428"/>
            <a:chOff x="6629400" y="4876800"/>
            <a:chExt cx="342900" cy="424428"/>
          </a:xfrm>
        </p:grpSpPr>
        <p:sp>
          <p:nvSpPr>
            <p:cNvPr id="47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52600" y="3494545"/>
            <a:ext cx="8915400" cy="3268385"/>
            <a:chOff x="228600" y="3494544"/>
            <a:chExt cx="8915400" cy="3268385"/>
          </a:xfrm>
        </p:grpSpPr>
        <p:sp>
          <p:nvSpPr>
            <p:cNvPr id="50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620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206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8153400" y="4876800"/>
            <a:ext cx="342900" cy="424428"/>
            <a:chOff x="6629400" y="4876800"/>
            <a:chExt cx="342900" cy="424428"/>
          </a:xfrm>
        </p:grpSpPr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6705600" y="4876800"/>
              <a:ext cx="266700" cy="4244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6629400" y="4920228"/>
              <a:ext cx="342900" cy="3375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715000" y="3606368"/>
            <a:ext cx="460528" cy="2498300"/>
            <a:chOff x="6613700" y="4876800"/>
            <a:chExt cx="533400" cy="424428"/>
          </a:xfrm>
        </p:grpSpPr>
        <p:sp>
          <p:nvSpPr>
            <p:cNvPr id="45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 rot="16200000">
            <a:off x="8632894" y="4672157"/>
            <a:ext cx="230265" cy="3687552"/>
            <a:chOff x="6613700" y="4876800"/>
            <a:chExt cx="533400" cy="424428"/>
          </a:xfrm>
        </p:grpSpPr>
        <p:sp>
          <p:nvSpPr>
            <p:cNvPr id="48" name="Line 19"/>
            <p:cNvSpPr>
              <a:spLocks noChangeShapeType="1"/>
            </p:cNvSpPr>
            <p:nvPr/>
          </p:nvSpPr>
          <p:spPr bwMode="auto">
            <a:xfrm flipV="1">
              <a:off x="6629400" y="4876800"/>
              <a:ext cx="419100" cy="4211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/>
            <p:cNvSpPr>
              <a:spLocks noChangeShapeType="1"/>
            </p:cNvSpPr>
            <p:nvPr/>
          </p:nvSpPr>
          <p:spPr bwMode="auto">
            <a:xfrm>
              <a:off x="6613700" y="4885504"/>
              <a:ext cx="533400" cy="4157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752600" y="3494545"/>
            <a:ext cx="8915400" cy="3268385"/>
            <a:chOff x="228600" y="3494544"/>
            <a:chExt cx="8915400" cy="3268385"/>
          </a:xfrm>
        </p:grpSpPr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57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365528" y="3494544"/>
              <a:ext cx="2514600" cy="2677656"/>
              <a:chOff x="2971800" y="3018528"/>
              <a:chExt cx="2514600" cy="2677656"/>
            </a:xfrm>
          </p:grpSpPr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971800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  -0.01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  -0.03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  -0.04</a:t>
                </a:r>
              </a:p>
              <a:p>
                <a:pPr algn="ctr"/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  -0.05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0.65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-0.67</a:t>
                </a:r>
              </a:p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0.32</a:t>
                </a: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5409618" y="4133671"/>
              <a:ext cx="198452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0       0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1.3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5562600"/>
              <a:ext cx="38100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0.40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-0.80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0.40   0.09    0.09</a:t>
              </a:r>
            </a:p>
          </p:txBody>
        </p:sp>
      </p:grp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620574" y="4355887"/>
            <a:ext cx="466794" cy="707886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sym typeface="Symbol"/>
              </a:rPr>
              <a:t>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00258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752600" y="3494545"/>
            <a:ext cx="8915400" cy="3202841"/>
            <a:chOff x="228600" y="3494544"/>
            <a:chExt cx="8915400" cy="3202841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096574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5428668" y="4133670"/>
              <a:ext cx="228600" cy="1200329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 flipH="1">
              <a:off x="6952668" y="4133670"/>
              <a:ext cx="228600" cy="120033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4800600" y="447076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7537021" y="4478122"/>
              <a:ext cx="399468" cy="584775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3200" b="1" dirty="0">
                  <a:solidFill>
                    <a:srgbClr val="008000"/>
                  </a:solidFill>
                </a:rPr>
                <a:t>x</a:t>
              </a: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5330672" y="5648873"/>
              <a:ext cx="155728" cy="1037856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auto">
            <a:xfrm flipH="1">
              <a:off x="8915400" y="5590457"/>
              <a:ext cx="152400" cy="1106928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496312" y="3494544"/>
              <a:ext cx="2514600" cy="2677656"/>
              <a:chOff x="3102584" y="3018528"/>
              <a:chExt cx="25146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5181600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105912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102584" y="3018528"/>
                <a:ext cx="25146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0.13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0.02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0.41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0.07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0.55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0.09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0.68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0.15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-0.59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-0.73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0.07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-0.29</a:t>
                </a:r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409618" y="4133671"/>
              <a:ext cx="19845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12.4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0     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 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9.5  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34000" y="5562600"/>
              <a:ext cx="38100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0.56   0.59  0.56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0.09    0.09</a:t>
              </a:r>
            </a:p>
            <a:p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0.12  -0.02  0.12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-0.69  -0.69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7400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(any!) matrix </a:t>
                </a:r>
                <a:r>
                  <a:rPr lang="en-US" i="1" dirty="0"/>
                  <a:t>M</a:t>
                </a:r>
                <a:r>
                  <a:rPr lang="en-US" dirty="0"/>
                  <a:t>, which is </a:t>
                </a:r>
                <a:r>
                  <a:rPr lang="en-US" i="1" dirty="0"/>
                  <a:t>n x m</a:t>
                </a:r>
                <a:r>
                  <a:rPr lang="en-US" dirty="0"/>
                  <a:t>, it can be represented as</a:t>
                </a:r>
              </a:p>
              <a:p>
                <a:endParaRPr lang="en-US" dirty="0"/>
              </a:p>
              <a:p>
                <a:r>
                  <a:rPr lang="en-US" i="1" dirty="0"/>
                  <a:t>U</a:t>
                </a:r>
                <a:r>
                  <a:rPr lang="en-US" dirty="0"/>
                  <a:t>:</a:t>
                </a:r>
                <a:r>
                  <a:rPr lang="en-US" i="1" dirty="0"/>
                  <a:t> n x n</a:t>
                </a:r>
                <a:r>
                  <a:rPr lang="en-US" dirty="0"/>
                  <a:t>, unitary matrix (orthogonal)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en-US" dirty="0"/>
                  <a:t>: </a:t>
                </a:r>
                <a:r>
                  <a:rPr lang="en-US" i="1" dirty="0"/>
                  <a:t>n x m</a:t>
                </a:r>
                <a:r>
                  <a:rPr lang="en-US" dirty="0"/>
                  <a:t>, diagonal matrix of singular values</a:t>
                </a:r>
              </a:p>
              <a:p>
                <a:r>
                  <a:rPr lang="en-US" i="1" dirty="0"/>
                  <a:t>V</a:t>
                </a:r>
                <a:r>
                  <a:rPr lang="en-US" i="1" baseline="30000" dirty="0"/>
                  <a:t>T</a:t>
                </a:r>
                <a:r>
                  <a:rPr lang="en-US" dirty="0"/>
                  <a:t>: </a:t>
                </a:r>
                <a:r>
                  <a:rPr lang="en-US" i="1" dirty="0"/>
                  <a:t>m x m</a:t>
                </a:r>
                <a:r>
                  <a:rPr lang="en-US" dirty="0"/>
                  <a:t>, unitary matrix (orthogonal) </a:t>
                </a:r>
              </a:p>
              <a:p>
                <a:pPr lvl="1"/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50" y="2321003"/>
            <a:ext cx="24003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9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Interpretation #2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More details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Q:</a:t>
            </a:r>
            <a:r>
              <a:rPr lang="en-US" b="1" dirty="0"/>
              <a:t> How exactly is dim. reduction done?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8000"/>
                </a:solidFill>
              </a:rPr>
              <a:t>A: Set smallest singular values to zero</a:t>
            </a:r>
          </a:p>
          <a:p>
            <a:pPr marL="118872" indent="0">
              <a:buNone/>
            </a:pPr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EFEB7-45B7-4865-8B6A-776BB49F2829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26488" y="3417743"/>
            <a:ext cx="7162800" cy="2677656"/>
            <a:chOff x="228600" y="3494544"/>
            <a:chExt cx="7162800" cy="2677656"/>
          </a:xfrm>
        </p:grpSpPr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26517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11"/>
            <p:cNvSpPr>
              <a:spLocks/>
            </p:cNvSpPr>
            <p:nvPr/>
          </p:nvSpPr>
          <p:spPr bwMode="auto">
            <a:xfrm flipH="1">
              <a:off x="1926336" y="3494544"/>
              <a:ext cx="228600" cy="2590800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0" y="12"/>
                </a:cxn>
                <a:cxn ang="0">
                  <a:pos x="0" y="2220"/>
                </a:cxn>
                <a:cxn ang="0">
                  <a:pos x="228" y="2220"/>
                </a:cxn>
              </a:cxnLst>
              <a:rect l="0" t="0" r="r" b="b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2352606" y="4355887"/>
              <a:ext cx="466794" cy="707886"/>
            </a:xfrm>
            <a:prstGeom prst="rect">
              <a:avLst/>
            </a:prstGeom>
            <a:noFill/>
            <a:ln w="15875">
              <a:noFill/>
              <a:miter lim="800000"/>
              <a:headEnd type="none" w="sm" len="sm"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sz="4000" b="1" dirty="0">
                  <a:solidFill>
                    <a:srgbClr val="FF0000"/>
                  </a:solidFill>
                  <a:sym typeface="Symbol"/>
                </a:rPr>
                <a:t>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8600" y="3494544"/>
              <a:ext cx="198452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1   1   1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3   3   3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4   4   4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5   5   5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0   0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4   4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0   0   0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5   5</a:t>
              </a:r>
            </a:p>
            <a:p>
              <a:pPr algn="ctr"/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   0   </a:t>
              </a: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2   2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048000" y="3494544"/>
              <a:ext cx="4343400" cy="2677656"/>
              <a:chOff x="3654272" y="3018528"/>
              <a:chExt cx="4343400" cy="2677656"/>
            </a:xfrm>
          </p:grpSpPr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 flipH="1">
                <a:off x="7311872" y="3055104"/>
                <a:ext cx="1524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0"/>
              <p:cNvSpPr>
                <a:spLocks/>
              </p:cNvSpPr>
              <p:nvPr/>
            </p:nvSpPr>
            <p:spPr bwMode="auto">
              <a:xfrm>
                <a:off x="3657600" y="3044952"/>
                <a:ext cx="228600" cy="2590800"/>
              </a:xfrm>
              <a:custGeom>
                <a:avLst/>
                <a:gdLst/>
                <a:ahLst/>
                <a:cxnLst>
                  <a:cxn ang="0">
                    <a:pos x="264" y="0"/>
                  </a:cxn>
                  <a:cxn ang="0">
                    <a:pos x="0" y="12"/>
                  </a:cxn>
                  <a:cxn ang="0">
                    <a:pos x="0" y="2220"/>
                  </a:cxn>
                  <a:cxn ang="0">
                    <a:pos x="228" y="2220"/>
                  </a:cxn>
                </a:cxnLst>
                <a:rect l="0" t="0" r="r" b="b"/>
                <a:pathLst>
                  <a:path w="264" h="2220">
                    <a:moveTo>
                      <a:pt x="264" y="0"/>
                    </a:moveTo>
                    <a:lnTo>
                      <a:pt x="0" y="12"/>
                    </a:lnTo>
                    <a:lnTo>
                      <a:pt x="0" y="2220"/>
                    </a:lnTo>
                    <a:lnTo>
                      <a:pt x="228" y="222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654272" y="3018528"/>
                <a:ext cx="434340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0.92  0.95   0.92  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2.91  3.01   2.91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-0.01  -0.01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3.90  4.04   3.90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0.01   0.01</a:t>
                </a: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4.82  5.00   4.82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0.03   0.03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0.53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0.70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4.11   4.11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-0.69  1.34  -0.69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4.78   4.78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0.32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0.23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0.32  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2.01   2.01</a:t>
                </a:r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8610600" y="4336416"/>
            <a:ext cx="26645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</a:rPr>
              <a:t>Frobenius</a:t>
            </a:r>
            <a:r>
              <a:rPr lang="en-US" sz="2400" b="1" dirty="0">
                <a:solidFill>
                  <a:schemeClr val="accent6"/>
                </a:solidFill>
              </a:rPr>
              <a:t> norm:</a:t>
            </a:r>
          </a:p>
          <a:p>
            <a:r>
              <a:rPr lang="en-US" sz="32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32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32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F</a:t>
            </a:r>
            <a:r>
              <a:rPr lang="en-US" sz="3200" baseline="-25000" dirty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= </a:t>
            </a:r>
            <a:r>
              <a:rPr lang="en-US" sz="3200" dirty="0">
                <a:solidFill>
                  <a:schemeClr val="accent6"/>
                </a:solidFill>
                <a:sym typeface="Symbol"/>
              </a:rPr>
              <a:t></a:t>
            </a:r>
            <a:r>
              <a:rPr lang="el-GR" sz="3200" dirty="0">
                <a:solidFill>
                  <a:schemeClr val="accent6"/>
                </a:solidFill>
                <a:latin typeface="Times New Roman"/>
                <a:cs typeface="Times New Roman"/>
              </a:rPr>
              <a:t>Σ</a:t>
            </a:r>
            <a:r>
              <a:rPr lang="en-US" sz="32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3200" dirty="0">
                <a:solidFill>
                  <a:schemeClr val="accent6"/>
                </a:solidFill>
                <a:latin typeface="Times New Roman"/>
                <a:cs typeface="Times New Roman"/>
              </a:rPr>
              <a:t> M</a:t>
            </a:r>
            <a:r>
              <a:rPr lang="en-US" sz="3200" baseline="-25000" dirty="0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3200" baseline="30000" dirty="0">
                <a:solidFill>
                  <a:schemeClr val="accent6"/>
                </a:solidFill>
                <a:latin typeface="Times New Roman"/>
                <a:cs typeface="Times New Roman"/>
              </a:rPr>
              <a:t>2</a:t>
            </a:r>
            <a:endParaRPr lang="en-US" sz="3200" baseline="30000" dirty="0">
              <a:solidFill>
                <a:schemeClr val="accent6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627360" y="3270590"/>
            <a:ext cx="33954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2800" dirty="0" err="1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A-B</a:t>
            </a:r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ǁ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F</a:t>
            </a:r>
            <a:r>
              <a:rPr lang="en-US" sz="2800" baseline="-25000" dirty="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chemeClr val="accent6"/>
                </a:solidFill>
              </a:rPr>
              <a:t>= </a:t>
            </a:r>
            <a:r>
              <a:rPr lang="en-US" sz="2800" dirty="0">
                <a:solidFill>
                  <a:schemeClr val="accent6"/>
                </a:solidFill>
                <a:sym typeface="Symbol"/>
              </a:rPr>
              <a:t> </a:t>
            </a:r>
            <a:r>
              <a:rPr lang="el-GR" sz="2800" dirty="0">
                <a:solidFill>
                  <a:schemeClr val="accent6"/>
                </a:solidFill>
                <a:latin typeface="Times New Roman"/>
                <a:cs typeface="Times New Roman"/>
              </a:rPr>
              <a:t>Σ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chemeClr val="accent6"/>
                </a:solidFill>
                <a:latin typeface="Times New Roman"/>
                <a:cs typeface="Times New Roman"/>
              </a:rPr>
              <a:t> (</a:t>
            </a:r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A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 err="1">
                <a:solidFill>
                  <a:schemeClr val="accent6"/>
                </a:solidFill>
                <a:latin typeface="Times New Roman"/>
                <a:cs typeface="Times New Roman"/>
              </a:rPr>
              <a:t>-B</a:t>
            </a:r>
            <a:r>
              <a:rPr lang="en-US" sz="2800" baseline="-25000" dirty="0" err="1">
                <a:solidFill>
                  <a:schemeClr val="accent6"/>
                </a:solidFill>
                <a:latin typeface="Times New Roman"/>
                <a:cs typeface="Times New Roman"/>
              </a:rPr>
              <a:t>ij</a:t>
            </a:r>
            <a:r>
              <a:rPr lang="en-US" sz="2800" dirty="0">
                <a:solidFill>
                  <a:schemeClr val="accent6"/>
                </a:solidFill>
                <a:latin typeface="Times New Roman"/>
                <a:cs typeface="Times New Roman"/>
              </a:rPr>
              <a:t>)</a:t>
            </a:r>
            <a:r>
              <a:rPr lang="en-US" sz="2800" baseline="30000" dirty="0">
                <a:solidFill>
                  <a:schemeClr val="accent6"/>
                </a:solidFill>
                <a:latin typeface="Times New Roman"/>
                <a:cs typeface="Times New Roman"/>
              </a:rPr>
              <a:t>2</a:t>
            </a:r>
          </a:p>
          <a:p>
            <a:r>
              <a:rPr lang="en-US" sz="2800" baseline="30000" dirty="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is “small”</a:t>
            </a:r>
            <a:endParaRPr lang="en-US" dirty="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0028069" y="4766183"/>
            <a:ext cx="10106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164881" y="3331549"/>
            <a:ext cx="17390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032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B281BF-FED1-1393-76CF-1D9E453933D0}"/>
              </a:ext>
            </a:extLst>
          </p:cNvPr>
          <p:cNvSpPr/>
          <p:nvPr/>
        </p:nvSpPr>
        <p:spPr>
          <a:xfrm>
            <a:off x="1441174" y="3988355"/>
            <a:ext cx="8746435" cy="2263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53200" y="5529262"/>
            <a:ext cx="28956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24400" y="4178998"/>
            <a:ext cx="381000" cy="1807464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2600" y="4562475"/>
            <a:ext cx="381000" cy="3429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943600" y="4219575"/>
            <a:ext cx="381000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Best Low Rank Approx.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600200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1538287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2600" y="1600200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53200" y="2452687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43082" y="2514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114800"/>
            <a:ext cx="1524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43400" y="4157662"/>
            <a:ext cx="762000" cy="1828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62600" y="4219575"/>
            <a:ext cx="762000" cy="6858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/>
              <a:t>Sigma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3200" y="5072062"/>
            <a:ext cx="2895600" cy="914400"/>
          </a:xfrm>
          <a:prstGeom prst="rect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/>
              <a:t>V</a:t>
            </a:r>
            <a:r>
              <a:rPr lang="en-US" sz="3200" baseline="30000" dirty="0"/>
              <a:t>T</a:t>
            </a:r>
          </a:p>
        </p:txBody>
      </p:sp>
      <p:cxnSp>
        <p:nvCxnSpPr>
          <p:cNvPr id="18" name="Straight Connector 17"/>
          <p:cNvCxnSpPr>
            <a:stCxn id="14" idx="0"/>
            <a:endCxn id="14" idx="2"/>
          </p:cNvCxnSpPr>
          <p:nvPr/>
        </p:nvCxnSpPr>
        <p:spPr>
          <a:xfrm>
            <a:off x="4724400" y="4157662"/>
            <a:ext cx="0" cy="18288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6" idx="3"/>
            <a:endCxn id="16" idx="1"/>
          </p:cNvCxnSpPr>
          <p:nvPr/>
        </p:nvCxnSpPr>
        <p:spPr>
          <a:xfrm flipH="1">
            <a:off x="6553200" y="5529262"/>
            <a:ext cx="2895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0"/>
          </p:cNvCxnSpPr>
          <p:nvPr/>
        </p:nvCxnSpPr>
        <p:spPr>
          <a:xfrm>
            <a:off x="5943600" y="4219575"/>
            <a:ext cx="0" cy="3429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1"/>
          </p:cNvCxnSpPr>
          <p:nvPr/>
        </p:nvCxnSpPr>
        <p:spPr>
          <a:xfrm>
            <a:off x="5562600" y="4562475"/>
            <a:ext cx="381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35823" y="490537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28800" y="3505200"/>
            <a:ext cx="5143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 is best approximation of  A</a:t>
            </a:r>
          </a:p>
        </p:txBody>
      </p:sp>
    </p:spTree>
    <p:extLst>
      <p:ext uri="{BB962C8B-B14F-4D97-AF65-F5344CB8AC3E}">
        <p14:creationId xmlns:p14="http://schemas.microsoft.com/office/powerpoint/2010/main" val="195878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to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/>
          </a:bodyPr>
          <a:lstStyle/>
          <a:p>
            <a:r>
              <a:rPr lang="en-US" dirty="0"/>
              <a:t>SVD can be applied to </a:t>
            </a:r>
            <a:r>
              <a:rPr lang="en-US" i="1" dirty="0"/>
              <a:t>any</a:t>
            </a:r>
            <a:r>
              <a:rPr lang="en-US" dirty="0"/>
              <a:t> matrix; PCA only works on symmetric covariance matrices</a:t>
            </a:r>
          </a:p>
          <a:p>
            <a:r>
              <a:rPr lang="en-US" dirty="0"/>
              <a:t>However, there is a relationship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Columns of </a:t>
            </a:r>
            <a:r>
              <a:rPr lang="en-US" i="1" dirty="0"/>
              <a:t>V</a:t>
            </a:r>
            <a:r>
              <a:rPr lang="en-US" dirty="0"/>
              <a:t> are eigenvectors of </a:t>
            </a:r>
            <a:r>
              <a:rPr lang="en-US" i="1" dirty="0"/>
              <a:t>M</a:t>
            </a:r>
            <a:r>
              <a:rPr lang="en-US" i="1" baseline="30000" dirty="0"/>
              <a:t>T</a:t>
            </a:r>
            <a:r>
              <a:rPr lang="en-US" i="1" dirty="0"/>
              <a:t>M</a:t>
            </a:r>
          </a:p>
          <a:p>
            <a:r>
              <a:rPr lang="en-US" dirty="0"/>
              <a:t>Columns of </a:t>
            </a:r>
            <a:r>
              <a:rPr lang="en-US" i="1" dirty="0"/>
              <a:t>U</a:t>
            </a:r>
            <a:r>
              <a:rPr lang="en-US" dirty="0"/>
              <a:t> are eigenvectors of </a:t>
            </a:r>
            <a:r>
              <a:rPr lang="en-US" i="1" dirty="0"/>
              <a:t>MM</a:t>
            </a:r>
            <a:r>
              <a:rPr lang="en-US" i="1" baseline="30000" dirty="0"/>
              <a:t>T</a:t>
            </a:r>
          </a:p>
          <a:p>
            <a:r>
              <a:rPr lang="en-US" dirty="0"/>
              <a:t>Singular values are square roots of eigenvalues of </a:t>
            </a:r>
            <a:r>
              <a:rPr lang="en-US" i="1" dirty="0"/>
              <a:t>M</a:t>
            </a:r>
            <a:r>
              <a:rPr lang="en-US" i="1" baseline="30000" dirty="0"/>
              <a:t>T</a:t>
            </a:r>
            <a:r>
              <a:rPr lang="en-US" i="1" dirty="0"/>
              <a:t>M </a:t>
            </a:r>
            <a:r>
              <a:rPr lang="en-US" dirty="0"/>
              <a:t>or </a:t>
            </a:r>
            <a:r>
              <a:rPr lang="en-US" i="1" dirty="0"/>
              <a:t>MM</a:t>
            </a:r>
            <a:r>
              <a:rPr lang="en-US" i="1" baseline="30000" dirty="0"/>
              <a:t>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206907"/>
            <a:ext cx="77343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3751031"/>
            <a:ext cx="7721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8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SVD: Drawbacks</a:t>
            </a:r>
          </a:p>
        </p:txBody>
      </p:sp>
      <p:sp>
        <p:nvSpPr>
          <p:cNvPr id="137523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Optimal low-rank approximation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dirty="0"/>
              <a:t>in terms of </a:t>
            </a:r>
            <a:r>
              <a:rPr lang="en-US" dirty="0" err="1"/>
              <a:t>Frobenius</a:t>
            </a:r>
            <a:r>
              <a:rPr lang="en-US" dirty="0"/>
              <a:t> norm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Interpretability problem: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singular vector specifies a linear </a:t>
            </a:r>
            <a:br>
              <a:rPr lang="en-US" dirty="0"/>
            </a:br>
            <a:r>
              <a:rPr lang="en-US" dirty="0"/>
              <a:t>combination of all input columns or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Lack of </a:t>
            </a:r>
            <a:r>
              <a:rPr lang="en-US" b="1" dirty="0" err="1">
                <a:solidFill>
                  <a:srgbClr val="D60093"/>
                </a:solidFill>
              </a:rPr>
              <a:t>sparsity</a:t>
            </a:r>
            <a:r>
              <a:rPr lang="en-US" b="1" dirty="0">
                <a:solidFill>
                  <a:srgbClr val="D60093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Singular vectors are </a:t>
            </a:r>
            <a:r>
              <a:rPr lang="en-US" b="1" dirty="0">
                <a:solidFill>
                  <a:srgbClr val="D60093"/>
                </a:solidFill>
              </a:rPr>
              <a:t>dense!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11F5C-051A-4582-9CB8-85022DDBD398}" type="slidenum">
              <a:rPr lang="en-US"/>
              <a:pPr/>
              <a:t>23</a:t>
            </a:fld>
            <a:endParaRPr lang="en-US"/>
          </a:p>
        </p:txBody>
      </p:sp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7437120" y="2773680"/>
            <a:ext cx="3733800" cy="1676400"/>
            <a:chOff x="528" y="960"/>
            <a:chExt cx="2544" cy="1056"/>
          </a:xfrm>
        </p:grpSpPr>
        <p:sp>
          <p:nvSpPr>
            <p:cNvPr id="164" name="Rectangle 21"/>
            <p:cNvSpPr>
              <a:spLocks noChangeArrowheads="1"/>
            </p:cNvSpPr>
            <p:nvPr/>
          </p:nvSpPr>
          <p:spPr bwMode="auto">
            <a:xfrm>
              <a:off x="528" y="960"/>
              <a:ext cx="67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Oval 22"/>
            <p:cNvSpPr>
              <a:spLocks noChangeArrowheads="1"/>
            </p:cNvSpPr>
            <p:nvPr/>
          </p:nvSpPr>
          <p:spPr bwMode="auto">
            <a:xfrm>
              <a:off x="7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Oval 23"/>
            <p:cNvSpPr>
              <a:spLocks noChangeArrowheads="1"/>
            </p:cNvSpPr>
            <p:nvPr/>
          </p:nvSpPr>
          <p:spPr bwMode="auto">
            <a:xfrm>
              <a:off x="6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24"/>
            <p:cNvSpPr>
              <a:spLocks noChangeArrowheads="1"/>
            </p:cNvSpPr>
            <p:nvPr/>
          </p:nvSpPr>
          <p:spPr bwMode="auto">
            <a:xfrm>
              <a:off x="960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25"/>
            <p:cNvSpPr>
              <a:spLocks noChangeArrowheads="1"/>
            </p:cNvSpPr>
            <p:nvPr/>
          </p:nvSpPr>
          <p:spPr bwMode="auto">
            <a:xfrm>
              <a:off x="81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Text Box 26"/>
            <p:cNvSpPr txBox="1">
              <a:spLocks noChangeArrowheads="1"/>
            </p:cNvSpPr>
            <p:nvPr/>
          </p:nvSpPr>
          <p:spPr bwMode="auto">
            <a:xfrm>
              <a:off x="1394" y="1303"/>
              <a:ext cx="258" cy="310"/>
            </a:xfrm>
            <a:prstGeom prst="rect">
              <a:avLst/>
            </a:prstGeom>
            <a:noFill/>
            <a:ln w="28575" algn="ctr">
              <a:noFill/>
              <a:miter lim="800000"/>
              <a:headEnd type="none" w="sm" len="sm"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sz="2600">
                  <a:latin typeface="Arial" pitchFamily="34" charset="0"/>
                </a:rPr>
                <a:t>=</a:t>
              </a:r>
            </a:p>
          </p:txBody>
        </p:sp>
        <p:sp>
          <p:nvSpPr>
            <p:cNvPr id="170" name="Rectangle 27"/>
            <p:cNvSpPr>
              <a:spLocks noChangeArrowheads="1"/>
            </p:cNvSpPr>
            <p:nvPr/>
          </p:nvSpPr>
          <p:spPr bwMode="auto">
            <a:xfrm>
              <a:off x="1776" y="960"/>
              <a:ext cx="192" cy="1056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Rectangle 28"/>
            <p:cNvSpPr>
              <a:spLocks noChangeArrowheads="1"/>
            </p:cNvSpPr>
            <p:nvPr/>
          </p:nvSpPr>
          <p:spPr bwMode="auto">
            <a:xfrm>
              <a:off x="2400" y="960"/>
              <a:ext cx="672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9"/>
            <p:cNvSpPr>
              <a:spLocks noChangeArrowheads="1"/>
            </p:cNvSpPr>
            <p:nvPr/>
          </p:nvSpPr>
          <p:spPr bwMode="auto">
            <a:xfrm>
              <a:off x="2160" y="960"/>
              <a:ext cx="144" cy="144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0"/>
            <p:cNvSpPr>
              <a:spLocks noChangeShapeType="1"/>
            </p:cNvSpPr>
            <p:nvPr/>
          </p:nvSpPr>
          <p:spPr bwMode="auto">
            <a:xfrm>
              <a:off x="2160" y="960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Oval 31"/>
            <p:cNvSpPr>
              <a:spLocks noChangeArrowheads="1"/>
            </p:cNvSpPr>
            <p:nvPr/>
          </p:nvSpPr>
          <p:spPr bwMode="auto">
            <a:xfrm>
              <a:off x="17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Oval 32"/>
            <p:cNvSpPr>
              <a:spLocks noChangeArrowheads="1"/>
            </p:cNvSpPr>
            <p:nvPr/>
          </p:nvSpPr>
          <p:spPr bwMode="auto">
            <a:xfrm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Oval 33"/>
            <p:cNvSpPr>
              <a:spLocks noChangeArrowheads="1"/>
            </p:cNvSpPr>
            <p:nvPr/>
          </p:nvSpPr>
          <p:spPr bwMode="auto">
            <a:xfrm>
              <a:off x="1872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34"/>
            <p:cNvSpPr>
              <a:spLocks noChangeArrowheads="1"/>
            </p:cNvSpPr>
            <p:nvPr/>
          </p:nvSpPr>
          <p:spPr bwMode="auto">
            <a:xfrm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Oval 3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Oval 36"/>
            <p:cNvSpPr>
              <a:spLocks noChangeArrowheads="1"/>
            </p:cNvSpPr>
            <p:nvPr/>
          </p:nvSpPr>
          <p:spPr bwMode="auto">
            <a:xfrm>
              <a:off x="187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Oval 37"/>
            <p:cNvSpPr>
              <a:spLocks noChangeArrowheads="1"/>
            </p:cNvSpPr>
            <p:nvPr/>
          </p:nvSpPr>
          <p:spPr bwMode="auto">
            <a:xfrm flipH="1">
              <a:off x="1776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Oval 38"/>
            <p:cNvSpPr>
              <a:spLocks noChangeArrowheads="1"/>
            </p:cNvSpPr>
            <p:nvPr/>
          </p:nvSpPr>
          <p:spPr bwMode="auto">
            <a:xfrm flipH="1">
              <a:off x="1776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Oval 39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Oval 40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Oval 41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Oval 42"/>
            <p:cNvSpPr>
              <a:spLocks noChangeArrowheads="1"/>
            </p:cNvSpPr>
            <p:nvPr/>
          </p:nvSpPr>
          <p:spPr bwMode="auto">
            <a:xfrm flipH="1">
              <a:off x="1872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Oval 4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Oval 44"/>
            <p:cNvSpPr>
              <a:spLocks noChangeArrowheads="1"/>
            </p:cNvSpPr>
            <p:nvPr/>
          </p:nvSpPr>
          <p:spPr bwMode="auto">
            <a:xfrm>
              <a:off x="1920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Oval 45"/>
            <p:cNvSpPr>
              <a:spLocks noChangeArrowheads="1"/>
            </p:cNvSpPr>
            <p:nvPr/>
          </p:nvSpPr>
          <p:spPr bwMode="auto">
            <a:xfrm>
              <a:off x="1872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Oval 46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Oval 47"/>
            <p:cNvSpPr>
              <a:spLocks noChangeArrowheads="1"/>
            </p:cNvSpPr>
            <p:nvPr/>
          </p:nvSpPr>
          <p:spPr bwMode="auto">
            <a:xfrm>
              <a:off x="18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Oval 48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Oval 49"/>
            <p:cNvSpPr>
              <a:spLocks noChangeArrowheads="1"/>
            </p:cNvSpPr>
            <p:nvPr/>
          </p:nvSpPr>
          <p:spPr bwMode="auto">
            <a:xfrm flipH="1">
              <a:off x="1824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Oval 50"/>
            <p:cNvSpPr>
              <a:spLocks noChangeArrowheads="1"/>
            </p:cNvSpPr>
            <p:nvPr/>
          </p:nvSpPr>
          <p:spPr bwMode="auto">
            <a:xfrm flipH="1">
              <a:off x="1824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Oval 51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Oval 52"/>
            <p:cNvSpPr>
              <a:spLocks noChangeArrowheads="1"/>
            </p:cNvSpPr>
            <p:nvPr/>
          </p:nvSpPr>
          <p:spPr bwMode="auto">
            <a:xfrm flipH="1">
              <a:off x="1920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Oval 53"/>
            <p:cNvSpPr>
              <a:spLocks noChangeArrowheads="1"/>
            </p:cNvSpPr>
            <p:nvPr/>
          </p:nvSpPr>
          <p:spPr bwMode="auto">
            <a:xfrm flipH="1">
              <a:off x="182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Oval 54"/>
            <p:cNvSpPr>
              <a:spLocks noChangeArrowheads="1"/>
            </p:cNvSpPr>
            <p:nvPr/>
          </p:nvSpPr>
          <p:spPr bwMode="auto">
            <a:xfrm flipH="1">
              <a:off x="1920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Oval 55"/>
            <p:cNvSpPr>
              <a:spLocks noChangeArrowheads="1"/>
            </p:cNvSpPr>
            <p:nvPr/>
          </p:nvSpPr>
          <p:spPr bwMode="auto">
            <a:xfrm>
              <a:off x="1920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>
              <a:off x="1920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Oval 57"/>
            <p:cNvSpPr>
              <a:spLocks noChangeArrowheads="1"/>
            </p:cNvSpPr>
            <p:nvPr/>
          </p:nvSpPr>
          <p:spPr bwMode="auto">
            <a:xfrm>
              <a:off x="1920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8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Oval 59"/>
            <p:cNvSpPr>
              <a:spLocks noChangeArrowheads="1"/>
            </p:cNvSpPr>
            <p:nvPr/>
          </p:nvSpPr>
          <p:spPr bwMode="auto">
            <a:xfrm>
              <a:off x="1872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60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Oval 61"/>
            <p:cNvSpPr>
              <a:spLocks noChangeArrowheads="1"/>
            </p:cNvSpPr>
            <p:nvPr/>
          </p:nvSpPr>
          <p:spPr bwMode="auto">
            <a:xfrm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Oval 62"/>
            <p:cNvSpPr>
              <a:spLocks noChangeArrowheads="1"/>
            </p:cNvSpPr>
            <p:nvPr/>
          </p:nvSpPr>
          <p:spPr bwMode="auto">
            <a:xfrm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Oval 63"/>
            <p:cNvSpPr>
              <a:spLocks noChangeArrowheads="1"/>
            </p:cNvSpPr>
            <p:nvPr/>
          </p:nvSpPr>
          <p:spPr bwMode="auto">
            <a:xfrm flipH="1">
              <a:off x="1776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Oval 64"/>
            <p:cNvSpPr>
              <a:spLocks noChangeArrowheads="1"/>
            </p:cNvSpPr>
            <p:nvPr/>
          </p:nvSpPr>
          <p:spPr bwMode="auto">
            <a:xfrm flipH="1">
              <a:off x="1776" y="139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Oval 65"/>
            <p:cNvSpPr>
              <a:spLocks noChangeArrowheads="1"/>
            </p:cNvSpPr>
            <p:nvPr/>
          </p:nvSpPr>
          <p:spPr bwMode="auto">
            <a:xfrm flipH="1">
              <a:off x="1824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Oval 66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Oval 67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Oval 68"/>
            <p:cNvSpPr>
              <a:spLocks noChangeArrowheads="1"/>
            </p:cNvSpPr>
            <p:nvPr/>
          </p:nvSpPr>
          <p:spPr bwMode="auto">
            <a:xfrm flipH="1">
              <a:off x="1872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Oval 69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Oval 70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Oval 71"/>
            <p:cNvSpPr>
              <a:spLocks noChangeArrowheads="1"/>
            </p:cNvSpPr>
            <p:nvPr/>
          </p:nvSpPr>
          <p:spPr bwMode="auto">
            <a:xfrm>
              <a:off x="1872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Oval 72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Oval 73"/>
            <p:cNvSpPr>
              <a:spLocks noChangeArrowheads="1"/>
            </p:cNvSpPr>
            <p:nvPr/>
          </p:nvSpPr>
          <p:spPr bwMode="auto">
            <a:xfrm>
              <a:off x="18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7" name="Oval 74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Oval 75"/>
            <p:cNvSpPr>
              <a:spLocks noChangeArrowheads="1"/>
            </p:cNvSpPr>
            <p:nvPr/>
          </p:nvSpPr>
          <p:spPr bwMode="auto">
            <a:xfrm>
              <a:off x="18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Oval 76"/>
            <p:cNvSpPr>
              <a:spLocks noChangeArrowheads="1"/>
            </p:cNvSpPr>
            <p:nvPr/>
          </p:nvSpPr>
          <p:spPr bwMode="auto">
            <a:xfrm flipH="1">
              <a:off x="1824" y="129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Oval 77"/>
            <p:cNvSpPr>
              <a:spLocks noChangeArrowheads="1"/>
            </p:cNvSpPr>
            <p:nvPr/>
          </p:nvSpPr>
          <p:spPr bwMode="auto">
            <a:xfrm flipH="1">
              <a:off x="1920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Oval 78"/>
            <p:cNvSpPr>
              <a:spLocks noChangeArrowheads="1"/>
            </p:cNvSpPr>
            <p:nvPr/>
          </p:nvSpPr>
          <p:spPr bwMode="auto">
            <a:xfrm flipH="1">
              <a:off x="192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Oval 79"/>
            <p:cNvSpPr>
              <a:spLocks noChangeArrowheads="1"/>
            </p:cNvSpPr>
            <p:nvPr/>
          </p:nvSpPr>
          <p:spPr bwMode="auto">
            <a:xfrm flipH="1">
              <a:off x="1872" y="144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Oval 80"/>
            <p:cNvSpPr>
              <a:spLocks noChangeArrowheads="1"/>
            </p:cNvSpPr>
            <p:nvPr/>
          </p:nvSpPr>
          <p:spPr bwMode="auto">
            <a:xfrm flipH="1">
              <a:off x="1920" y="124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81"/>
            <p:cNvSpPr>
              <a:spLocks noChangeArrowheads="1"/>
            </p:cNvSpPr>
            <p:nvPr/>
          </p:nvSpPr>
          <p:spPr bwMode="auto">
            <a:xfrm flipH="1">
              <a:off x="1776" y="148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82"/>
            <p:cNvSpPr>
              <a:spLocks noChangeArrowheads="1"/>
            </p:cNvSpPr>
            <p:nvPr/>
          </p:nvSpPr>
          <p:spPr bwMode="auto">
            <a:xfrm>
              <a:off x="1920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83"/>
            <p:cNvSpPr>
              <a:spLocks noChangeArrowheads="1"/>
            </p:cNvSpPr>
            <p:nvPr/>
          </p:nvSpPr>
          <p:spPr bwMode="auto">
            <a:xfrm>
              <a:off x="1920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84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Oval 85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Oval 86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Oval 87"/>
            <p:cNvSpPr>
              <a:spLocks noChangeArrowheads="1"/>
            </p:cNvSpPr>
            <p:nvPr/>
          </p:nvSpPr>
          <p:spPr bwMode="auto">
            <a:xfrm flipH="1">
              <a:off x="17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Oval 88"/>
            <p:cNvSpPr>
              <a:spLocks noChangeArrowheads="1"/>
            </p:cNvSpPr>
            <p:nvPr/>
          </p:nvSpPr>
          <p:spPr bwMode="auto">
            <a:xfrm flipH="1">
              <a:off x="1776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Oval 89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Oval 90"/>
            <p:cNvSpPr>
              <a:spLocks noChangeArrowheads="1"/>
            </p:cNvSpPr>
            <p:nvPr/>
          </p:nvSpPr>
          <p:spPr bwMode="auto">
            <a:xfrm flipH="1">
              <a:off x="1872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Oval 91"/>
            <p:cNvSpPr>
              <a:spLocks noChangeArrowheads="1"/>
            </p:cNvSpPr>
            <p:nvPr/>
          </p:nvSpPr>
          <p:spPr bwMode="auto">
            <a:xfrm flipH="1">
              <a:off x="18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Oval 92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Oval 93"/>
            <p:cNvSpPr>
              <a:spLocks noChangeArrowheads="1"/>
            </p:cNvSpPr>
            <p:nvPr/>
          </p:nvSpPr>
          <p:spPr bwMode="auto">
            <a:xfrm flipH="1">
              <a:off x="1920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Oval 94"/>
            <p:cNvSpPr>
              <a:spLocks noChangeArrowheads="1"/>
            </p:cNvSpPr>
            <p:nvPr/>
          </p:nvSpPr>
          <p:spPr bwMode="auto">
            <a:xfrm flipH="1">
              <a:off x="1824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Oval 95"/>
            <p:cNvSpPr>
              <a:spLocks noChangeArrowheads="1"/>
            </p:cNvSpPr>
            <p:nvPr/>
          </p:nvSpPr>
          <p:spPr bwMode="auto">
            <a:xfrm flipH="1">
              <a:off x="192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Oval 96"/>
            <p:cNvSpPr>
              <a:spLocks noChangeArrowheads="1"/>
            </p:cNvSpPr>
            <p:nvPr/>
          </p:nvSpPr>
          <p:spPr bwMode="auto">
            <a:xfrm flipH="1">
              <a:off x="177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Oval 97"/>
            <p:cNvSpPr>
              <a:spLocks noChangeArrowheads="1"/>
            </p:cNvSpPr>
            <p:nvPr/>
          </p:nvSpPr>
          <p:spPr bwMode="auto">
            <a:xfrm flipH="1">
              <a:off x="1776" y="110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Oval 98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Oval 99"/>
            <p:cNvSpPr>
              <a:spLocks noChangeArrowheads="1"/>
            </p:cNvSpPr>
            <p:nvPr/>
          </p:nvSpPr>
          <p:spPr bwMode="auto">
            <a:xfrm flipH="1">
              <a:off x="187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Oval 100"/>
            <p:cNvSpPr>
              <a:spLocks noChangeArrowheads="1"/>
            </p:cNvSpPr>
            <p:nvPr/>
          </p:nvSpPr>
          <p:spPr bwMode="auto">
            <a:xfrm flipH="1">
              <a:off x="1824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Oval 101"/>
            <p:cNvSpPr>
              <a:spLocks noChangeArrowheads="1"/>
            </p:cNvSpPr>
            <p:nvPr/>
          </p:nvSpPr>
          <p:spPr bwMode="auto">
            <a:xfrm flipH="1">
              <a:off x="1920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Oval 102"/>
            <p:cNvSpPr>
              <a:spLocks noChangeArrowheads="1"/>
            </p:cNvSpPr>
            <p:nvPr/>
          </p:nvSpPr>
          <p:spPr bwMode="auto">
            <a:xfrm flipH="1">
              <a:off x="192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Oval 103"/>
            <p:cNvSpPr>
              <a:spLocks noChangeArrowheads="1"/>
            </p:cNvSpPr>
            <p:nvPr/>
          </p:nvSpPr>
          <p:spPr bwMode="auto">
            <a:xfrm flipH="1">
              <a:off x="1872" y="115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Oval 104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Oval 105"/>
            <p:cNvSpPr>
              <a:spLocks noChangeArrowheads="1"/>
            </p:cNvSpPr>
            <p:nvPr/>
          </p:nvSpPr>
          <p:spPr bwMode="auto">
            <a:xfrm>
              <a:off x="1824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Oval 106"/>
            <p:cNvSpPr>
              <a:spLocks noChangeArrowheads="1"/>
            </p:cNvSpPr>
            <p:nvPr/>
          </p:nvSpPr>
          <p:spPr bwMode="auto">
            <a:xfrm>
              <a:off x="1872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Oval 107"/>
            <p:cNvSpPr>
              <a:spLocks noChangeArrowheads="1"/>
            </p:cNvSpPr>
            <p:nvPr/>
          </p:nvSpPr>
          <p:spPr bwMode="auto">
            <a:xfrm>
              <a:off x="1824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Oval 108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Oval 109"/>
            <p:cNvSpPr>
              <a:spLocks noChangeArrowheads="1"/>
            </p:cNvSpPr>
            <p:nvPr/>
          </p:nvSpPr>
          <p:spPr bwMode="auto">
            <a:xfrm>
              <a:off x="1776" y="182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110"/>
            <p:cNvSpPr>
              <a:spLocks noChangeArrowheads="1"/>
            </p:cNvSpPr>
            <p:nvPr/>
          </p:nvSpPr>
          <p:spPr bwMode="auto">
            <a:xfrm>
              <a:off x="1776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111"/>
            <p:cNvSpPr>
              <a:spLocks noChangeArrowheads="1"/>
            </p:cNvSpPr>
            <p:nvPr/>
          </p:nvSpPr>
          <p:spPr bwMode="auto">
            <a:xfrm>
              <a:off x="187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Oval 112"/>
            <p:cNvSpPr>
              <a:spLocks noChangeArrowheads="1"/>
            </p:cNvSpPr>
            <p:nvPr/>
          </p:nvSpPr>
          <p:spPr bwMode="auto">
            <a:xfrm>
              <a:off x="187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Oval 113"/>
            <p:cNvSpPr>
              <a:spLocks noChangeArrowheads="1"/>
            </p:cNvSpPr>
            <p:nvPr/>
          </p:nvSpPr>
          <p:spPr bwMode="auto">
            <a:xfrm>
              <a:off x="1872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Oval 114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Oval 115"/>
            <p:cNvSpPr>
              <a:spLocks noChangeArrowheads="1"/>
            </p:cNvSpPr>
            <p:nvPr/>
          </p:nvSpPr>
          <p:spPr bwMode="auto">
            <a:xfrm>
              <a:off x="18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Oval 116"/>
            <p:cNvSpPr>
              <a:spLocks noChangeArrowheads="1"/>
            </p:cNvSpPr>
            <p:nvPr/>
          </p:nvSpPr>
          <p:spPr bwMode="auto">
            <a:xfrm>
              <a:off x="1824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Oval 117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Oval 118"/>
            <p:cNvSpPr>
              <a:spLocks noChangeArrowheads="1"/>
            </p:cNvSpPr>
            <p:nvPr/>
          </p:nvSpPr>
          <p:spPr bwMode="auto">
            <a:xfrm>
              <a:off x="1824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119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Oval 120"/>
            <p:cNvSpPr>
              <a:spLocks noChangeArrowheads="1"/>
            </p:cNvSpPr>
            <p:nvPr/>
          </p:nvSpPr>
          <p:spPr bwMode="auto">
            <a:xfrm>
              <a:off x="1776" y="177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" name="Oval 121"/>
            <p:cNvSpPr>
              <a:spLocks noChangeArrowheads="1"/>
            </p:cNvSpPr>
            <p:nvPr/>
          </p:nvSpPr>
          <p:spPr bwMode="auto">
            <a:xfrm>
              <a:off x="1776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Oval 122"/>
            <p:cNvSpPr>
              <a:spLocks noChangeArrowheads="1"/>
            </p:cNvSpPr>
            <p:nvPr/>
          </p:nvSpPr>
          <p:spPr bwMode="auto">
            <a:xfrm>
              <a:off x="1872" y="1584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Oval 123"/>
            <p:cNvSpPr>
              <a:spLocks noChangeArrowheads="1"/>
            </p:cNvSpPr>
            <p:nvPr/>
          </p:nvSpPr>
          <p:spPr bwMode="auto">
            <a:xfrm>
              <a:off x="1872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Oval 124"/>
            <p:cNvSpPr>
              <a:spLocks noChangeArrowheads="1"/>
            </p:cNvSpPr>
            <p:nvPr/>
          </p:nvSpPr>
          <p:spPr bwMode="auto">
            <a:xfrm>
              <a:off x="1824" y="153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Oval 125"/>
            <p:cNvSpPr>
              <a:spLocks noChangeArrowheads="1"/>
            </p:cNvSpPr>
            <p:nvPr/>
          </p:nvSpPr>
          <p:spPr bwMode="auto">
            <a:xfrm>
              <a:off x="18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Oval 126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Oval 127"/>
            <p:cNvSpPr>
              <a:spLocks noChangeArrowheads="1"/>
            </p:cNvSpPr>
            <p:nvPr/>
          </p:nvSpPr>
          <p:spPr bwMode="auto">
            <a:xfrm flipH="1">
              <a:off x="254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Oval 128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Oval 129"/>
            <p:cNvSpPr>
              <a:spLocks noChangeArrowheads="1"/>
            </p:cNvSpPr>
            <p:nvPr/>
          </p:nvSpPr>
          <p:spPr bwMode="auto">
            <a:xfrm flipH="1">
              <a:off x="249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Oval 130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Oval 131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Oval 132"/>
            <p:cNvSpPr>
              <a:spLocks noChangeArrowheads="1"/>
            </p:cNvSpPr>
            <p:nvPr/>
          </p:nvSpPr>
          <p:spPr bwMode="auto">
            <a:xfrm>
              <a:off x="244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133"/>
            <p:cNvSpPr>
              <a:spLocks noChangeArrowheads="1"/>
            </p:cNvSpPr>
            <p:nvPr/>
          </p:nvSpPr>
          <p:spPr bwMode="auto">
            <a:xfrm>
              <a:off x="2592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Oval 134"/>
            <p:cNvSpPr>
              <a:spLocks noChangeArrowheads="1"/>
            </p:cNvSpPr>
            <p:nvPr/>
          </p:nvSpPr>
          <p:spPr bwMode="auto">
            <a:xfrm>
              <a:off x="254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Oval 135"/>
            <p:cNvSpPr>
              <a:spLocks noChangeArrowheads="1"/>
            </p:cNvSpPr>
            <p:nvPr/>
          </p:nvSpPr>
          <p:spPr bwMode="auto">
            <a:xfrm>
              <a:off x="292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Oval 136"/>
            <p:cNvSpPr>
              <a:spLocks noChangeArrowheads="1"/>
            </p:cNvSpPr>
            <p:nvPr/>
          </p:nvSpPr>
          <p:spPr bwMode="auto">
            <a:xfrm>
              <a:off x="249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Oval 137"/>
            <p:cNvSpPr>
              <a:spLocks noChangeArrowheads="1"/>
            </p:cNvSpPr>
            <p:nvPr/>
          </p:nvSpPr>
          <p:spPr bwMode="auto">
            <a:xfrm>
              <a:off x="259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Oval 138"/>
            <p:cNvSpPr>
              <a:spLocks noChangeArrowheads="1"/>
            </p:cNvSpPr>
            <p:nvPr/>
          </p:nvSpPr>
          <p:spPr bwMode="auto">
            <a:xfrm>
              <a:off x="288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Oval 139"/>
            <p:cNvSpPr>
              <a:spLocks noChangeArrowheads="1"/>
            </p:cNvSpPr>
            <p:nvPr/>
          </p:nvSpPr>
          <p:spPr bwMode="auto">
            <a:xfrm flipH="1">
              <a:off x="2784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Oval 140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Oval 141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Oval 142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Oval 143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Oval 144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" name="Oval 145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9" name="Oval 146"/>
            <p:cNvSpPr>
              <a:spLocks noChangeArrowheads="1"/>
            </p:cNvSpPr>
            <p:nvPr/>
          </p:nvSpPr>
          <p:spPr bwMode="auto">
            <a:xfrm flipH="1">
              <a:off x="273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Oval 147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Oval 148"/>
            <p:cNvSpPr>
              <a:spLocks noChangeArrowheads="1"/>
            </p:cNvSpPr>
            <p:nvPr/>
          </p:nvSpPr>
          <p:spPr bwMode="auto">
            <a:xfrm flipH="1">
              <a:off x="268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2" name="Oval 149"/>
            <p:cNvSpPr>
              <a:spLocks noChangeArrowheads="1"/>
            </p:cNvSpPr>
            <p:nvPr/>
          </p:nvSpPr>
          <p:spPr bwMode="auto">
            <a:xfrm>
              <a:off x="264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3" name="Oval 150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4" name="Oval 151"/>
            <p:cNvSpPr>
              <a:spLocks noChangeArrowheads="1"/>
            </p:cNvSpPr>
            <p:nvPr/>
          </p:nvSpPr>
          <p:spPr bwMode="auto">
            <a:xfrm>
              <a:off x="2688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5" name="Oval 152"/>
            <p:cNvSpPr>
              <a:spLocks noChangeArrowheads="1"/>
            </p:cNvSpPr>
            <p:nvPr/>
          </p:nvSpPr>
          <p:spPr bwMode="auto">
            <a:xfrm>
              <a:off x="240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6" name="Oval 153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" name="Oval 154"/>
            <p:cNvSpPr>
              <a:spLocks noChangeArrowheads="1"/>
            </p:cNvSpPr>
            <p:nvPr/>
          </p:nvSpPr>
          <p:spPr bwMode="auto">
            <a:xfrm>
              <a:off x="273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" name="Oval 155"/>
            <p:cNvSpPr>
              <a:spLocks noChangeArrowheads="1"/>
            </p:cNvSpPr>
            <p:nvPr/>
          </p:nvSpPr>
          <p:spPr bwMode="auto">
            <a:xfrm>
              <a:off x="2736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Oval 156"/>
            <p:cNvSpPr>
              <a:spLocks noChangeArrowheads="1"/>
            </p:cNvSpPr>
            <p:nvPr/>
          </p:nvSpPr>
          <p:spPr bwMode="auto">
            <a:xfrm>
              <a:off x="278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Oval 157"/>
            <p:cNvSpPr>
              <a:spLocks noChangeArrowheads="1"/>
            </p:cNvSpPr>
            <p:nvPr/>
          </p:nvSpPr>
          <p:spPr bwMode="auto">
            <a:xfrm>
              <a:off x="3024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Oval 158"/>
            <p:cNvSpPr>
              <a:spLocks noChangeArrowheads="1"/>
            </p:cNvSpPr>
            <p:nvPr/>
          </p:nvSpPr>
          <p:spPr bwMode="auto">
            <a:xfrm flipH="1">
              <a:off x="2976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Oval 159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3" name="Oval 160"/>
            <p:cNvSpPr>
              <a:spLocks noChangeArrowheads="1"/>
            </p:cNvSpPr>
            <p:nvPr/>
          </p:nvSpPr>
          <p:spPr bwMode="auto">
            <a:xfrm flipH="1">
              <a:off x="2928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Oval 161"/>
            <p:cNvSpPr>
              <a:spLocks noChangeArrowheads="1"/>
            </p:cNvSpPr>
            <p:nvPr/>
          </p:nvSpPr>
          <p:spPr bwMode="auto">
            <a:xfrm>
              <a:off x="2880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Oval 162"/>
            <p:cNvSpPr>
              <a:spLocks noChangeArrowheads="1"/>
            </p:cNvSpPr>
            <p:nvPr/>
          </p:nvSpPr>
          <p:spPr bwMode="auto">
            <a:xfrm>
              <a:off x="297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Oval 163"/>
            <p:cNvSpPr>
              <a:spLocks noChangeArrowheads="1"/>
            </p:cNvSpPr>
            <p:nvPr/>
          </p:nvSpPr>
          <p:spPr bwMode="auto">
            <a:xfrm>
              <a:off x="2832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4"/>
            <p:cNvSpPr>
              <a:spLocks noChangeArrowheads="1"/>
            </p:cNvSpPr>
            <p:nvPr/>
          </p:nvSpPr>
          <p:spPr bwMode="auto">
            <a:xfrm>
              <a:off x="2160" y="96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Oval 165"/>
            <p:cNvSpPr>
              <a:spLocks noChangeArrowheads="1"/>
            </p:cNvSpPr>
            <p:nvPr/>
          </p:nvSpPr>
          <p:spPr bwMode="auto">
            <a:xfrm>
              <a:off x="22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Oval 166"/>
            <p:cNvSpPr>
              <a:spLocks noChangeArrowheads="1"/>
            </p:cNvSpPr>
            <p:nvPr/>
          </p:nvSpPr>
          <p:spPr bwMode="auto">
            <a:xfrm>
              <a:off x="2208" y="1008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Oval 167"/>
            <p:cNvSpPr>
              <a:spLocks noChangeArrowheads="1"/>
            </p:cNvSpPr>
            <p:nvPr/>
          </p:nvSpPr>
          <p:spPr bwMode="auto">
            <a:xfrm>
              <a:off x="6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Oval 168"/>
            <p:cNvSpPr>
              <a:spLocks noChangeArrowheads="1"/>
            </p:cNvSpPr>
            <p:nvPr/>
          </p:nvSpPr>
          <p:spPr bwMode="auto">
            <a:xfrm>
              <a:off x="960" y="1056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Oval 169"/>
            <p:cNvSpPr>
              <a:spLocks noChangeArrowheads="1"/>
            </p:cNvSpPr>
            <p:nvPr/>
          </p:nvSpPr>
          <p:spPr bwMode="auto">
            <a:xfrm>
              <a:off x="624" y="1200"/>
              <a:ext cx="48" cy="48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3" name="Text Box 172"/>
          <p:cNvSpPr txBox="1">
            <a:spLocks noChangeArrowheads="1"/>
          </p:cNvSpPr>
          <p:nvPr/>
        </p:nvSpPr>
        <p:spPr bwMode="auto">
          <a:xfrm>
            <a:off x="9570720" y="3916680"/>
            <a:ext cx="351378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U</a:t>
            </a:r>
          </a:p>
        </p:txBody>
      </p:sp>
      <p:sp>
        <p:nvSpPr>
          <p:cNvPr id="314" name="Text Box 173"/>
          <p:cNvSpPr txBox="1">
            <a:spLocks noChangeArrowheads="1"/>
          </p:cNvSpPr>
          <p:nvPr/>
        </p:nvSpPr>
        <p:spPr bwMode="auto">
          <a:xfrm>
            <a:off x="9799320" y="3002280"/>
            <a:ext cx="320922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sym typeface="Symbol" pitchFamily="18" charset="2"/>
              </a:rPr>
              <a:t></a:t>
            </a:r>
          </a:p>
        </p:txBody>
      </p:sp>
      <p:sp>
        <p:nvSpPr>
          <p:cNvPr id="315" name="Text Box 174"/>
          <p:cNvSpPr txBox="1">
            <a:spLocks noChangeArrowheads="1"/>
          </p:cNvSpPr>
          <p:nvPr/>
        </p:nvSpPr>
        <p:spPr bwMode="auto">
          <a:xfrm>
            <a:off x="11170920" y="2697480"/>
            <a:ext cx="445956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V</a:t>
            </a:r>
            <a:r>
              <a:rPr lang="en-US" baseline="30000" dirty="0">
                <a:latin typeface="Times New Roman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9048710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7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5235" grpId="0" uiExpand="1" build="p"/>
      <p:bldP spid="313" grpId="0"/>
      <p:bldP spid="314" grpId="0"/>
      <p:bldP spid="3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Goal: Express A as a product of matrices C,U,R</a:t>
            </a:r>
          </a:p>
          <a:p>
            <a:pPr>
              <a:buNone/>
            </a:pPr>
            <a:r>
              <a:rPr lang="en-US" b="1" dirty="0"/>
              <a:t>	Make 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dirty="0" err="1"/>
              <a:t>A-C·U·R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baseline="-25000" dirty="0" err="1">
                <a:latin typeface="Times New Roman"/>
                <a:cs typeface="Times New Roman"/>
              </a:rPr>
              <a:t>F</a:t>
            </a:r>
            <a:r>
              <a:rPr lang="en-US" b="1" dirty="0"/>
              <a:t> small</a:t>
            </a:r>
          </a:p>
          <a:p>
            <a:r>
              <a:rPr lang="en-US" b="1" dirty="0">
                <a:solidFill>
                  <a:srgbClr val="008000"/>
                </a:solidFill>
              </a:rPr>
              <a:t>“Constraints” on C and R: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3356736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133600" y="3426586"/>
            <a:ext cx="1524000" cy="2286000"/>
            <a:chOff x="384" y="2064"/>
            <a:chExt cx="960" cy="1440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864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9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5257800" y="3426586"/>
            <a:ext cx="838200" cy="2286000"/>
            <a:chOff x="2352" y="2064"/>
            <a:chExt cx="528" cy="1440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52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448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544" y="2064"/>
              <a:ext cx="48" cy="1440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640" y="2064"/>
              <a:ext cx="48" cy="1440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32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736" y="2064"/>
              <a:ext cx="48" cy="1440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22260" y="581662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84460" y="581662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71338" y="580644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67800" y="580644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05801" y="76201"/>
            <a:ext cx="2305439" cy="800219"/>
            <a:chOff x="6781800" y="76200"/>
            <a:chExt cx="2305439" cy="800219"/>
          </a:xfrm>
        </p:grpSpPr>
        <p:sp>
          <p:nvSpPr>
            <p:cNvPr id="23" name="TextBox 22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66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Goal: Express A as a product of matrices C,U,R</a:t>
            </a:r>
          </a:p>
          <a:p>
            <a:pPr>
              <a:buNone/>
            </a:pPr>
            <a:r>
              <a:rPr lang="en-US" b="1" dirty="0"/>
              <a:t>	Make 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dirty="0" err="1"/>
              <a:t>A-C·U·R</a:t>
            </a:r>
            <a:r>
              <a:rPr lang="en-US" b="1" dirty="0" err="1">
                <a:latin typeface="Times New Roman"/>
                <a:cs typeface="Times New Roman"/>
              </a:rPr>
              <a:t>ǁ</a:t>
            </a:r>
            <a:r>
              <a:rPr lang="en-US" b="1" baseline="-25000" dirty="0" err="1">
                <a:latin typeface="Times New Roman"/>
                <a:cs typeface="Times New Roman"/>
              </a:rPr>
              <a:t>F</a:t>
            </a:r>
            <a:r>
              <a:rPr lang="en-US" b="1" dirty="0"/>
              <a:t> small</a:t>
            </a:r>
          </a:p>
          <a:p>
            <a:r>
              <a:rPr lang="en-US" b="1" dirty="0">
                <a:solidFill>
                  <a:srgbClr val="008000"/>
                </a:solidFill>
              </a:rPr>
              <a:t>“Constraints” on C and R: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9" name="Picture 3" descr="Edittex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828800" y="3317980"/>
            <a:ext cx="8610600" cy="2463800"/>
          </a:xfrm>
          <a:prstGeom prst="rect">
            <a:avLst/>
          </a:prstGeom>
          <a:noFill/>
          <a:ln/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057400" y="3489430"/>
            <a:ext cx="2209800" cy="1752600"/>
            <a:chOff x="336" y="2112"/>
            <a:chExt cx="1392" cy="1104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2112"/>
              <a:ext cx="1392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36" y="2640"/>
              <a:ext cx="1392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336" y="3168"/>
              <a:ext cx="1392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8348664" y="4099030"/>
            <a:ext cx="2014537" cy="838200"/>
            <a:chOff x="4299" y="2496"/>
            <a:chExt cx="1269" cy="528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308" y="2496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4308" y="2880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299" y="2976"/>
              <a:ext cx="1248" cy="4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302" y="2784"/>
              <a:ext cx="1248" cy="48"/>
            </a:xfrm>
            <a:prstGeom prst="rect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4320" y="2592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4320" y="2688"/>
              <a:ext cx="1248" cy="4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6607177" y="4861033"/>
            <a:ext cx="2803526" cy="1027113"/>
            <a:chOff x="3202" y="2976"/>
            <a:chExt cx="1766" cy="647"/>
          </a:xfrm>
        </p:grpSpPr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3600" y="2976"/>
              <a:ext cx="144" cy="288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9"/>
            <p:cNvSpPr txBox="1">
              <a:spLocks noChangeArrowheads="1"/>
            </p:cNvSpPr>
            <p:nvPr/>
          </p:nvSpPr>
          <p:spPr bwMode="auto">
            <a:xfrm>
              <a:off x="3202" y="3216"/>
              <a:ext cx="1766" cy="407"/>
            </a:xfrm>
            <a:prstGeom prst="rect">
              <a:avLst/>
            </a:prstGeom>
            <a:noFill/>
            <a:ln w="19050" cap="rnd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</a:rPr>
                <a:t>Pseudo-inverse of </a:t>
              </a:r>
            </a:p>
            <a:p>
              <a:r>
                <a:rPr lang="en-US" b="1" dirty="0">
                  <a:solidFill>
                    <a:srgbClr val="008000"/>
                  </a:solidFill>
                </a:rPr>
                <a:t>the intersection of C and R</a:t>
              </a:r>
            </a:p>
          </p:txBody>
        </p:sp>
      </p:grpSp>
      <p:sp>
        <p:nvSpPr>
          <p:cNvPr id="34" name="Rectangle 21"/>
          <p:cNvSpPr>
            <a:spLocks noChangeArrowheads="1"/>
          </p:cNvSpPr>
          <p:nvPr/>
        </p:nvSpPr>
        <p:spPr bwMode="auto">
          <a:xfrm>
            <a:off x="6781800" y="4022830"/>
            <a:ext cx="990600" cy="990600"/>
          </a:xfrm>
          <a:prstGeom prst="rect">
            <a:avLst/>
          </a:prstGeom>
          <a:solidFill>
            <a:schemeClr val="bg2">
              <a:alpha val="39000"/>
            </a:schemeClr>
          </a:solidFill>
          <a:ln w="19050" cap="rnd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1965326" y="2678218"/>
            <a:ext cx="184731" cy="369332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22260" y="587758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84460" y="587758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71338" y="5867400"/>
            <a:ext cx="425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067800" y="5867400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305801" y="76201"/>
            <a:ext cx="2305439" cy="800219"/>
            <a:chOff x="6781800" y="76200"/>
            <a:chExt cx="2305439" cy="800219"/>
          </a:xfrm>
        </p:grpSpPr>
        <p:sp>
          <p:nvSpPr>
            <p:cNvPr id="40" name="TextBox 39"/>
            <p:cNvSpPr txBox="1"/>
            <p:nvPr/>
          </p:nvSpPr>
          <p:spPr>
            <a:xfrm>
              <a:off x="6781800" y="76200"/>
              <a:ext cx="2305439" cy="8002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8000"/>
                  </a:solidFill>
                </a:rPr>
                <a:t>Frobenius</a:t>
              </a:r>
              <a:r>
                <a:rPr lang="en-US" dirty="0">
                  <a:solidFill>
                    <a:srgbClr val="008000"/>
                  </a:solidFill>
                </a:rPr>
                <a:t> norm:</a:t>
              </a:r>
            </a:p>
            <a:p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dirty="0" err="1">
                  <a:solidFill>
                    <a:srgbClr val="008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8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ǁ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2800" dirty="0">
                  <a:solidFill>
                    <a:srgbClr val="008000"/>
                  </a:solidFill>
                </a:rPr>
                <a:t>= </a:t>
              </a:r>
              <a:r>
                <a:rPr lang="en-US" sz="2800" dirty="0">
                  <a:solidFill>
                    <a:srgbClr val="008000"/>
                  </a:solidFill>
                  <a:sym typeface="Symbol"/>
                </a:rPr>
                <a:t> </a:t>
              </a:r>
              <a:r>
                <a:rPr lang="el-GR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Σ</a:t>
              </a:r>
              <a:r>
                <a:rPr lang="en-US" sz="2800" baseline="-25000" dirty="0" err="1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 X</a:t>
              </a:r>
              <a:r>
                <a:rPr lang="en-US" sz="2800" baseline="-25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ij</a:t>
              </a:r>
              <a:r>
                <a:rPr lang="en-US" sz="2800" baseline="30000" dirty="0">
                  <a:solidFill>
                    <a:srgbClr val="008000"/>
                  </a:solidFill>
                  <a:latin typeface="Times New Roman"/>
                  <a:cs typeface="Times New Roman"/>
                </a:rPr>
                <a:t>2</a:t>
              </a:r>
              <a:endParaRPr lang="en-US" sz="2800" baseline="30000" dirty="0">
                <a:solidFill>
                  <a:srgbClr val="008000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7934519" y="381000"/>
              <a:ext cx="980881" cy="0"/>
            </a:xfrm>
            <a:prstGeom prst="line">
              <a:avLst/>
            </a:prstGeom>
            <a:ln w="12700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31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CUR: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Sampling columns (similarly for rows):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2551449"/>
            <a:ext cx="7553325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ounded Rectangular Callout 3"/>
          <p:cNvSpPr/>
          <p:nvPr/>
        </p:nvSpPr>
        <p:spPr>
          <a:xfrm>
            <a:off x="7924800" y="533400"/>
            <a:ext cx="3672840" cy="1838661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Note this is a randomized algorithm; the same column can be sampled more than once</a:t>
            </a:r>
          </a:p>
        </p:txBody>
      </p:sp>
    </p:spTree>
    <p:extLst>
      <p:ext uri="{BB962C8B-B14F-4D97-AF65-F5344CB8AC3E}">
        <p14:creationId xmlns:p14="http://schemas.microsoft.com/office/powerpoint/2010/main" val="5102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b="1" dirty="0"/>
              <a:t>W</a:t>
            </a:r>
            <a:r>
              <a:rPr lang="en-US" dirty="0"/>
              <a:t> be the “intersection” of sampled columns </a:t>
            </a:r>
            <a:r>
              <a:rPr lang="en-US" b="1" dirty="0"/>
              <a:t>C</a:t>
            </a:r>
            <a:r>
              <a:rPr lang="en-US" dirty="0"/>
              <a:t> and rows </a:t>
            </a:r>
            <a:r>
              <a:rPr lang="en-US" b="1" dirty="0"/>
              <a:t>R</a:t>
            </a:r>
          </a:p>
          <a:p>
            <a:pPr lvl="1"/>
            <a:r>
              <a:rPr lang="en-US" dirty="0"/>
              <a:t>Let SVD of </a:t>
            </a:r>
            <a:r>
              <a:rPr lang="en-US" b="1" dirty="0"/>
              <a:t>W </a:t>
            </a:r>
            <a:r>
              <a:rPr lang="en-US" dirty="0"/>
              <a:t>=</a:t>
            </a:r>
            <a:r>
              <a:rPr lang="en-US" b="1" dirty="0"/>
              <a:t> X </a:t>
            </a:r>
            <a:r>
              <a:rPr lang="en-US" b="1" dirty="0">
                <a:sym typeface="Symbol"/>
              </a:rPr>
              <a:t>Z</a:t>
            </a:r>
            <a:r>
              <a:rPr lang="el-GR" b="1" dirty="0"/>
              <a:t> </a:t>
            </a:r>
            <a:r>
              <a:rPr lang="en-US" b="1" dirty="0"/>
              <a:t>Y</a:t>
            </a:r>
            <a:r>
              <a:rPr lang="en-US" baseline="30000" dirty="0"/>
              <a:t>T</a:t>
            </a:r>
          </a:p>
          <a:p>
            <a:r>
              <a:rPr lang="en-US" b="1" dirty="0"/>
              <a:t>Then:</a:t>
            </a:r>
            <a:r>
              <a:rPr lang="en-US" dirty="0"/>
              <a:t> </a:t>
            </a:r>
            <a:r>
              <a:rPr lang="en-US" b="1" dirty="0"/>
              <a:t>U</a:t>
            </a:r>
            <a:r>
              <a:rPr lang="en-US" dirty="0"/>
              <a:t> = </a:t>
            </a:r>
            <a:r>
              <a:rPr lang="en-US" b="1" dirty="0"/>
              <a:t>W</a:t>
            </a:r>
            <a:r>
              <a:rPr lang="en-US" baseline="30000" dirty="0"/>
              <a:t>+</a:t>
            </a:r>
            <a:r>
              <a:rPr lang="en-US" dirty="0"/>
              <a:t> = </a:t>
            </a:r>
            <a:r>
              <a:rPr lang="en-US" b="1" dirty="0"/>
              <a:t>Y</a:t>
            </a:r>
            <a:r>
              <a:rPr lang="en-US" dirty="0"/>
              <a:t> </a:t>
            </a:r>
            <a:r>
              <a:rPr lang="en-US" b="1" dirty="0">
                <a:sym typeface="Symbol"/>
              </a:rPr>
              <a:t>Z</a:t>
            </a:r>
            <a:r>
              <a:rPr lang="el-GR" baseline="30000" dirty="0"/>
              <a:t>+</a:t>
            </a:r>
            <a:r>
              <a:rPr lang="el-GR" dirty="0"/>
              <a:t> </a:t>
            </a:r>
            <a:r>
              <a:rPr lang="en-US" b="1" dirty="0"/>
              <a:t>X</a:t>
            </a:r>
            <a:r>
              <a:rPr lang="en-US" baseline="30000" dirty="0"/>
              <a:t>T</a:t>
            </a:r>
          </a:p>
          <a:p>
            <a:pPr lvl="1"/>
            <a:r>
              <a:rPr lang="en-US" b="1" dirty="0">
                <a:latin typeface="Symbol" pitchFamily="18" charset="2"/>
                <a:sym typeface="Symbol"/>
              </a:rPr>
              <a:t>Z</a:t>
            </a:r>
            <a:r>
              <a:rPr lang="el-GR" baseline="30000" dirty="0"/>
              <a:t>+</a:t>
            </a:r>
            <a:r>
              <a:rPr lang="en-US" dirty="0"/>
              <a:t>: </a:t>
            </a:r>
            <a:r>
              <a:rPr lang="en-US" b="1" dirty="0">
                <a:solidFill>
                  <a:srgbClr val="D60093"/>
                </a:solidFill>
              </a:rPr>
              <a:t>reciprocals of non-zero </a:t>
            </a:r>
            <a:br>
              <a:rPr lang="en-US" b="1" dirty="0">
                <a:solidFill>
                  <a:srgbClr val="D60093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singular values: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b="1" dirty="0">
                <a:latin typeface="Symbol" pitchFamily="18" charset="2"/>
                <a:sym typeface="Symbol"/>
              </a:rPr>
              <a:t>Z</a:t>
            </a:r>
            <a:r>
              <a:rPr lang="el-GR" baseline="30000" dirty="0"/>
              <a:t>+</a:t>
            </a:r>
            <a:r>
              <a:rPr lang="en-US" baseline="-25000" dirty="0"/>
              <a:t>ii</a:t>
            </a:r>
            <a:r>
              <a:rPr lang="en-US" b="1" dirty="0">
                <a:latin typeface="Symbol" pitchFamily="18" charset="2"/>
              </a:rPr>
              <a:t> =1/</a:t>
            </a:r>
            <a:r>
              <a:rPr lang="en-US" b="1" dirty="0">
                <a:latin typeface="Symbol" pitchFamily="18" charset="2"/>
                <a:sym typeface="Symbol"/>
              </a:rPr>
              <a:t> </a:t>
            </a:r>
            <a:r>
              <a:rPr lang="en-US" b="1" dirty="0" err="1">
                <a:latin typeface="Symbol" pitchFamily="18" charset="2"/>
                <a:sym typeface="Symbol"/>
              </a:rPr>
              <a:t>Z</a:t>
            </a:r>
            <a:r>
              <a:rPr lang="en-US" baseline="-25000" dirty="0" err="1"/>
              <a:t>ii</a:t>
            </a:r>
            <a:endParaRPr lang="en-US" baseline="-25000" dirty="0"/>
          </a:p>
          <a:p>
            <a:pPr lvl="1"/>
            <a:r>
              <a:rPr lang="en-US" dirty="0"/>
              <a:t>W</a:t>
            </a:r>
            <a:r>
              <a:rPr lang="en-US" baseline="30000" dirty="0"/>
              <a:t>+</a:t>
            </a:r>
            <a:r>
              <a:rPr lang="en-US" dirty="0"/>
              <a:t> is the “</a:t>
            </a:r>
            <a:r>
              <a:rPr lang="en-US" b="1" dirty="0">
                <a:solidFill>
                  <a:schemeClr val="accent6"/>
                </a:solidFill>
              </a:rPr>
              <a:t>pseudoinverse</a:t>
            </a:r>
            <a:r>
              <a:rPr lang="en-US" dirty="0"/>
              <a:t>”</a:t>
            </a:r>
            <a:endParaRPr lang="en-US" baseline="300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2103437" y="4456668"/>
            <a:ext cx="1371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038600" y="4532868"/>
            <a:ext cx="990600" cy="1644095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  <a:p>
            <a:pPr algn="ctr"/>
            <a:r>
              <a:rPr lang="en-US" dirty="0"/>
              <a:t>C</a:t>
            </a:r>
            <a:endParaRPr lang="en-US" baseline="-25000" dirty="0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4038600" y="4532867"/>
            <a:ext cx="2438400" cy="68580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r>
              <a:rPr lang="en-US" dirty="0"/>
              <a:t>    R          </a:t>
            </a:r>
            <a:endParaRPr lang="en-US" baseline="-25000" dirty="0"/>
          </a:p>
        </p:txBody>
      </p:sp>
      <p:sp>
        <p:nvSpPr>
          <p:cNvPr id="10" name="Text Box 32"/>
          <p:cNvSpPr txBox="1">
            <a:spLocks noChangeArrowheads="1"/>
          </p:cNvSpPr>
          <p:nvPr/>
        </p:nvSpPr>
        <p:spPr bwMode="auto">
          <a:xfrm>
            <a:off x="5410201" y="5807630"/>
            <a:ext cx="1096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>
                <a:latin typeface="Sylfaen" pitchFamily="18" charset="0"/>
              </a:rPr>
              <a:t>U = W</a:t>
            </a:r>
            <a:r>
              <a:rPr lang="en-US" baseline="30000" dirty="0">
                <a:latin typeface="Sylfaen" pitchFamily="18" charset="0"/>
              </a:rPr>
              <a:t>+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4038600" y="4532867"/>
            <a:ext cx="990600" cy="685800"/>
          </a:xfrm>
          <a:prstGeom prst="rect">
            <a:avLst/>
          </a:prstGeom>
          <a:solidFill>
            <a:srgbClr val="C0C0C0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12" name="Line 34"/>
          <p:cNvSpPr>
            <a:spLocks noChangeShapeType="1"/>
          </p:cNvSpPr>
          <p:nvPr/>
        </p:nvSpPr>
        <p:spPr bwMode="auto">
          <a:xfrm>
            <a:off x="4876801" y="5142468"/>
            <a:ext cx="822325" cy="644525"/>
          </a:xfrm>
          <a:prstGeom prst="line">
            <a:avLst/>
          </a:prstGeom>
          <a:noFill/>
          <a:ln w="1905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3505200" y="4913867"/>
            <a:ext cx="685800" cy="762000"/>
          </a:xfrm>
          <a:prstGeom prst="rect">
            <a:avLst/>
          </a:prstGeom>
          <a:noFill/>
          <a:ln w="19050" cap="rnd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400" dirty="0">
                <a:latin typeface="cmsy10" pitchFamily="34" charset="0"/>
                <a:sym typeface="Symbol"/>
              </a:rPr>
              <a:t></a:t>
            </a:r>
            <a:endParaRPr lang="en-US" sz="4400" dirty="0">
              <a:latin typeface="cmsy10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7600" y="3156406"/>
            <a:ext cx="327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US" b="1" u="sng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pseudoinverse</a:t>
            </a:r>
            <a:r>
              <a:rPr lang="en-US" b="1" u="sng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works?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 = X Z 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then W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 X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Due to </a:t>
            </a:r>
            <a:r>
              <a:rPr lang="en-US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orthonomality</a:t>
            </a:r>
            <a:endParaRPr lang="en-US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=X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=Y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</a:t>
            </a:r>
          </a:p>
          <a:p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Since Z is diagonal Z</a:t>
            </a:r>
            <a:r>
              <a:rPr lang="en-US" baseline="30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-1 </a:t>
            </a:r>
            <a:r>
              <a:rPr lang="en-US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= 1/</a:t>
            </a:r>
            <a:r>
              <a:rPr lang="en-US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baseline="-25000" dirty="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ii</a:t>
            </a:r>
            <a:endParaRPr lang="en-US" baseline="-25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Thus</a:t>
            </a:r>
            <a:r>
              <a:rPr lang="en-US" dirty="0">
                <a:latin typeface="Arial" pitchFamily="34" charset="0"/>
                <a:cs typeface="Arial" pitchFamily="34" charset="0"/>
              </a:rPr>
              <a:t>, if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 is nonsingular, 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 err="1">
                <a:latin typeface="Arial" pitchFamily="34" charset="0"/>
                <a:cs typeface="Arial" pitchFamily="34" charset="0"/>
              </a:rPr>
              <a:t>pseudoinverse</a:t>
            </a:r>
            <a:r>
              <a:rPr lang="en-US" dirty="0">
                <a:latin typeface="Arial" pitchFamily="34" charset="0"/>
                <a:cs typeface="Arial" pitchFamily="34" charset="0"/>
              </a:rPr>
              <a:t> is the true inverse</a:t>
            </a:r>
          </a:p>
        </p:txBody>
      </p:sp>
    </p:spTree>
    <p:extLst>
      <p:ext uri="{BB962C8B-B14F-4D97-AF65-F5344CB8AC3E}">
        <p14:creationId xmlns:p14="http://schemas.microsoft.com/office/powerpoint/2010/main" val="9153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CUR: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Easy interpretation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Font typeface="Arial" pitchFamily="34" charset="0"/>
              <a:buChar char="+"/>
            </a:pPr>
            <a:r>
              <a:rPr lang="en-US" b="1" dirty="0">
                <a:solidFill>
                  <a:srgbClr val="008000"/>
                </a:solidFill>
              </a:rPr>
              <a:t>Sparse basis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Since the basis vectors are actual </a:t>
            </a:r>
            <a:br>
              <a:rPr lang="en-US" dirty="0"/>
            </a:br>
            <a:r>
              <a:rPr lang="en-US" dirty="0"/>
              <a:t>columns and rows</a:t>
            </a:r>
          </a:p>
          <a:p>
            <a:pPr>
              <a:lnSpc>
                <a:spcPct val="90000"/>
              </a:lnSpc>
              <a:buSzPct val="150000"/>
              <a:buFont typeface="Arial" pitchFamily="34" charset="0"/>
              <a:buChar char="-"/>
            </a:pPr>
            <a:r>
              <a:rPr lang="en-US" b="1" dirty="0">
                <a:solidFill>
                  <a:srgbClr val="D60093"/>
                </a:solidFill>
              </a:rPr>
              <a:t>Duplicate columns and rows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dirty="0"/>
              <a:t>Columns of large norms will be sampled many times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458200" y="3108326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 dirty="0">
                <a:latin typeface="Sylfaen" pitchFamily="18" charset="0"/>
              </a:rPr>
              <a:t>Singular vector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V="1">
            <a:off x="8458200" y="16764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8534400" y="2895601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rgbClr val="FF0000"/>
                </a:solidFill>
                <a:latin typeface="Sylfaen" pitchFamily="18" charset="0"/>
              </a:rPr>
              <a:t>Actual column</a:t>
            </a:r>
          </a:p>
        </p:txBody>
      </p:sp>
      <p:sp>
        <p:nvSpPr>
          <p:cNvPr id="10" name="Oval 20"/>
          <p:cNvSpPr>
            <a:spLocks noChangeArrowheads="1"/>
          </p:cNvSpPr>
          <p:nvPr/>
        </p:nvSpPr>
        <p:spPr bwMode="auto">
          <a:xfrm>
            <a:off x="8534400" y="2911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21"/>
          <p:cNvSpPr>
            <a:spLocks noChangeArrowheads="1"/>
          </p:cNvSpPr>
          <p:nvPr/>
        </p:nvSpPr>
        <p:spPr bwMode="auto">
          <a:xfrm>
            <a:off x="90678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22"/>
          <p:cNvSpPr>
            <a:spLocks noChangeArrowheads="1"/>
          </p:cNvSpPr>
          <p:nvPr/>
        </p:nvSpPr>
        <p:spPr bwMode="auto">
          <a:xfrm>
            <a:off x="9906000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8843963" y="28654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8839200" y="2514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5"/>
          <p:cNvSpPr>
            <a:spLocks noChangeArrowheads="1"/>
          </p:cNvSpPr>
          <p:nvPr/>
        </p:nvSpPr>
        <p:spPr bwMode="auto">
          <a:xfrm>
            <a:off x="9220200" y="2743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96012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9448800" y="1828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28"/>
          <p:cNvSpPr>
            <a:spLocks noChangeArrowheads="1"/>
          </p:cNvSpPr>
          <p:nvPr/>
        </p:nvSpPr>
        <p:spPr bwMode="auto">
          <a:xfrm>
            <a:off x="9448800" y="2438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9677400" y="1676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94488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8458200" y="1676400"/>
            <a:ext cx="12954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5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 animBg="1"/>
      <p:bldP spid="8" grpId="1" animBg="1"/>
      <p:bldP spid="9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If we want to get rid of the duplicates:</a:t>
            </a:r>
          </a:p>
          <a:p>
            <a:pPr lvl="1"/>
            <a:r>
              <a:rPr lang="en-US" dirty="0"/>
              <a:t>Throw them away</a:t>
            </a:r>
          </a:p>
          <a:p>
            <a:pPr lvl="1"/>
            <a:r>
              <a:rPr lang="en-US" dirty="0"/>
              <a:t>Scale (multiply) the columns/rows by the </a:t>
            </a:r>
            <a:br>
              <a:rPr lang="en-US" dirty="0"/>
            </a:br>
            <a:r>
              <a:rPr lang="en-US" dirty="0"/>
              <a:t>square root of the number of duplicates	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1828800" y="3855720"/>
            <a:ext cx="1371600" cy="1828800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3352800" y="446532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accent2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4267200" y="3931920"/>
            <a:ext cx="990600" cy="1828800"/>
          </a:xfrm>
          <a:prstGeom prst="rect">
            <a:avLst/>
          </a:prstGeom>
          <a:solidFill>
            <a:srgbClr val="FFFFFF"/>
          </a:solidFill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  <a:p>
            <a:r>
              <a:rPr lang="en-US"/>
              <a:t>C</a:t>
            </a:r>
            <a:r>
              <a:rPr lang="en-US" baseline="-25000"/>
              <a:t>d</a:t>
            </a: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4267200" y="3931920"/>
            <a:ext cx="2438400" cy="68580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   R</a:t>
            </a:r>
            <a:r>
              <a:rPr lang="en-US" baseline="-25000"/>
              <a:t>d</a:t>
            </a:r>
          </a:p>
        </p:txBody>
      </p:sp>
      <p:grpSp>
        <p:nvGrpSpPr>
          <p:cNvPr id="11" name="Group 33"/>
          <p:cNvGrpSpPr>
            <a:grpSpLocks/>
          </p:cNvGrpSpPr>
          <p:nvPr/>
        </p:nvGrpSpPr>
        <p:grpSpPr bwMode="auto">
          <a:xfrm>
            <a:off x="6934200" y="3931920"/>
            <a:ext cx="3276600" cy="1828800"/>
            <a:chOff x="3552" y="2736"/>
            <a:chExt cx="2064" cy="1152"/>
          </a:xfrm>
        </p:grpSpPr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3552" y="3120"/>
              <a:ext cx="432" cy="336"/>
            </a:xfrm>
            <a:prstGeom prst="rightArrow">
              <a:avLst>
                <a:gd name="adj1" fmla="val 50000"/>
                <a:gd name="adj2" fmla="val 32143"/>
              </a:avLst>
            </a:prstGeom>
            <a:solidFill>
              <a:schemeClr val="accent2"/>
            </a:solidFill>
            <a:ln w="19050" cap="rnd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2"/>
            <p:cNvGrpSpPr>
              <a:grpSpLocks/>
            </p:cNvGrpSpPr>
            <p:nvPr/>
          </p:nvGrpSpPr>
          <p:grpSpPr bwMode="auto">
            <a:xfrm>
              <a:off x="4080" y="2736"/>
              <a:ext cx="1536" cy="1152"/>
              <a:chOff x="4080" y="2736"/>
              <a:chExt cx="1536" cy="1152"/>
            </a:xfrm>
          </p:grpSpPr>
          <p:sp>
            <p:nvSpPr>
              <p:cNvPr id="14" name="Rectangle 27"/>
              <p:cNvSpPr>
                <a:spLocks noChangeArrowheads="1"/>
              </p:cNvSpPr>
              <p:nvPr/>
            </p:nvSpPr>
            <p:spPr bwMode="auto">
              <a:xfrm>
                <a:off x="4080" y="2736"/>
                <a:ext cx="336" cy="1152"/>
              </a:xfrm>
              <a:prstGeom prst="rect">
                <a:avLst/>
              </a:prstGeom>
              <a:solidFill>
                <a:srgbClr val="FFFFFF"/>
              </a:solidFill>
              <a:ln w="19050" cap="rnd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  <a:p>
                <a:r>
                  <a:rPr lang="en-US"/>
                  <a:t>C</a:t>
                </a:r>
                <a:r>
                  <a:rPr lang="en-US" baseline="-25000"/>
                  <a:t>s</a:t>
                </a:r>
              </a:p>
            </p:txBody>
          </p:sp>
          <p:sp>
            <p:nvSpPr>
              <p:cNvPr id="15" name="Rectangle 28"/>
              <p:cNvSpPr>
                <a:spLocks noChangeArrowheads="1"/>
              </p:cNvSpPr>
              <p:nvPr/>
            </p:nvSpPr>
            <p:spPr bwMode="auto">
              <a:xfrm>
                <a:off x="4080" y="2736"/>
                <a:ext cx="1536" cy="288"/>
              </a:xfrm>
              <a:prstGeom prst="rect">
                <a:avLst/>
              </a:prstGeom>
              <a:noFill/>
              <a:ln w="19050" cap="rnd" algn="ctr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/>
                  <a:t>    R</a:t>
                </a:r>
                <a:r>
                  <a:rPr lang="en-US" baseline="-25000"/>
                  <a:t>s</a:t>
                </a:r>
              </a:p>
            </p:txBody>
          </p:sp>
        </p:grp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610600" y="4770121"/>
            <a:ext cx="1447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Construct a small U</a:t>
            </a:r>
          </a:p>
        </p:txBody>
      </p:sp>
    </p:spTree>
    <p:extLst>
      <p:ext uri="{BB962C8B-B14F-4D97-AF65-F5344CB8AC3E}">
        <p14:creationId xmlns:p14="http://schemas.microsoft.com/office/powerpoint/2010/main" val="202150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4000" b="1" dirty="0"/>
              <a:t>A</a:t>
            </a:r>
            <a:r>
              <a:rPr lang="en-US" sz="4000" b="1" baseline="-25000" dirty="0"/>
              <a:t>[m x n]</a:t>
            </a:r>
            <a:r>
              <a:rPr lang="en-US" sz="4000" dirty="0"/>
              <a:t> = </a:t>
            </a:r>
            <a:r>
              <a:rPr lang="en-US" sz="4000" b="1" dirty="0"/>
              <a:t>U</a:t>
            </a:r>
            <a:r>
              <a:rPr lang="en-US" sz="4000" b="1" baseline="-25000" dirty="0"/>
              <a:t>[m x r]</a:t>
            </a:r>
            <a:r>
              <a:rPr lang="en-US" sz="4000" dirty="0"/>
              <a:t> </a:t>
            </a:r>
            <a:r>
              <a:rPr lang="en-US" sz="4000" b="1" dirty="0">
                <a:latin typeface="Symbol" pitchFamily="18" charset="2"/>
                <a:sym typeface="Symbol"/>
              </a:rPr>
              <a:t></a:t>
            </a:r>
            <a:r>
              <a:rPr lang="en-US" sz="4000" b="1" dirty="0">
                <a:latin typeface="Symbol" pitchFamily="18" charset="2"/>
              </a:rPr>
              <a:t> </a:t>
            </a:r>
            <a:r>
              <a:rPr lang="en-US" sz="4000" b="1" baseline="-25000" dirty="0">
                <a:latin typeface="Symbol" pitchFamily="18" charset="2"/>
              </a:rPr>
              <a:t>[ </a:t>
            </a:r>
            <a:r>
              <a:rPr lang="en-US" sz="4000" b="1" baseline="-25000" dirty="0"/>
              <a:t>r x r]</a:t>
            </a:r>
            <a:r>
              <a:rPr lang="en-US" sz="4000" dirty="0"/>
              <a:t> (</a:t>
            </a:r>
            <a:r>
              <a:rPr lang="en-US" sz="4000" b="1" dirty="0"/>
              <a:t>V</a:t>
            </a:r>
            <a:r>
              <a:rPr lang="en-US" sz="4000" b="1" baseline="-25000" dirty="0"/>
              <a:t>[n x r]</a:t>
            </a:r>
            <a:r>
              <a:rPr lang="en-US" sz="4000" b="1" dirty="0"/>
              <a:t>)</a:t>
            </a:r>
            <a:r>
              <a:rPr lang="en-US" sz="4000" baseline="30000" dirty="0"/>
              <a:t>T</a:t>
            </a:r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Input data matrix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n</a:t>
            </a:r>
            <a:r>
              <a:rPr lang="en-US" dirty="0"/>
              <a:t> matrix (e.g., 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n</a:t>
            </a:r>
            <a:r>
              <a:rPr lang="en-US" dirty="0"/>
              <a:t> terms)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U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Left singular vectors 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m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 (</a:t>
            </a:r>
            <a:r>
              <a:rPr lang="en-US" i="1" dirty="0"/>
              <a:t>m</a:t>
            </a:r>
            <a:r>
              <a:rPr lang="en-US" dirty="0"/>
              <a:t> documents,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>
                <a:latin typeface="Symbol" pitchFamily="18" charset="2"/>
                <a:sym typeface="Symbol"/>
              </a:rPr>
              <a:t>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Singular values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diagonal matrix (strength of each ‘concept’)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 : rank of the matrix </a:t>
            </a:r>
            <a:r>
              <a:rPr lang="en-US" b="1" dirty="0"/>
              <a:t>A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b="1" dirty="0"/>
              <a:t> V</a:t>
            </a:r>
            <a:r>
              <a:rPr lang="en-US" dirty="0"/>
              <a:t>: </a:t>
            </a:r>
            <a:r>
              <a:rPr lang="en-US" b="1" dirty="0">
                <a:solidFill>
                  <a:srgbClr val="FF0066"/>
                </a:solidFill>
              </a:rPr>
              <a:t>Right singular vectors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n</a:t>
            </a:r>
            <a:r>
              <a:rPr lang="en-US" dirty="0"/>
              <a:t> x </a:t>
            </a:r>
            <a:r>
              <a:rPr lang="en-US" i="1" dirty="0"/>
              <a:t>r</a:t>
            </a:r>
            <a:r>
              <a:rPr lang="en-US" dirty="0"/>
              <a:t> matrix (</a:t>
            </a:r>
            <a:r>
              <a:rPr lang="en-US" i="1" dirty="0"/>
              <a:t>n</a:t>
            </a:r>
            <a:r>
              <a:rPr lang="en-US" dirty="0"/>
              <a:t> terms, </a:t>
            </a:r>
            <a:r>
              <a:rPr lang="en-US" i="1" dirty="0"/>
              <a:t>r</a:t>
            </a:r>
            <a:r>
              <a:rPr lang="en-US" dirty="0"/>
              <a:t> concepts)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23DE-AD4F-459B-842B-10B787A74582}" type="slidenum">
              <a:rPr lang="en-US"/>
              <a:pPr/>
              <a:t>3</a:t>
            </a:fld>
            <a:endParaRPr lang="en-US"/>
          </a:p>
        </p:txBody>
      </p:sp>
      <p:sp>
        <p:nvSpPr>
          <p:cNvPr id="1405956" name="Rectangle 4"/>
          <p:cNvSpPr>
            <a:spLocks noChangeArrowheads="1"/>
          </p:cNvSpPr>
          <p:nvPr/>
        </p:nvSpPr>
        <p:spPr bwMode="auto">
          <a:xfrm>
            <a:off x="838200" y="1646238"/>
            <a:ext cx="6588512" cy="838200"/>
          </a:xfrm>
          <a:prstGeom prst="rect">
            <a:avLst/>
          </a:prstGeom>
          <a:noFill/>
          <a:ln w="57150" cmpd="sng">
            <a:solidFill>
              <a:schemeClr val="accent3"/>
            </a:solidFill>
            <a:miter lim="800000"/>
            <a:headEnd type="none" w="sm" len="sm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vs. CUR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819400" y="1892301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r>
              <a:rPr lang="en-US" sz="5000" dirty="0">
                <a:latin typeface="Arial" pitchFamily="34" charset="0"/>
              </a:rPr>
              <a:t>SVD:   A = U </a:t>
            </a:r>
            <a:r>
              <a:rPr lang="en-US" sz="5000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sz="5000" dirty="0">
                <a:latin typeface="Arial" pitchFamily="34" charset="0"/>
              </a:rPr>
              <a:t> V</a:t>
            </a:r>
            <a:r>
              <a:rPr lang="en-US" sz="5000" baseline="30000" dirty="0">
                <a:latin typeface="Arial" pitchFamily="34" charset="0"/>
              </a:rPr>
              <a:t>T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71800" y="3035301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dirty="0">
                <a:latin typeface="Arial" pitchFamily="34" charset="0"/>
              </a:rPr>
              <a:t>Huge but sparse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867401" y="3048000"/>
            <a:ext cx="2300287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>
                <a:latin typeface="Arial" pitchFamily="34" charset="0"/>
              </a:rPr>
              <a:t>Big and dense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419600" y="26543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6248400" y="2667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7315200" y="2667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95600" y="4495801"/>
            <a:ext cx="6019800" cy="854075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5000" dirty="0">
                <a:latin typeface="Arial" pitchFamily="34" charset="0"/>
              </a:rPr>
              <a:t>CUR:   A = C U R</a:t>
            </a:r>
            <a:endParaRPr lang="en-US" sz="5000" baseline="30000" dirty="0">
              <a:latin typeface="Arial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124200" y="5791201"/>
            <a:ext cx="2635658" cy="492443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dirty="0">
                <a:latin typeface="Arial" pitchFamily="34" charset="0"/>
              </a:rPr>
              <a:t>Huge but sparse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5188" y="5867400"/>
            <a:ext cx="2298700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>
                <a:latin typeface="Arial" pitchFamily="34" charset="0"/>
              </a:rPr>
              <a:t>Big but sparse</a:t>
            </a: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572000" y="5257800"/>
            <a:ext cx="609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H="1" flipV="1">
            <a:off x="6477000" y="53340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7543800" y="5334000"/>
            <a:ext cx="76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5943601" y="3733800"/>
            <a:ext cx="2500313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 dirty="0">
                <a:latin typeface="Arial" pitchFamily="34" charset="0"/>
              </a:rPr>
              <a:t>dense but small</a:t>
            </a:r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H="1">
            <a:off x="7010400" y="41148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6080126" y="1295400"/>
            <a:ext cx="2682875" cy="48895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600">
                <a:latin typeface="Arial" pitchFamily="34" charset="0"/>
              </a:rPr>
              <a:t>sparse and small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 flipH="1">
            <a:off x="6858000" y="1676400"/>
            <a:ext cx="76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SVD (SSVD)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b="1" dirty="0"/>
              <a:t>random projections</a:t>
            </a:r>
            <a:r>
              <a:rPr lang="en-US" dirty="0"/>
              <a:t> to find close approximation to SVD</a:t>
            </a:r>
          </a:p>
          <a:p>
            <a:r>
              <a:rPr lang="en-US" dirty="0"/>
              <a:t>Combination of probabilistic strategies to maximize convergence likelihood</a:t>
            </a:r>
          </a:p>
          <a:p>
            <a:r>
              <a:rPr lang="en-US" dirty="0"/>
              <a:t>Easily scalable to </a:t>
            </a:r>
            <a:r>
              <a:rPr lang="en-US" i="1" dirty="0"/>
              <a:t>massive</a:t>
            </a:r>
            <a:r>
              <a:rPr lang="en-US" dirty="0"/>
              <a:t> linear systems</a:t>
            </a:r>
          </a:p>
        </p:txBody>
      </p:sp>
    </p:spTree>
    <p:extLst>
      <p:ext uri="{BB962C8B-B14F-4D97-AF65-F5344CB8AC3E}">
        <p14:creationId xmlns:p14="http://schemas.microsoft.com/office/powerpoint/2010/main" val="677001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Find a low-rank approximation of </a:t>
            </a:r>
            <a:r>
              <a:rPr lang="en-US" i="1" dirty="0"/>
              <a:t>A</a:t>
            </a:r>
          </a:p>
          <a:p>
            <a:pPr lvl="1"/>
            <a:r>
              <a:rPr lang="en-US" dirty="0"/>
              <a:t>Basic dimensionality reduction</a:t>
            </a:r>
          </a:p>
        </p:txBody>
      </p:sp>
      <p:pic>
        <p:nvPicPr>
          <p:cNvPr id="4" name="Picture 3" descr="Screen Shot 2015-04-01 at 4.24.2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3688849"/>
            <a:ext cx="4152900" cy="787400"/>
          </a:xfrm>
          <a:prstGeom prst="rect">
            <a:avLst/>
          </a:prstGeom>
        </p:spPr>
      </p:pic>
      <p:sp>
        <p:nvSpPr>
          <p:cNvPr id="6" name="Explosion 1 5"/>
          <p:cNvSpPr/>
          <p:nvPr/>
        </p:nvSpPr>
        <p:spPr>
          <a:xfrm>
            <a:off x="4489300" y="4754537"/>
            <a:ext cx="3213400" cy="1768853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Preconditioning</a:t>
            </a:r>
          </a:p>
        </p:txBody>
      </p:sp>
    </p:spTree>
    <p:extLst>
      <p:ext uri="{BB962C8B-B14F-4D97-AF65-F5344CB8AC3E}">
        <p14:creationId xmlns:p14="http://schemas.microsoft.com/office/powerpoint/2010/main" val="75663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range of </a:t>
            </a:r>
            <a:r>
              <a:rPr lang="en-US" i="1" dirty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p</a:t>
            </a:r>
            <a:endParaRPr lang="en-US" dirty="0"/>
          </a:p>
          <a:p>
            <a:r>
              <a:rPr lang="en-US" dirty="0"/>
              <a:t>OUTPUT: </a:t>
            </a:r>
            <a:r>
              <a:rPr lang="en-US" i="1" dirty="0"/>
              <a:t>Q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Gaussian n x k test matrix </a:t>
            </a:r>
            <a:r>
              <a:rPr lang="en-US" dirty="0" err="1"/>
              <a:t>Ω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product Y = AΩ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Orthogonalize</a:t>
            </a:r>
            <a:r>
              <a:rPr lang="en-US" dirty="0"/>
              <a:t> columns of 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sym typeface="Wingdings"/>
              </a:rPr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SVD of </a:t>
            </a:r>
            <a:r>
              <a:rPr lang="en-US" i="1" dirty="0"/>
              <a:t>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i="1" dirty="0"/>
              <a:t>Q</a:t>
            </a:r>
          </a:p>
          <a:p>
            <a:r>
              <a:rPr lang="en-US" dirty="0"/>
              <a:t>OUTPUT: Singular vectors </a:t>
            </a:r>
            <a:r>
              <a:rPr lang="en-US" i="1" dirty="0"/>
              <a:t>U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 k x n matrix B = Q</a:t>
            </a:r>
            <a:r>
              <a:rPr lang="en-US" baseline="30000" dirty="0"/>
              <a:t>T</a:t>
            </a:r>
            <a:r>
              <a:rPr lang="en-US" dirty="0"/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SVD of B = ÛΣV</a:t>
            </a:r>
            <a:r>
              <a:rPr lang="en-US" baseline="30000" dirty="0"/>
              <a:t>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singular vectors U = QÛ</a:t>
            </a:r>
          </a:p>
        </p:txBody>
      </p:sp>
    </p:spTree>
    <p:extLst>
      <p:ext uri="{BB962C8B-B14F-4D97-AF65-F5344CB8AC3E}">
        <p14:creationId xmlns:p14="http://schemas.microsoft.com/office/powerpoint/2010/main" val="9224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4054475" cy="4351338"/>
          </a:xfrm>
        </p:spPr>
        <p:txBody>
          <a:bodyPr/>
          <a:lstStyle/>
          <a:p>
            <a:r>
              <a:rPr lang="en-US" dirty="0"/>
              <a:t>1000x1000 matrix</a:t>
            </a:r>
          </a:p>
          <a:p>
            <a:r>
              <a:rPr lang="en-US" dirty="0"/>
              <a:t>Several runs of empirical results (blue) to theoretical lower bound (red)</a:t>
            </a:r>
          </a:p>
          <a:p>
            <a:r>
              <a:rPr lang="en-US" b="1" dirty="0"/>
              <a:t>Error seems to be systemic</a:t>
            </a:r>
          </a:p>
          <a:p>
            <a:endParaRPr lang="en-US" dirty="0"/>
          </a:p>
        </p:txBody>
      </p:sp>
      <p:pic>
        <p:nvPicPr>
          <p:cNvPr id="5" name="Picture 4" descr="Screen Shot 2015-04-01 at 4.59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475" y="1445880"/>
            <a:ext cx="6658890" cy="511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iterations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Affects decay of eigenvalues / singular values</a:t>
            </a:r>
          </a:p>
        </p:txBody>
      </p:sp>
      <p:pic>
        <p:nvPicPr>
          <p:cNvPr id="5" name="Picture 4" descr="Screen Shot 2015-04-01 at 5.04.2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00" y="2538791"/>
            <a:ext cx="1854200" cy="635000"/>
          </a:xfrm>
          <a:prstGeom prst="rect">
            <a:avLst/>
          </a:prstGeom>
        </p:spPr>
      </p:pic>
      <p:sp>
        <p:nvSpPr>
          <p:cNvPr id="6" name="Multiply 5"/>
          <p:cNvSpPr/>
          <p:nvPr/>
        </p:nvSpPr>
        <p:spPr>
          <a:xfrm>
            <a:off x="5716939" y="2377194"/>
            <a:ext cx="914400" cy="91440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5-04-01 at 5.05.1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610669"/>
            <a:ext cx="31750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3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iterations</a:t>
            </a:r>
          </a:p>
        </p:txBody>
      </p:sp>
      <p:pic>
        <p:nvPicPr>
          <p:cNvPr id="10" name="Picture 9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C86F192-923C-2F12-F414-4A0A6F12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82" y="1690688"/>
            <a:ext cx="8572435" cy="2593508"/>
          </a:xfrm>
          <a:prstGeom prst="rect">
            <a:avLst/>
          </a:prstGeom>
        </p:spPr>
      </p:pic>
      <p:sp>
        <p:nvSpPr>
          <p:cNvPr id="11" name="Explosion 1 10">
            <a:extLst>
              <a:ext uri="{FF2B5EF4-FFF2-40B4-BE49-F238E27FC236}">
                <a16:creationId xmlns:a16="http://schemas.microsoft.com/office/drawing/2014/main" id="{6534146F-3CCC-52F8-227D-134162EC90E0}"/>
              </a:ext>
            </a:extLst>
          </p:cNvPr>
          <p:cNvSpPr/>
          <p:nvPr/>
        </p:nvSpPr>
        <p:spPr>
          <a:xfrm>
            <a:off x="1269357" y="4079553"/>
            <a:ext cx="9653286" cy="2413322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Upshot: after only a single power iteration, the error is proportional to the </a:t>
            </a:r>
            <a:r>
              <a:rPr lang="en-US" i="1" dirty="0"/>
              <a:t>next</a:t>
            </a:r>
            <a:r>
              <a:rPr lang="en-US" dirty="0"/>
              <a:t> [</a:t>
            </a:r>
            <a:r>
              <a:rPr lang="en-US" dirty="0" err="1"/>
              <a:t>uncomputed</a:t>
            </a:r>
            <a:r>
              <a:rPr lang="en-US" dirty="0"/>
              <a:t>] singular value (times a constant </a:t>
            </a:r>
            <a:r>
              <a:rPr lang="en-US" i="1" dirty="0"/>
              <a:t>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9089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pic>
        <p:nvPicPr>
          <p:cNvPr id="6" name="Picture 5" descr="Screen Shot 2015-04-01 at 5.06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7636"/>
            <a:ext cx="5207623" cy="4257326"/>
          </a:xfrm>
          <a:prstGeom prst="rect">
            <a:avLst/>
          </a:prstGeom>
        </p:spPr>
      </p:pic>
      <p:pic>
        <p:nvPicPr>
          <p:cNvPr id="4" name="Picture 3" descr="Screen Shot 2015-04-01 at 5.05.5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88" y="2037636"/>
            <a:ext cx="5334492" cy="426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73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867932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primary reasons: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Johnson-</a:t>
            </a:r>
            <a:r>
              <a:rPr lang="en-US" b="1" dirty="0" err="1"/>
              <a:t>Lindenstrauss</a:t>
            </a:r>
            <a:r>
              <a:rPr lang="en-US" b="1" dirty="0"/>
              <a:t> Lemma</a:t>
            </a:r>
          </a:p>
          <a:p>
            <a:pPr lvl="1"/>
            <a:r>
              <a:rPr lang="en-US" dirty="0"/>
              <a:t>Low-dimensional </a:t>
            </a:r>
            <a:r>
              <a:rPr lang="en-US" dirty="0" err="1"/>
              <a:t>embeddings</a:t>
            </a:r>
            <a:r>
              <a:rPr lang="en-US" dirty="0"/>
              <a:t> preserve pairwise distances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Concentration of measure</a:t>
            </a:r>
          </a:p>
          <a:p>
            <a:pPr lvl="1"/>
            <a:r>
              <a:rPr lang="en-US" dirty="0"/>
              <a:t>Geometric interpretation of classical idea: regular functions of independent random variables rarely deviate far from their means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Preconditioning</a:t>
            </a:r>
          </a:p>
          <a:p>
            <a:pPr lvl="1"/>
            <a:r>
              <a:rPr lang="en-US" dirty="0"/>
              <a:t>Condition number: how much change in output is produced from change in input (relation to #1)</a:t>
            </a:r>
          </a:p>
          <a:p>
            <a:pPr lvl="1"/>
            <a:r>
              <a:rPr lang="en-US" i="1" dirty="0"/>
              <a:t>Q</a:t>
            </a:r>
            <a:r>
              <a:rPr lang="en-US" dirty="0"/>
              <a:t> matrix lowers condition number while preserving overall system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320" y="5046980"/>
            <a:ext cx="2133600" cy="109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260" y="3067844"/>
            <a:ext cx="50292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 (SVD)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1" y="1825625"/>
            <a:ext cx="5116900" cy="4351338"/>
          </a:xfrm>
        </p:spPr>
        <p:txBody>
          <a:bodyPr/>
          <a:lstStyle/>
          <a:p>
            <a:r>
              <a:rPr lang="en-US" dirty="0"/>
              <a:t>Columns of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V</a:t>
            </a:r>
            <a:r>
              <a:rPr lang="en-US" dirty="0"/>
              <a:t> are orthonormal bases</a:t>
            </a:r>
          </a:p>
          <a:p>
            <a:r>
              <a:rPr lang="en-US" dirty="0"/>
              <a:t>Singular values are the ”strength” of each singular vector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900" y="1461294"/>
            <a:ext cx="5588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40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Relationship of SVD and PCA</a:t>
            </a:r>
          </a:p>
          <a:p>
            <a:pPr lvl="1"/>
            <a:r>
              <a:rPr lang="en-US" dirty="0"/>
              <a:t>PCA: eigenvectors and eigenvalues of the covariance matrix (or kernel matrix, for Kernel PCA)</a:t>
            </a:r>
          </a:p>
          <a:p>
            <a:pPr lvl="1"/>
            <a:r>
              <a:rPr lang="en-US" dirty="0"/>
              <a:t>SVD: Low-rank approximation for </a:t>
            </a:r>
            <a:r>
              <a:rPr lang="en-US" i="1" dirty="0"/>
              <a:t>any</a:t>
            </a:r>
            <a:r>
              <a:rPr lang="en-US" dirty="0"/>
              <a:t> matrix</a:t>
            </a:r>
          </a:p>
          <a:p>
            <a:r>
              <a:rPr lang="en-US" dirty="0"/>
              <a:t>CUR</a:t>
            </a:r>
          </a:p>
          <a:p>
            <a:pPr lvl="1"/>
            <a:r>
              <a:rPr lang="en-US" dirty="0"/>
              <a:t>Randomly sample columns of data matrix </a:t>
            </a:r>
            <a:r>
              <a:rPr lang="en-US" i="1" dirty="0"/>
              <a:t>A</a:t>
            </a:r>
            <a:r>
              <a:rPr lang="en-US" dirty="0"/>
              <a:t> to use as basis</a:t>
            </a:r>
          </a:p>
          <a:p>
            <a:pPr lvl="1"/>
            <a:r>
              <a:rPr lang="en-US" dirty="0"/>
              <a:t>Interpretable and sparse, but potentially oversample high-magnitude columns</a:t>
            </a:r>
          </a:p>
          <a:p>
            <a:r>
              <a:rPr lang="en-US" dirty="0"/>
              <a:t>SVD via SGD</a:t>
            </a:r>
          </a:p>
          <a:p>
            <a:pPr lvl="1"/>
            <a:r>
              <a:rPr lang="en-US" dirty="0"/>
              <a:t>Reframe SVD as a matrix completion problem</a:t>
            </a:r>
          </a:p>
          <a:p>
            <a:pPr lvl="1"/>
            <a:r>
              <a:rPr lang="en-US" dirty="0"/>
              <a:t>Use SGD in alternating least-squares to infer ”missing” components</a:t>
            </a:r>
          </a:p>
          <a:p>
            <a:r>
              <a:rPr lang="en-US" dirty="0"/>
              <a:t>SSVD</a:t>
            </a:r>
          </a:p>
          <a:p>
            <a:pPr lvl="1"/>
            <a:r>
              <a:rPr lang="en-US" dirty="0"/>
              <a:t>Full-blown Johnson-</a:t>
            </a:r>
            <a:r>
              <a:rPr lang="en-US" dirty="0" err="1"/>
              <a:t>Lindenstrauss</a:t>
            </a:r>
            <a:r>
              <a:rPr lang="en-US" dirty="0"/>
              <a:t> exploitation</a:t>
            </a:r>
          </a:p>
          <a:p>
            <a:pPr lvl="1"/>
            <a:r>
              <a:rPr lang="en-US" dirty="0"/>
              <a:t>Use random projections to approximate SVD to high accuracy</a:t>
            </a:r>
          </a:p>
          <a:p>
            <a:pPr lvl="1"/>
            <a:r>
              <a:rPr lang="en-US" dirty="0"/>
              <a:t>Requires some empirical tweaks (oversampling, power iterations)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0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4"/>
            <a:ext cx="10233800" cy="5032375"/>
          </a:xfrm>
        </p:spPr>
        <p:txBody>
          <a:bodyPr>
            <a:normAutofit/>
          </a:bodyPr>
          <a:lstStyle/>
          <a:p>
            <a:r>
              <a:rPr lang="en-US" dirty="0"/>
              <a:t>“Randomized methods for computing low-rank approximations of matrices”, </a:t>
            </a:r>
            <a:r>
              <a:rPr lang="en-US" dirty="0">
                <a:hlinkClick r:id="rId2"/>
              </a:rPr>
              <a:t>https://amath.colorado.edu/faculty/martinss/Pubs/2012_halko_dissertation.pdf</a:t>
            </a:r>
            <a:r>
              <a:rPr lang="en-US" dirty="0"/>
              <a:t> </a:t>
            </a:r>
          </a:p>
          <a:p>
            <a:r>
              <a:rPr lang="en-US" dirty="0"/>
              <a:t>“CUR decomposition for compression and compressed sensing of large-scale traffic data”, </a:t>
            </a:r>
            <a:r>
              <a:rPr lang="en-US" dirty="0">
                <a:hlinkClick r:id="rId3"/>
              </a:rPr>
              <a:t>https://dspace.mit.edu/openaccess-disseminate/1721.1/86879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664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02CC-A57A-4418-43A6-ED8A83DF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6C81-FA7D-6A6F-1FD9-0A7DD922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2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9 at 11.28.1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18" y="0"/>
            <a:ext cx="9113682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031" y="2281101"/>
            <a:ext cx="1399619" cy="1782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63621" y="3398135"/>
            <a:ext cx="2692784" cy="665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4F81BD"/>
                </a:solidFill>
              </a:rPr>
              <a:t>talk pilfered from </a:t>
            </a:r>
            <a:r>
              <a:rPr lang="en-US" sz="2400" dirty="0">
                <a:solidFill>
                  <a:srgbClr val="4F81BD"/>
                </a:solidFill>
                <a:sym typeface="Wingdings"/>
              </a:rPr>
              <a:t> </a:t>
            </a:r>
            <a:r>
              <a:rPr lang="en-US" dirty="0"/>
              <a:t>…..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2649" y="258683"/>
            <a:ext cx="1430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KDD 2011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6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31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306218"/>
            <a:ext cx="9144000" cy="641525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39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Recovering latent factors in a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ouble Bracket 4"/>
          <p:cNvSpPr/>
          <p:nvPr/>
        </p:nvSpPr>
        <p:spPr>
          <a:xfrm>
            <a:off x="2626322" y="2415292"/>
            <a:ext cx="1093576" cy="2880772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ket 5"/>
          <p:cNvSpPr/>
          <p:nvPr/>
        </p:nvSpPr>
        <p:spPr>
          <a:xfrm>
            <a:off x="4343117" y="2403533"/>
            <a:ext cx="2304742" cy="729012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3831604" y="2650462"/>
            <a:ext cx="223418" cy="282198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6849152" y="2509361"/>
            <a:ext cx="280822" cy="282202"/>
          </a:xfrm>
          <a:prstGeom prst="mathEqua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uble Bracket 8"/>
          <p:cNvSpPr/>
          <p:nvPr/>
        </p:nvSpPr>
        <p:spPr>
          <a:xfrm>
            <a:off x="7539666" y="2415292"/>
            <a:ext cx="2544802" cy="2880773"/>
          </a:xfrm>
          <a:prstGeom prst="bracket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28146" y="157562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movies</a:t>
            </a:r>
          </a:p>
        </p:txBody>
      </p:sp>
      <p:sp>
        <p:nvSpPr>
          <p:cNvPr id="11" name="Right Brace 10"/>
          <p:cNvSpPr/>
          <p:nvPr/>
        </p:nvSpPr>
        <p:spPr>
          <a:xfrm rot="16200000">
            <a:off x="5333298" y="983162"/>
            <a:ext cx="324381" cy="2304741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1283149" y="3652969"/>
            <a:ext cx="85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 </a:t>
            </a:r>
            <a:r>
              <a:rPr lang="en-US" dirty="0"/>
              <a:t>users</a:t>
            </a:r>
          </a:p>
        </p:txBody>
      </p:sp>
      <p:sp>
        <p:nvSpPr>
          <p:cNvPr id="13" name="Right Brace 12"/>
          <p:cNvSpPr/>
          <p:nvPr/>
        </p:nvSpPr>
        <p:spPr>
          <a:xfrm rot="16200000">
            <a:off x="8696712" y="938352"/>
            <a:ext cx="352767" cy="2422747"/>
          </a:xfrm>
          <a:prstGeom prst="rightBrac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10800000">
            <a:off x="1981200" y="2415293"/>
            <a:ext cx="324382" cy="2892531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425998" y="1543358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movies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746924" y="2509361"/>
          <a:ext cx="9729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7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y1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y2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775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mbria Math"/>
                          <a:cs typeface="Cambria Math"/>
                        </a:rPr>
                        <a:t>xn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mbria Math"/>
                          <a:cs typeface="Cambria Math"/>
                        </a:rPr>
                        <a:t>yn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426118" y="2467083"/>
          <a:ext cx="207189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mbria Math"/>
                          <a:cs typeface="Cambria Math"/>
                        </a:rPr>
                        <a:t>bm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779310" y="2566003"/>
          <a:ext cx="207189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v11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779310" y="3341807"/>
          <a:ext cx="207189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mbria Math"/>
                          <a:cs typeface="Cambria Math"/>
                        </a:rPr>
                        <a:t>vij</a:t>
                      </a:r>
                      <a:endParaRPr lang="en-US" sz="12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7779310" y="4654902"/>
          <a:ext cx="2175810" cy="56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mbria Math"/>
                          <a:cs typeface="Cambria Math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71"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Cambria Math"/>
                          <a:cs typeface="Cambria Math"/>
                        </a:rPr>
                        <a:t>vnm</a:t>
                      </a:r>
                      <a:endParaRPr lang="en-US" sz="1100" dirty="0">
                        <a:latin typeface="Cambria Math"/>
                        <a:cs typeface="Cambria Math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785222" y="2111145"/>
            <a:ext cx="401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~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49153" y="5506328"/>
            <a:ext cx="3529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V[</a:t>
            </a:r>
            <a:r>
              <a:rPr lang="en-US" dirty="0" err="1"/>
              <a:t>i,j</a:t>
            </a:r>
            <a:r>
              <a:rPr lang="en-US" dirty="0"/>
              <a:t>] = user i’s rating of movie j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56880" y="1473500"/>
            <a:ext cx="4426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6" name="Right Brace 25"/>
          <p:cNvSpPr/>
          <p:nvPr/>
        </p:nvSpPr>
        <p:spPr>
          <a:xfrm rot="16200000">
            <a:off x="3030067" y="1625493"/>
            <a:ext cx="324381" cy="943724"/>
          </a:xfrm>
          <a:prstGeom prst="rightBrace">
            <a:avLst>
              <a:gd name="adj1" fmla="val 0"/>
              <a:gd name="adj2" fmla="val 50000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87972" y="3542495"/>
            <a:ext cx="4426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W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8048" y="2403534"/>
            <a:ext cx="7290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H</a:t>
            </a:r>
            <a:endParaRPr lang="en-US" sz="2400" b="1" dirty="0">
              <a:solidFill>
                <a:srgbClr val="008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37658" y="3542495"/>
            <a:ext cx="7290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8000"/>
                </a:solidFill>
              </a:rPr>
              <a:t>V</a:t>
            </a:r>
            <a:endParaRPr lang="en-US" sz="2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6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9 at 11.31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9836"/>
            <a:ext cx="9144000" cy="673768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4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32.3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294" y="0"/>
            <a:ext cx="9062706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1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35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9144000" cy="6624833"/>
          </a:xfrm>
          <a:prstGeom prst="rect">
            <a:avLst/>
          </a:prstGeom>
        </p:spPr>
      </p:pic>
      <p:pic>
        <p:nvPicPr>
          <p:cNvPr id="3" name="Picture 2" descr="Screen Shot 2012-04-19 at 11.36.3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810" y="4573960"/>
            <a:ext cx="6984775" cy="22840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 as SGD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" name="Picture 2" descr="Screen Shot 2012-04-19 at 11.4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>
          <a:xfrm>
            <a:off x="3323109" y="1386451"/>
            <a:ext cx="5972910" cy="1930400"/>
          </a:xfrm>
          <a:prstGeom prst="rect">
            <a:avLst/>
          </a:prstGeom>
        </p:spPr>
      </p:pic>
      <p:pic>
        <p:nvPicPr>
          <p:cNvPr id="4" name="Picture 3" descr="Screen Shot 2012-04-19 at 11.43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1"/>
          <a:stretch/>
        </p:blipFill>
        <p:spPr>
          <a:xfrm>
            <a:off x="2358881" y="2988043"/>
            <a:ext cx="7490407" cy="3662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9410" y="5803750"/>
            <a:ext cx="97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step size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57395" y="5479346"/>
            <a:ext cx="682016" cy="482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84467" y="5776769"/>
            <a:ext cx="273208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why 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4538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077737" y="1371600"/>
            <a:ext cx="6568068" cy="92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BAE5C-D0F4-4E39-91A4-622A0C787404}" type="slidenum">
              <a:rPr lang="en-US"/>
              <a:pPr/>
              <a:t>5</a:t>
            </a:fld>
            <a:endParaRPr 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6310313" y="2997201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 rot="16200000">
            <a:off x="3019425" y="3333750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2400" b="1" dirty="0">
                <a:latin typeface="Sylfaen" pitchFamily="18" charset="0"/>
              </a:rPr>
              <a:t>A</a:t>
            </a:r>
            <a:endParaRPr lang="en-US" sz="2400" b="1" baseline="30000" dirty="0">
              <a:latin typeface="Sylfaen" pitchFamily="18" charset="0"/>
            </a:endParaRPr>
          </a:p>
        </p:txBody>
      </p:sp>
      <p:sp>
        <p:nvSpPr>
          <p:cNvPr id="151558" name="AutoShape 6"/>
          <p:cNvSpPr>
            <a:spLocks/>
          </p:cNvSpPr>
          <p:nvPr/>
        </p:nvSpPr>
        <p:spPr bwMode="auto">
          <a:xfrm>
            <a:off x="3162300" y="299085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2819401" y="3657601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Sylfaen" pitchFamily="18" charset="0"/>
              </a:rPr>
              <a:t>m</a:t>
            </a: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3771900" y="23145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n</a:t>
            </a:r>
          </a:p>
        </p:txBody>
      </p:sp>
      <p:sp>
        <p:nvSpPr>
          <p:cNvPr id="151561" name="AutoShape 9"/>
          <p:cNvSpPr>
            <a:spLocks/>
          </p:cNvSpPr>
          <p:nvPr/>
        </p:nvSpPr>
        <p:spPr bwMode="auto">
          <a:xfrm rot="5400000">
            <a:off x="3771900" y="2238375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6307139" y="3354388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2413" y="2990850"/>
            <a:ext cx="468312" cy="1752600"/>
            <a:chOff x="1663" y="1551"/>
            <a:chExt cx="295" cy="1104"/>
          </a:xfrm>
        </p:grpSpPr>
        <p:sp>
          <p:nvSpPr>
            <p:cNvPr id="151564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65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802438" y="2292350"/>
            <a:ext cx="1066800" cy="660400"/>
            <a:chOff x="2589" y="1111"/>
            <a:chExt cx="672" cy="416"/>
          </a:xfrm>
        </p:grpSpPr>
        <p:sp>
          <p:nvSpPr>
            <p:cNvPr id="151567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151568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5842000" y="4738687"/>
            <a:ext cx="44435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U</a:t>
            </a:r>
            <a:endParaRPr lang="en-US" sz="2800" b="1" baseline="30000">
              <a:latin typeface="Sylfaen" pitchFamily="18" charset="0"/>
            </a:endParaRPr>
          </a:p>
        </p:txBody>
      </p:sp>
      <p:sp>
        <p:nvSpPr>
          <p:cNvPr id="151570" name="AutoShape 18"/>
          <p:cNvSpPr>
            <a:spLocks noChangeArrowheads="1"/>
          </p:cNvSpPr>
          <p:nvPr/>
        </p:nvSpPr>
        <p:spPr bwMode="auto">
          <a:xfrm rot="16200000">
            <a:off x="5044282" y="3823494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51571" name="AutoShape 19"/>
          <p:cNvSpPr>
            <a:spLocks noChangeArrowheads="1"/>
          </p:cNvSpPr>
          <p:nvPr/>
        </p:nvSpPr>
        <p:spPr bwMode="auto">
          <a:xfrm rot="16200000">
            <a:off x="6299201" y="3001963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7072314" y="3316287"/>
            <a:ext cx="604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V</a:t>
            </a:r>
            <a:r>
              <a:rPr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4470400" y="3346451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lang="en-US" sz="4400">
                <a:latin typeface="Symbol" pitchFamily="18" charset="2"/>
              </a:rPr>
              <a:t> </a:t>
            </a: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6035675" y="2987676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6475413" y="3167063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6" name="AutoShape 24"/>
          <p:cNvSpPr>
            <a:spLocks noChangeArrowheads="1"/>
          </p:cNvSpPr>
          <p:nvPr/>
        </p:nvSpPr>
        <p:spPr bwMode="auto">
          <a:xfrm>
            <a:off x="6759575" y="3008313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51577" name="Rectangle 25"/>
          <p:cNvSpPr>
            <a:spLocks noChangeArrowheads="1"/>
          </p:cNvSpPr>
          <p:nvPr/>
        </p:nvSpPr>
        <p:spPr bwMode="auto">
          <a:xfrm>
            <a:off x="6757989" y="3176588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158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498600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9170126" y="15247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7822006"/>
      </p:ext>
    </p:extLst>
  </p:cSld>
  <p:clrMapOvr>
    <a:masterClrMapping/>
  </p:clrMapOvr>
  <p:transition advTm="63359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2-04-19 at 11.45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"/>
            <a:ext cx="9144000" cy="438132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0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2-04-19 at 11.45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3302"/>
            <a:ext cx="9144000" cy="66646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51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this work?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3" name="Picture 2" descr="Screen Shot 2012-04-19 at 11.4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/>
          <a:stretch/>
        </p:blipFill>
        <p:spPr>
          <a:xfrm>
            <a:off x="3323109" y="1386451"/>
            <a:ext cx="5972910" cy="1930400"/>
          </a:xfrm>
          <a:prstGeom prst="rect">
            <a:avLst/>
          </a:prstGeom>
        </p:spPr>
      </p:pic>
      <p:pic>
        <p:nvPicPr>
          <p:cNvPr id="4" name="Picture 3" descr="Screen Shot 2012-04-19 at 11.43.11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31"/>
          <a:stretch/>
        </p:blipFill>
        <p:spPr>
          <a:xfrm>
            <a:off x="2358881" y="2988043"/>
            <a:ext cx="7490407" cy="36627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39410" y="5803750"/>
            <a:ext cx="97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step size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57395" y="5479346"/>
            <a:ext cx="682016" cy="4820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6426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Claim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" name="Picture 2" descr="Screen Shot 2012-04-19 at 11.42.43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3" b="19544"/>
          <a:stretch/>
        </p:blipFill>
        <p:spPr>
          <a:xfrm>
            <a:off x="2958583" y="1504033"/>
            <a:ext cx="5972910" cy="1553112"/>
          </a:xfrm>
          <a:prstGeom prst="rect">
            <a:avLst/>
          </a:prstGeom>
        </p:spPr>
      </p:pic>
      <p:pic>
        <p:nvPicPr>
          <p:cNvPr id="6" name="Picture 5" descr="Screen Shot 2012-04-19 at 11.47.23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/>
          <a:stretch/>
        </p:blipFill>
        <p:spPr>
          <a:xfrm>
            <a:off x="1524000" y="2927806"/>
            <a:ext cx="3394468" cy="3930195"/>
          </a:xfrm>
          <a:prstGeom prst="rect">
            <a:avLst/>
          </a:prstGeom>
        </p:spPr>
      </p:pic>
      <p:pic>
        <p:nvPicPr>
          <p:cNvPr id="9" name="Picture 8" descr="Screen Shot 2012-04-19 at 11.53.31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2" r="5355"/>
          <a:stretch/>
        </p:blipFill>
        <p:spPr>
          <a:xfrm>
            <a:off x="5164844" y="4175933"/>
            <a:ext cx="5503157" cy="2057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710657" y="4879675"/>
            <a:ext cx="454186" cy="51736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claim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3" name="Picture 2" descr="Screen Shot 2012-04-19 at 12.0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05078"/>
            <a:ext cx="9144000" cy="1128748"/>
          </a:xfrm>
          <a:prstGeom prst="rect">
            <a:avLst/>
          </a:prstGeom>
        </p:spPr>
      </p:pic>
      <p:pic>
        <p:nvPicPr>
          <p:cNvPr id="4" name="Picture 3" descr="Screen Shot 2012-04-19 at 12.08.4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2555468"/>
            <a:ext cx="3543300" cy="546100"/>
          </a:xfrm>
          <a:prstGeom prst="rect">
            <a:avLst/>
          </a:prstGeom>
        </p:spPr>
      </p:pic>
      <p:pic>
        <p:nvPicPr>
          <p:cNvPr id="5" name="Picture 4" descr="Screen Shot 2012-04-19 at 12.10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60" y="3477535"/>
            <a:ext cx="6451600" cy="1041400"/>
          </a:xfrm>
          <a:prstGeom prst="rect">
            <a:avLst/>
          </a:prstGeom>
        </p:spPr>
      </p:pic>
      <p:pic>
        <p:nvPicPr>
          <p:cNvPr id="7" name="Picture 6" descr="Screen Shot 2012-04-19 at 12.10.4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88" y="4339870"/>
            <a:ext cx="3606800" cy="469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1" y="5220664"/>
            <a:ext cx="8503067" cy="1200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Think for SGD for logistic regression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LR loss = compare </a:t>
            </a:r>
            <a:r>
              <a:rPr lang="en-US" sz="2400" i="1" dirty="0"/>
              <a:t>y</a:t>
            </a:r>
            <a:r>
              <a:rPr lang="en-US" sz="2400" dirty="0"/>
              <a:t> and </a:t>
            </a:r>
            <a:r>
              <a:rPr lang="en-US" sz="2400" i="1" dirty="0" err="1"/>
              <a:t>ŷ</a:t>
            </a:r>
            <a:r>
              <a:rPr lang="en-US" sz="2400" dirty="0"/>
              <a:t> = dot(</a:t>
            </a:r>
            <a:r>
              <a:rPr lang="en-US" sz="2400" dirty="0" err="1"/>
              <a:t>w,x</a:t>
            </a:r>
            <a:r>
              <a:rPr lang="en-US" sz="2400" dirty="0"/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similar but now update w (user weights) and x (movie weight)</a:t>
            </a:r>
          </a:p>
        </p:txBody>
      </p:sp>
    </p:spTree>
    <p:extLst>
      <p:ext uri="{BB962C8B-B14F-4D97-AF65-F5344CB8AC3E}">
        <p14:creationId xmlns:p14="http://schemas.microsoft.com/office/powerpoint/2010/main" val="170853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2-04-19 at 11.49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7884"/>
            <a:ext cx="9144000" cy="6740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39311" y="2269342"/>
            <a:ext cx="316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 = alternating least squares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FDCA1-C2F8-BA4E-82CE-5B3B1AA6CE7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4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3077737" y="1371600"/>
            <a:ext cx="6568068" cy="9207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5999-92DF-4821-995D-90B0EE284B4E}" type="slidenum">
              <a:rPr lang="en-US"/>
              <a:pPr/>
              <a:t>6</a:t>
            </a:fld>
            <a:endParaRPr lang="en-US"/>
          </a:p>
        </p:txBody>
      </p:sp>
      <p:sp>
        <p:nvSpPr>
          <p:cNvPr id="146437" name="AutoShape 5"/>
          <p:cNvSpPr>
            <a:spLocks noChangeArrowheads="1"/>
          </p:cNvSpPr>
          <p:nvPr/>
        </p:nvSpPr>
        <p:spPr bwMode="auto">
          <a:xfrm rot="16200000">
            <a:off x="3019425" y="3424238"/>
            <a:ext cx="1828800" cy="1143000"/>
          </a:xfrm>
          <a:prstGeom prst="flowChartProces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r>
              <a:rPr lang="en-US" sz="2400" b="1" dirty="0">
                <a:latin typeface="Sylfaen" pitchFamily="18" charset="0"/>
              </a:rPr>
              <a:t>A</a:t>
            </a:r>
            <a:endParaRPr lang="en-US" sz="2400" b="1" baseline="30000" dirty="0">
              <a:latin typeface="Sylfaen" pitchFamily="18" charset="0"/>
            </a:endParaRPr>
          </a:p>
        </p:txBody>
      </p:sp>
      <p:sp>
        <p:nvSpPr>
          <p:cNvPr id="146438" name="AutoShape 6"/>
          <p:cNvSpPr>
            <a:spLocks/>
          </p:cNvSpPr>
          <p:nvPr/>
        </p:nvSpPr>
        <p:spPr bwMode="auto">
          <a:xfrm>
            <a:off x="3162300" y="3081338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2905126" y="3767139"/>
            <a:ext cx="3921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m</a:t>
            </a:r>
          </a:p>
        </p:txBody>
      </p:sp>
      <p:sp>
        <p:nvSpPr>
          <p:cNvPr id="146440" name="Text Box 8"/>
          <p:cNvSpPr txBox="1">
            <a:spLocks noChangeArrowheads="1"/>
          </p:cNvSpPr>
          <p:nvPr/>
        </p:nvSpPr>
        <p:spPr bwMode="auto">
          <a:xfrm>
            <a:off x="3771900" y="2405063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Sylfaen" pitchFamily="18" charset="0"/>
              </a:rPr>
              <a:t>n</a:t>
            </a:r>
          </a:p>
        </p:txBody>
      </p:sp>
      <p:sp>
        <p:nvSpPr>
          <p:cNvPr id="146441" name="AutoShape 9"/>
          <p:cNvSpPr>
            <a:spLocks/>
          </p:cNvSpPr>
          <p:nvPr/>
        </p:nvSpPr>
        <p:spPr bwMode="auto">
          <a:xfrm rot="5400000">
            <a:off x="3771900" y="2328863"/>
            <a:ext cx="304800" cy="10668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0" name="AutoShape 18"/>
          <p:cNvSpPr>
            <a:spLocks noChangeArrowheads="1"/>
          </p:cNvSpPr>
          <p:nvPr/>
        </p:nvSpPr>
        <p:spPr bwMode="auto">
          <a:xfrm rot="16200000">
            <a:off x="4729957" y="3913982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46451" name="AutoShape 19"/>
          <p:cNvSpPr>
            <a:spLocks noChangeArrowheads="1"/>
          </p:cNvSpPr>
          <p:nvPr/>
        </p:nvSpPr>
        <p:spPr bwMode="auto">
          <a:xfrm rot="16200000">
            <a:off x="5784851" y="3092451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4470400" y="3436939"/>
            <a:ext cx="977900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6000">
                <a:latin typeface="Symbol" pitchFamily="18" charset="2"/>
                <a:sym typeface="Symbol" pitchFamily="18" charset="2"/>
              </a:rPr>
              <a:t></a:t>
            </a:r>
            <a:r>
              <a:rPr lang="en-US" sz="4400">
                <a:latin typeface="Symbol" pitchFamily="18" charset="2"/>
              </a:rPr>
              <a:t> </a:t>
            </a: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7753350" y="3121026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8001000" y="3121026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6" name="AutoShape 24"/>
          <p:cNvSpPr>
            <a:spLocks noChangeArrowheads="1"/>
          </p:cNvSpPr>
          <p:nvPr/>
        </p:nvSpPr>
        <p:spPr bwMode="auto">
          <a:xfrm>
            <a:off x="6096000" y="3098801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8305800" y="3121026"/>
            <a:ext cx="1150938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7319964" y="3635375"/>
            <a:ext cx="452437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400">
                <a:latin typeface="Comic Sans MS" pitchFamily="66" charset="0"/>
              </a:rPr>
              <a:t>+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5357814" y="2555875"/>
            <a:ext cx="78258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b="1" dirty="0"/>
              <a:t>u</a:t>
            </a:r>
            <a:r>
              <a:rPr lang="en-US" b="1" baseline="-25000" dirty="0"/>
              <a:t>1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7740651" y="2603500"/>
            <a:ext cx="79541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ym typeface="Symbol" pitchFamily="18" charset="2"/>
              </a:rPr>
              <a:t></a:t>
            </a:r>
            <a:r>
              <a:rPr lang="en-US" baseline="-25000" dirty="0">
                <a:sym typeface="Symbol" pitchFamily="18" charset="2"/>
              </a:rPr>
              <a:t>2</a:t>
            </a:r>
            <a:r>
              <a:rPr lang="en-US" b="1" dirty="0"/>
              <a:t>u</a:t>
            </a:r>
            <a:r>
              <a:rPr lang="en-US" b="1" baseline="-25000" dirty="0"/>
              <a:t>2</a:t>
            </a:r>
            <a:r>
              <a:rPr lang="en-US" b="1" dirty="0"/>
              <a:t>v</a:t>
            </a:r>
            <a:r>
              <a:rPr lang="en-US" b="1" baseline="-25000" dirty="0"/>
              <a:t>2</a:t>
            </a:r>
            <a:endParaRPr lang="en-US" baseline="-25000" dirty="0"/>
          </a:p>
        </p:txBody>
      </p:sp>
      <p:pic>
        <p:nvPicPr>
          <p:cNvPr id="146462" name="Picture 3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0400" y="1520825"/>
            <a:ext cx="6248400" cy="635000"/>
          </a:xfrm>
          <a:prstGeom prst="rect">
            <a:avLst/>
          </a:prstGeom>
          <a:noFill/>
          <a:ln w="28575" algn="ctr">
            <a:noFill/>
            <a:miter lim="800000"/>
            <a:headEnd type="none" w="sm" len="sm"/>
            <a:tailEnd/>
          </a:ln>
          <a:effectLst/>
        </p:spPr>
      </p:pic>
      <p:sp>
        <p:nvSpPr>
          <p:cNvPr id="25" name="TextBox 24"/>
          <p:cNvSpPr txBox="1"/>
          <p:nvPr/>
        </p:nvSpPr>
        <p:spPr>
          <a:xfrm>
            <a:off x="8458201" y="5257801"/>
            <a:ext cx="19447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>
                <a:latin typeface="Times New Roman"/>
                <a:cs typeface="Times New Roman"/>
              </a:rPr>
              <a:t>σ</a:t>
            </a:r>
            <a:r>
              <a:rPr lang="en-US" sz="2800" b="1" baseline="-25000" dirty="0" err="1">
                <a:latin typeface="Times New Roman"/>
                <a:cs typeface="Times New Roman"/>
              </a:rPr>
              <a:t>i</a:t>
            </a:r>
            <a:r>
              <a:rPr lang="en-US" sz="2800" b="1" baseline="-25000" dirty="0">
                <a:latin typeface="Times New Roman"/>
                <a:cs typeface="Times New Roman"/>
              </a:rPr>
              <a:t>  </a:t>
            </a:r>
            <a:r>
              <a:rPr lang="en-US" sz="2800" b="1" dirty="0">
                <a:latin typeface="Times New Roman"/>
                <a:cs typeface="Times New Roman"/>
              </a:rPr>
              <a:t>… scalar</a:t>
            </a:r>
          </a:p>
          <a:p>
            <a:r>
              <a:rPr lang="en-US" sz="2800" b="1" dirty="0" err="1">
                <a:latin typeface="Times New Roman"/>
                <a:cs typeface="Times New Roman"/>
              </a:rPr>
              <a:t>u</a:t>
            </a:r>
            <a:r>
              <a:rPr lang="en-US" sz="2800" b="1" baseline="-25000" dirty="0" err="1">
                <a:latin typeface="Times New Roman"/>
                <a:cs typeface="Times New Roman"/>
              </a:rPr>
              <a:t>i</a:t>
            </a:r>
            <a:r>
              <a:rPr lang="en-US" sz="2800" b="1" dirty="0">
                <a:latin typeface="Times New Roman"/>
                <a:cs typeface="Times New Roman"/>
              </a:rPr>
              <a:t> … vector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v</a:t>
            </a:r>
            <a:r>
              <a:rPr lang="en-US" sz="2800" b="1" baseline="-25000" dirty="0">
                <a:latin typeface="Times New Roman"/>
                <a:cs typeface="Times New Roman"/>
              </a:rPr>
              <a:t>i</a:t>
            </a:r>
            <a:r>
              <a:rPr lang="en-US" sz="2800" b="1" dirty="0">
                <a:latin typeface="Times New Roman"/>
                <a:cs typeface="Times New Roman"/>
              </a:rPr>
              <a:t> … vector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170126" y="15247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1970060"/>
      </p:ext>
    </p:extLst>
  </p:cSld>
  <p:clrMapOvr>
    <a:masterClrMapping/>
  </p:clrMapOvr>
  <p:transition advTm="6335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SVD - Properties</a:t>
            </a:r>
          </a:p>
        </p:txBody>
      </p:sp>
      <p:sp>
        <p:nvSpPr>
          <p:cNvPr id="1376259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solidFill>
                  <a:schemeClr val="tx1"/>
                </a:solidFill>
              </a:rPr>
              <a:t>It is </a:t>
            </a:r>
            <a:r>
              <a:rPr lang="en-US" b="1" dirty="0">
                <a:solidFill>
                  <a:schemeClr val="tx1"/>
                </a:solidFill>
              </a:rPr>
              <a:t>always</a:t>
            </a:r>
            <a:r>
              <a:rPr lang="en-US" dirty="0">
                <a:solidFill>
                  <a:schemeClr val="tx1"/>
                </a:solidFill>
              </a:rPr>
              <a:t> possible to decompose a real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matrix </a:t>
            </a:r>
            <a:r>
              <a:rPr lang="en-US" b="1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into </a:t>
            </a:r>
            <a:r>
              <a:rPr lang="en-US" b="1" i="1" dirty="0">
                <a:solidFill>
                  <a:schemeClr val="tx1"/>
                </a:solidFill>
              </a:rPr>
              <a:t>A = U </a:t>
            </a:r>
            <a:r>
              <a:rPr lang="en-US" b="1" dirty="0">
                <a:solidFill>
                  <a:schemeClr val="tx1"/>
                </a:solidFill>
                <a:sym typeface="Symbol"/>
              </a:rPr>
              <a:t>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V</a:t>
            </a:r>
            <a:r>
              <a:rPr lang="en-US" b="1" baseline="30000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 , where</a:t>
            </a:r>
          </a:p>
          <a:p>
            <a:r>
              <a:rPr lang="en-US" b="1" i="1" dirty="0"/>
              <a:t>U, </a:t>
            </a:r>
            <a:r>
              <a:rPr lang="en-US" b="1" dirty="0">
                <a:sym typeface="Symbol"/>
              </a:rPr>
              <a:t></a:t>
            </a:r>
            <a:r>
              <a:rPr lang="en-US" b="1" i="1" dirty="0"/>
              <a:t>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unique</a:t>
            </a:r>
          </a:p>
          <a:p>
            <a:r>
              <a:rPr lang="en-US" b="1" i="1" dirty="0"/>
              <a:t>U, V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column orthonormal</a:t>
            </a:r>
          </a:p>
          <a:p>
            <a:pPr lvl="1"/>
            <a:r>
              <a:rPr lang="en-US" b="1" i="1" dirty="0"/>
              <a:t>U</a:t>
            </a:r>
            <a:r>
              <a:rPr lang="en-US" b="1" i="1" baseline="30000" dirty="0"/>
              <a:t>T</a:t>
            </a:r>
            <a:r>
              <a:rPr lang="en-US" b="1" i="1" dirty="0"/>
              <a:t> U = I</a:t>
            </a:r>
            <a:r>
              <a:rPr lang="en-US" i="1" dirty="0"/>
              <a:t>; </a:t>
            </a:r>
            <a:r>
              <a:rPr lang="en-US" b="1" i="1" dirty="0"/>
              <a:t>V</a:t>
            </a:r>
            <a:r>
              <a:rPr lang="en-US" b="1" i="1" baseline="30000" dirty="0"/>
              <a:t>T</a:t>
            </a:r>
            <a:r>
              <a:rPr lang="en-US" b="1" i="1" dirty="0"/>
              <a:t> V = I</a:t>
            </a:r>
            <a:r>
              <a:rPr lang="en-US" i="1" dirty="0"/>
              <a:t>  </a:t>
            </a:r>
            <a:r>
              <a:rPr lang="en-US" dirty="0"/>
              <a:t>(</a:t>
            </a:r>
            <a:r>
              <a:rPr lang="en-US" b="1" i="1" dirty="0"/>
              <a:t>I</a:t>
            </a:r>
            <a:r>
              <a:rPr lang="en-US" dirty="0"/>
              <a:t>: identity matrix)</a:t>
            </a:r>
          </a:p>
          <a:p>
            <a:pPr lvl="1"/>
            <a:r>
              <a:rPr lang="en-US" dirty="0"/>
              <a:t>(Columns are orthogonal unit vectors)</a:t>
            </a:r>
          </a:p>
          <a:p>
            <a:r>
              <a:rPr lang="en-US" b="1" dirty="0">
                <a:sym typeface="Symbol"/>
              </a:rPr>
              <a:t></a:t>
            </a:r>
            <a:r>
              <a:rPr lang="en-US" dirty="0"/>
              <a:t>: </a:t>
            </a:r>
            <a:r>
              <a:rPr lang="en-US" dirty="0">
                <a:solidFill>
                  <a:srgbClr val="D60093"/>
                </a:solidFill>
              </a:rPr>
              <a:t>diagonal</a:t>
            </a:r>
          </a:p>
          <a:p>
            <a:pPr lvl="1"/>
            <a:r>
              <a:rPr lang="en-US" dirty="0"/>
              <a:t>Entries (</a:t>
            </a:r>
            <a:r>
              <a:rPr lang="en-US" b="1" dirty="0">
                <a:solidFill>
                  <a:srgbClr val="008000"/>
                </a:solidFill>
              </a:rPr>
              <a:t>singular values</a:t>
            </a:r>
            <a:r>
              <a:rPr lang="en-US" dirty="0"/>
              <a:t>) are </a:t>
            </a:r>
            <a:r>
              <a:rPr lang="en-US" dirty="0">
                <a:solidFill>
                  <a:srgbClr val="008000"/>
                </a:solidFill>
              </a:rPr>
              <a:t>positive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sorted in decreasing order (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1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</a:t>
            </a:r>
            <a:r>
              <a:rPr lang="en-US" b="1" dirty="0"/>
              <a:t> </a:t>
            </a:r>
            <a:r>
              <a:rPr lang="el-GR" b="1" dirty="0">
                <a:latin typeface="Times New Roman"/>
                <a:cs typeface="Times New Roman"/>
              </a:rPr>
              <a:t>σ</a:t>
            </a:r>
            <a:r>
              <a:rPr lang="en-US" b="1" baseline="-25000" dirty="0"/>
              <a:t>2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... </a:t>
            </a:r>
            <a:r>
              <a:rPr lang="en-US" b="1" dirty="0">
                <a:sym typeface="Symbol"/>
              </a:rPr>
              <a:t> </a:t>
            </a:r>
            <a:r>
              <a:rPr lang="en-US" b="1" dirty="0"/>
              <a:t>0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1C96C-E71B-41BA-8399-68A08BB3010E}" type="slidenum">
              <a:rPr lang="en-US"/>
              <a:pPr/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209800" y="596932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Nice proof of uniqueness: http://www.mpi-inf.mpg.de/~bast/ir-seminar-ws04/lecture2.pdf</a:t>
            </a:r>
          </a:p>
        </p:txBody>
      </p:sp>
    </p:spTree>
    <p:extLst>
      <p:ext uri="{BB962C8B-B14F-4D97-AF65-F5344CB8AC3E}">
        <p14:creationId xmlns:p14="http://schemas.microsoft.com/office/powerpoint/2010/main" val="94979767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randomize SVD?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Runtime</a:t>
            </a:r>
            <a:endParaRPr lang="en-US" dirty="0"/>
          </a:p>
          <a:p>
            <a:pPr lvl="1"/>
            <a:r>
              <a:rPr lang="en-US" dirty="0"/>
              <a:t>We’re good at generating [pseudo-]random numbers</a:t>
            </a:r>
          </a:p>
          <a:p>
            <a:pPr lvl="1"/>
            <a:r>
              <a:rPr lang="en-US" dirty="0"/>
              <a:t>Can easily parallelize / distribute matrix algebra</a:t>
            </a:r>
          </a:p>
          <a:p>
            <a:pPr lvl="1"/>
            <a:r>
              <a:rPr lang="en-US" dirty="0"/>
              <a:t>SVD, like PCA, runs </a:t>
            </a:r>
            <a:r>
              <a:rPr lang="en-US" i="1" dirty="0"/>
              <a:t>O(n</a:t>
            </a:r>
            <a:r>
              <a:rPr lang="en-US" i="1" baseline="30000" dirty="0"/>
              <a:t>3</a:t>
            </a:r>
            <a:r>
              <a:rPr lang="en-US" i="1" dirty="0"/>
              <a:t>)</a:t>
            </a:r>
            <a:r>
              <a:rPr lang="en-US" dirty="0"/>
              <a:t>, making anything beyond ~10</a:t>
            </a:r>
            <a:r>
              <a:rPr lang="en-US" baseline="30000" dirty="0"/>
              <a:t>3</a:t>
            </a:r>
            <a:r>
              <a:rPr lang="en-US" dirty="0"/>
              <a:t> infeasible</a:t>
            </a:r>
          </a:p>
        </p:txBody>
      </p:sp>
    </p:spTree>
    <p:extLst>
      <p:ext uri="{BB962C8B-B14F-4D97-AF65-F5344CB8AC3E}">
        <p14:creationId xmlns:p14="http://schemas.microsoft.com/office/powerpoint/2010/main" val="3203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 – Example: Users-to-Movies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1167548"/>
          </a:xfrm>
        </p:spPr>
        <p:txBody>
          <a:bodyPr/>
          <a:lstStyle/>
          <a:p>
            <a:r>
              <a:rPr lang="en-US" sz="3600" b="1" dirty="0">
                <a:solidFill>
                  <a:srgbClr val="FF0066"/>
                </a:solidFill>
              </a:rPr>
              <a:t>A = U </a:t>
            </a:r>
            <a:r>
              <a:rPr lang="en-US" sz="3600" b="1" dirty="0">
                <a:solidFill>
                  <a:srgbClr val="FF0066"/>
                </a:solidFill>
                <a:sym typeface="Symbol"/>
              </a:rPr>
              <a:t></a:t>
            </a:r>
            <a:r>
              <a:rPr lang="en-US" sz="3600" b="1" dirty="0">
                <a:solidFill>
                  <a:srgbClr val="FF0066"/>
                </a:solidFill>
              </a:rPr>
              <a:t> V</a:t>
            </a:r>
            <a:r>
              <a:rPr lang="en-US" sz="3600" b="1" baseline="30000" dirty="0">
                <a:solidFill>
                  <a:srgbClr val="FF0066"/>
                </a:solidFill>
              </a:rPr>
              <a:t>T</a:t>
            </a:r>
            <a:r>
              <a:rPr lang="en-US" sz="3600" b="1" dirty="0">
                <a:solidFill>
                  <a:srgbClr val="FF0066"/>
                </a:solidFill>
              </a:rPr>
              <a:t> - example: </a:t>
            </a:r>
            <a:r>
              <a:rPr lang="en-US" sz="3600" b="1" dirty="0"/>
              <a:t>Users to Movies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J. Leskovec, A. Rajaraman, J. Ullman: Mining of Massive Datasets, http://www.mmds.org</a:t>
            </a:r>
            <a:endParaRPr lang="en-US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3BEF0-3123-4184-98D7-FBB99C137BD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04936" name="Freeform 8"/>
          <p:cNvSpPr>
            <a:spLocks/>
          </p:cNvSpPr>
          <p:nvPr/>
        </p:nvSpPr>
        <p:spPr bwMode="auto">
          <a:xfrm>
            <a:off x="231924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39" name="Freeform 11"/>
          <p:cNvSpPr>
            <a:spLocks/>
          </p:cNvSpPr>
          <p:nvPr/>
        </p:nvSpPr>
        <p:spPr bwMode="auto">
          <a:xfrm flipH="1">
            <a:off x="3980408" y="3018528"/>
            <a:ext cx="228600" cy="25908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0" y="12"/>
              </a:cxn>
              <a:cxn ang="0">
                <a:pos x="0" y="2220"/>
              </a:cxn>
              <a:cxn ang="0">
                <a:pos x="228" y="2220"/>
              </a:cxn>
            </a:cxnLst>
            <a:rect l="0" t="0" r="r" b="b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49" name="Text Box 21"/>
          <p:cNvSpPr txBox="1">
            <a:spLocks noChangeArrowheads="1"/>
          </p:cNvSpPr>
          <p:nvPr/>
        </p:nvSpPr>
        <p:spPr bwMode="auto">
          <a:xfrm>
            <a:off x="4203192" y="3941427"/>
            <a:ext cx="401072" cy="584775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=</a:t>
            </a:r>
          </a:p>
        </p:txBody>
      </p:sp>
      <p:sp>
        <p:nvSpPr>
          <p:cNvPr id="1404950" name="Line 22"/>
          <p:cNvSpPr>
            <a:spLocks noChangeShapeType="1"/>
          </p:cNvSpPr>
          <p:nvPr/>
        </p:nvSpPr>
        <p:spPr bwMode="auto">
          <a:xfrm flipV="1">
            <a:off x="1828800" y="3018528"/>
            <a:ext cx="0" cy="5334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51" name="Text Box 23"/>
          <p:cNvSpPr txBox="1">
            <a:spLocks noChangeArrowheads="1"/>
          </p:cNvSpPr>
          <p:nvPr/>
        </p:nvSpPr>
        <p:spPr bwMode="auto">
          <a:xfrm>
            <a:off x="1524000" y="3596656"/>
            <a:ext cx="635110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 err="1"/>
              <a:t>SciFi</a:t>
            </a:r>
            <a:endParaRPr lang="en-US" dirty="0"/>
          </a:p>
        </p:txBody>
      </p:sp>
      <p:sp>
        <p:nvSpPr>
          <p:cNvPr id="1404953" name="Text Box 25"/>
          <p:cNvSpPr txBox="1">
            <a:spLocks noChangeArrowheads="1"/>
          </p:cNvSpPr>
          <p:nvPr/>
        </p:nvSpPr>
        <p:spPr bwMode="auto">
          <a:xfrm>
            <a:off x="1447801" y="4998418"/>
            <a:ext cx="1082797" cy="369332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dirty="0"/>
              <a:t>Romance</a:t>
            </a:r>
          </a:p>
        </p:txBody>
      </p:sp>
      <p:sp>
        <p:nvSpPr>
          <p:cNvPr id="1404954" name="Line 26"/>
          <p:cNvSpPr>
            <a:spLocks noChangeShapeType="1"/>
          </p:cNvSpPr>
          <p:nvPr/>
        </p:nvSpPr>
        <p:spPr bwMode="auto">
          <a:xfrm>
            <a:off x="1828800" y="4085328"/>
            <a:ext cx="0" cy="2286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55" name="Line 27"/>
          <p:cNvSpPr>
            <a:spLocks noChangeShapeType="1"/>
          </p:cNvSpPr>
          <p:nvPr/>
        </p:nvSpPr>
        <p:spPr bwMode="auto">
          <a:xfrm flipV="1">
            <a:off x="1828800" y="4542528"/>
            <a:ext cx="0" cy="4572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4956" name="Line 28"/>
          <p:cNvSpPr>
            <a:spLocks noChangeShapeType="1"/>
          </p:cNvSpPr>
          <p:nvPr/>
        </p:nvSpPr>
        <p:spPr bwMode="auto">
          <a:xfrm>
            <a:off x="1828800" y="5380728"/>
            <a:ext cx="0" cy="228600"/>
          </a:xfrm>
          <a:prstGeom prst="line">
            <a:avLst/>
          </a:prstGeom>
          <a:noFill/>
          <a:ln w="15875">
            <a:solidFill>
              <a:schemeClr val="accent6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2587987" y="1447287"/>
            <a:ext cx="1268296" cy="203132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 Matrix</a:t>
            </a:r>
          </a:p>
          <a:p>
            <a:pPr>
              <a:lnSpc>
                <a:spcPct val="140000"/>
              </a:lnSpc>
            </a:pPr>
            <a:r>
              <a:rPr lang="en-US" dirty="0"/>
              <a:t>Alien</a:t>
            </a:r>
          </a:p>
          <a:p>
            <a:pPr>
              <a:lnSpc>
                <a:spcPct val="140000"/>
              </a:lnSpc>
            </a:pPr>
            <a:r>
              <a:rPr lang="en-US" dirty="0"/>
              <a:t>Serenity</a:t>
            </a:r>
          </a:p>
          <a:p>
            <a:pPr>
              <a:lnSpc>
                <a:spcPct val="140000"/>
              </a:lnSpc>
            </a:pPr>
            <a:r>
              <a:rPr lang="en-US" dirty="0"/>
              <a:t>Casablanca</a:t>
            </a:r>
          </a:p>
          <a:p>
            <a:pPr>
              <a:lnSpc>
                <a:spcPct val="140000"/>
              </a:lnSpc>
            </a:pPr>
            <a:r>
              <a:rPr lang="en-US" dirty="0"/>
              <a:t> </a:t>
            </a:r>
            <a:r>
              <a:rPr lang="en-US" dirty="0" err="1"/>
              <a:t>Amelie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282672" y="3018528"/>
            <a:ext cx="19845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1   1   1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3   3   3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4   4   4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5   5   5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0   0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4   4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0   0   0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5   5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2   2</a:t>
            </a:r>
          </a:p>
        </p:txBody>
      </p: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5702300" y="3454401"/>
            <a:ext cx="328612" cy="3206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5699126" y="3811588"/>
            <a:ext cx="39528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  <a:sym typeface="Symbol" pitchFamily="18" charset="2"/>
              </a:rPr>
              <a:t></a:t>
            </a:r>
          </a:p>
        </p:txBody>
      </p:sp>
      <p:grpSp>
        <p:nvGrpSpPr>
          <p:cNvPr id="56" name="Group 11"/>
          <p:cNvGrpSpPr>
            <a:grpSpLocks/>
          </p:cNvGrpSpPr>
          <p:nvPr/>
        </p:nvGrpSpPr>
        <p:grpSpPr bwMode="auto">
          <a:xfrm>
            <a:off x="4724400" y="3448050"/>
            <a:ext cx="468312" cy="1752600"/>
            <a:chOff x="1663" y="1551"/>
            <a:chExt cx="295" cy="1104"/>
          </a:xfrm>
        </p:grpSpPr>
        <p:sp>
          <p:nvSpPr>
            <p:cNvPr id="57" name="AutoShape 12"/>
            <p:cNvSpPr>
              <a:spLocks/>
            </p:cNvSpPr>
            <p:nvPr/>
          </p:nvSpPr>
          <p:spPr bwMode="auto">
            <a:xfrm>
              <a:off x="1862" y="1551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3"/>
            <p:cNvSpPr txBox="1">
              <a:spLocks noChangeArrowheads="1"/>
            </p:cNvSpPr>
            <p:nvPr/>
          </p:nvSpPr>
          <p:spPr bwMode="auto">
            <a:xfrm>
              <a:off x="1663" y="1955"/>
              <a:ext cx="24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m</a:t>
              </a:r>
            </a:p>
          </p:txBody>
        </p:sp>
      </p:grpSp>
      <p:grpSp>
        <p:nvGrpSpPr>
          <p:cNvPr id="59" name="Group 14"/>
          <p:cNvGrpSpPr>
            <a:grpSpLocks/>
          </p:cNvGrpSpPr>
          <p:nvPr/>
        </p:nvGrpSpPr>
        <p:grpSpPr bwMode="auto">
          <a:xfrm>
            <a:off x="6194425" y="2749550"/>
            <a:ext cx="1066800" cy="660400"/>
            <a:chOff x="2589" y="1111"/>
            <a:chExt cx="672" cy="416"/>
          </a:xfrm>
        </p:grpSpPr>
        <p:sp>
          <p:nvSpPr>
            <p:cNvPr id="60" name="Text Box 15"/>
            <p:cNvSpPr txBox="1">
              <a:spLocks noChangeArrowheads="1"/>
            </p:cNvSpPr>
            <p:nvPr/>
          </p:nvSpPr>
          <p:spPr bwMode="auto">
            <a:xfrm>
              <a:off x="2831" y="1111"/>
              <a:ext cx="19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2000">
                  <a:latin typeface="Sylfaen" pitchFamily="18" charset="0"/>
                </a:rPr>
                <a:t>n</a:t>
              </a:r>
            </a:p>
          </p:txBody>
        </p:sp>
        <p:sp>
          <p:nvSpPr>
            <p:cNvPr id="61" name="AutoShape 16"/>
            <p:cNvSpPr>
              <a:spLocks/>
            </p:cNvSpPr>
            <p:nvPr/>
          </p:nvSpPr>
          <p:spPr bwMode="auto">
            <a:xfrm rot="5400000">
              <a:off x="2829" y="1095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Rectangle 17"/>
          <p:cNvSpPr>
            <a:spLocks noChangeArrowheads="1"/>
          </p:cNvSpPr>
          <p:nvPr/>
        </p:nvSpPr>
        <p:spPr bwMode="auto">
          <a:xfrm>
            <a:off x="5233987" y="5195887"/>
            <a:ext cx="44435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U</a:t>
            </a:r>
            <a:endParaRPr lang="en-US" sz="2800" b="1" baseline="30000">
              <a:latin typeface="Sylfaen" pitchFamily="18" charset="0"/>
            </a:endParaRPr>
          </a:p>
        </p:txBody>
      </p:sp>
      <p:sp>
        <p:nvSpPr>
          <p:cNvPr id="63" name="AutoShape 18"/>
          <p:cNvSpPr>
            <a:spLocks noChangeArrowheads="1"/>
          </p:cNvSpPr>
          <p:nvPr/>
        </p:nvSpPr>
        <p:spPr bwMode="auto">
          <a:xfrm rot="16200000">
            <a:off x="4436269" y="4280694"/>
            <a:ext cx="182880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64" name="AutoShape 19"/>
          <p:cNvSpPr>
            <a:spLocks noChangeArrowheads="1"/>
          </p:cNvSpPr>
          <p:nvPr/>
        </p:nvSpPr>
        <p:spPr bwMode="auto">
          <a:xfrm rot="16200000">
            <a:off x="5691188" y="3459163"/>
            <a:ext cx="174625" cy="161925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 sz="2400" b="1">
              <a:latin typeface="Symbol" pitchFamily="18" charset="2"/>
              <a:sym typeface="Symbol" pitchFamily="18" charset="2"/>
            </a:endParaRP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6464301" y="3773487"/>
            <a:ext cx="60465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Sylfaen" pitchFamily="18" charset="0"/>
              </a:rPr>
              <a:t>V</a:t>
            </a:r>
            <a:r>
              <a:rPr lang="en-US" sz="2800" b="1" baseline="30000">
                <a:latin typeface="Sylfaen" pitchFamily="18" charset="0"/>
              </a:rPr>
              <a:t>T</a:t>
            </a:r>
          </a:p>
        </p:txBody>
      </p:sp>
      <p:sp>
        <p:nvSpPr>
          <p:cNvPr id="66" name="Rectangle 22"/>
          <p:cNvSpPr>
            <a:spLocks noChangeArrowheads="1"/>
          </p:cNvSpPr>
          <p:nvPr/>
        </p:nvSpPr>
        <p:spPr bwMode="auto">
          <a:xfrm>
            <a:off x="5427662" y="3444876"/>
            <a:ext cx="171450" cy="1831975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5867400" y="3624263"/>
            <a:ext cx="158750" cy="1571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6151562" y="3465513"/>
            <a:ext cx="1149350" cy="163513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 b="1" baseline="30000">
              <a:latin typeface="Sylfaen" pitchFamily="18" charset="0"/>
            </a:endParaRPr>
          </a:p>
        </p:txBody>
      </p:sp>
      <p:sp>
        <p:nvSpPr>
          <p:cNvPr id="69" name="Rectangle 25"/>
          <p:cNvSpPr>
            <a:spLocks noChangeArrowheads="1"/>
          </p:cNvSpPr>
          <p:nvPr/>
        </p:nvSpPr>
        <p:spPr bwMode="auto">
          <a:xfrm>
            <a:off x="6149976" y="3633788"/>
            <a:ext cx="1150937" cy="169863"/>
          </a:xfrm>
          <a:prstGeom prst="rect">
            <a:avLst/>
          </a:prstGeom>
          <a:solidFill>
            <a:srgbClr val="99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6905773" y="5401270"/>
            <a:ext cx="2536272" cy="923330"/>
          </a:xfrm>
          <a:prstGeom prst="rect">
            <a:avLst/>
          </a:prstGeom>
          <a:noFill/>
          <a:ln w="15875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“Concepts” 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AKA Latent dimensions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6"/>
                </a:solidFill>
              </a:rPr>
              <a:t>AKA Latent factors</a:t>
            </a:r>
          </a:p>
        </p:txBody>
      </p:sp>
      <p:sp>
        <p:nvSpPr>
          <p:cNvPr id="71" name="Line 33"/>
          <p:cNvSpPr>
            <a:spLocks noChangeShapeType="1"/>
          </p:cNvSpPr>
          <p:nvPr/>
        </p:nvSpPr>
        <p:spPr bwMode="auto">
          <a:xfrm flipH="1" flipV="1">
            <a:off x="5673725" y="4648200"/>
            <a:ext cx="1262276" cy="883460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 flipH="1" flipV="1">
            <a:off x="7162800" y="3811586"/>
            <a:ext cx="228600" cy="1589684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73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6826"/>
          <a:stretch/>
        </p:blipFill>
        <p:spPr bwMode="auto">
          <a:xfrm>
            <a:off x="7772401" y="3201651"/>
            <a:ext cx="2796275" cy="196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Line 33"/>
          <p:cNvSpPr>
            <a:spLocks noChangeShapeType="1"/>
          </p:cNvSpPr>
          <p:nvPr/>
        </p:nvSpPr>
        <p:spPr bwMode="auto">
          <a:xfrm flipV="1">
            <a:off x="7772400" y="4199628"/>
            <a:ext cx="381000" cy="1201642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 flipV="1">
            <a:off x="8610600" y="4868020"/>
            <a:ext cx="559936" cy="587423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58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 animBg="1"/>
      <p:bldP spid="74" grpId="0" animBg="1"/>
      <p:bldP spid="7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usepackage[usenames]{color}&#10;\pagestyle{empty}&#10;\begin{document}&#10;&#10;\color[rgb]{0,0,0}&#10;$\mathbf{X} \approx \mathbf{U} \mathbf{\Sigma} \mathbf{V}^T = \sum_i \sigma_i \mathbf{u}_i \circ\mathbf{v}_i$&#10;\end{document}&#10;"/>
  <p:tag name="FILENAME" val="TP_tmp"/>
  <p:tag name="FORMAT" val="pngmono"/>
  <p:tag name="RES" val="1200"/>
  <p:tag name="BLEND" val="0"/>
  <p:tag name="TRANSPARENT" val="1"/>
  <p:tag name="TBUG" val="0"/>
  <p:tag name="ALLOWFS" val="0"/>
  <p:tag name="MAGNIFICATION" val="2000"/>
  <p:tag name="ORIGWIDTH" val="246"/>
  <p:tag name="PICTUREFILESIZE" val="115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&#10;\left( \begin{array}{ccccccccc}&#10;&amp;&amp;&amp;&amp;&amp;&amp;&amp;&amp; \\&#10;&amp;&amp;&amp;&amp;&amp;&amp;&amp;&amp; \\&#10;&amp;&amp;&amp;&amp;&amp;&amp;&amp;&amp; \\&#10;&amp;&amp;&amp;&amp;A &amp;&amp;&amp;&amp;\\&#10;&amp;&amp;&amp;&amp;&amp;&amp;&amp;&amp; \\&#10;&amp;&amp;&amp;&amp;&amp;&amp;&amp;&amp;\\&#10;&amp;&amp;&amp;&amp;&amp;&amp;&amp;&amp; \end{array}\right) \approx \left( \begin{array}{ccc}&#10;                              &amp;&amp;\\  &amp;&amp;\\ &amp;&amp;\\ &amp; C  &amp;\\&#10;                          &amp;&amp;\\ &amp;&amp;\\ &amp;&amp; \end{array}\right)&#10;{\bf \cdot } \left( \begin{array}{ccc} &amp;&amp;\\ &amp; U &amp; \\&#10;&amp;&amp;\end{array}\right) {\bf\cdot } \left( \begin{array}{ccccccccc}&#10;                &amp;&amp;&amp;&amp;&amp;&amp;\\   &amp;&amp;&amp; R &amp;&amp;&amp;\\ &amp;&amp;&amp;&amp;&amp;&amp;\end{array}\right)&#10;$&#10;\end{document}&#10;"/>
  <p:tag name="EXTERNALNAME" val="Edittex"/>
  <p:tag name="BLEND" val="False"/>
  <p:tag name="TRANSPARENT" val="False"/>
  <p:tag name="BITMAPFORMAT" val="bmpmono"/>
  <p:tag name="DEBUGINTERACTIVE" val="True"/>
  <p:tag name="ORIGWIDTH" val="579.87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5612</TotalTime>
  <Words>3452</Words>
  <Application>Microsoft Macintosh PowerPoint</Application>
  <PresentationFormat>Widescreen</PresentationFormat>
  <Paragraphs>704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cmsy10</vt:lpstr>
      <vt:lpstr>Comic Sans MS</vt:lpstr>
      <vt:lpstr>Sylfaen</vt:lpstr>
      <vt:lpstr>Symbol</vt:lpstr>
      <vt:lpstr>Times New Roman</vt:lpstr>
      <vt:lpstr>Wingdings</vt:lpstr>
      <vt:lpstr>Office Theme</vt:lpstr>
      <vt:lpstr>Randomized SVD</vt:lpstr>
      <vt:lpstr>Singular Value Decomposition (SVD)</vt:lpstr>
      <vt:lpstr>SVD</vt:lpstr>
      <vt:lpstr>Singular Value Decomposition (SVD)</vt:lpstr>
      <vt:lpstr>SVD</vt:lpstr>
      <vt:lpstr>SVD</vt:lpstr>
      <vt:lpstr>SVD - Properties</vt:lpstr>
      <vt:lpstr>Why randomize SVD?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– Example: Users-to-Movies</vt:lpstr>
      <vt:lpstr>SVD - Interpretation #1</vt:lpstr>
      <vt:lpstr>SVD - Interpretation #2</vt:lpstr>
      <vt:lpstr>SVD - Interpretation #2</vt:lpstr>
      <vt:lpstr>SVD - Interpretation #2</vt:lpstr>
      <vt:lpstr>SVD - Interpretation #2</vt:lpstr>
      <vt:lpstr>SVD - Interpretation #2</vt:lpstr>
      <vt:lpstr>SVD – Best Low Rank Approx.</vt:lpstr>
      <vt:lpstr>Relationship to PCA</vt:lpstr>
      <vt:lpstr>SVD: Drawbacks</vt:lpstr>
      <vt:lpstr>CUR Decomposition</vt:lpstr>
      <vt:lpstr>CUR Decomposition</vt:lpstr>
      <vt:lpstr>CUR: How it Works</vt:lpstr>
      <vt:lpstr>Computing U</vt:lpstr>
      <vt:lpstr>CUR: Pros &amp; Cons</vt:lpstr>
      <vt:lpstr>Solution</vt:lpstr>
      <vt:lpstr>SVD vs. CUR</vt:lpstr>
      <vt:lpstr>Stochastic SVD (SSVD)</vt:lpstr>
      <vt:lpstr>Basic goal</vt:lpstr>
      <vt:lpstr>Approximating range of A</vt:lpstr>
      <vt:lpstr>Approximating SVD of A</vt:lpstr>
      <vt:lpstr>Empirical Results</vt:lpstr>
      <vt:lpstr>Power iterations</vt:lpstr>
      <vt:lpstr>Power iterations</vt:lpstr>
      <vt:lpstr>Empirical Results</vt:lpstr>
      <vt:lpstr>Why does this work?</vt:lpstr>
      <vt:lpstr>Summary</vt:lpstr>
      <vt:lpstr>References</vt:lpstr>
      <vt:lpstr>PowerPoint Presentation</vt:lpstr>
      <vt:lpstr>PowerPoint Presentation</vt:lpstr>
      <vt:lpstr>PowerPoint Presentation</vt:lpstr>
      <vt:lpstr>Recovering latent factors in a matrix</vt:lpstr>
      <vt:lpstr>PowerPoint Presentation</vt:lpstr>
      <vt:lpstr>PowerPoint Presentation</vt:lpstr>
      <vt:lpstr>PowerPoint Presentation</vt:lpstr>
      <vt:lpstr>Matrix factorization as SGD</vt:lpstr>
      <vt:lpstr>PowerPoint Presentation</vt:lpstr>
      <vt:lpstr>PowerPoint Presentation</vt:lpstr>
      <vt:lpstr>Why does this work?</vt:lpstr>
      <vt:lpstr>Key Claim</vt:lpstr>
      <vt:lpstr>Checking the claim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Learning</dc:title>
  <dc:creator>Shannon Quinn</dc:creator>
  <cp:lastModifiedBy>Shannon Quinn</cp:lastModifiedBy>
  <cp:revision>61</cp:revision>
  <dcterms:created xsi:type="dcterms:W3CDTF">2017-09-09T20:28:18Z</dcterms:created>
  <dcterms:modified xsi:type="dcterms:W3CDTF">2025-03-13T18:05:17Z</dcterms:modified>
</cp:coreProperties>
</file>