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89" r:id="rId4"/>
    <p:sldId id="290" r:id="rId5"/>
    <p:sldId id="291" r:id="rId6"/>
    <p:sldId id="279" r:id="rId7"/>
    <p:sldId id="277" r:id="rId8"/>
    <p:sldId id="280" r:id="rId9"/>
    <p:sldId id="276" r:id="rId10"/>
    <p:sldId id="281" r:id="rId11"/>
    <p:sldId id="285" r:id="rId12"/>
    <p:sldId id="286" r:id="rId13"/>
    <p:sldId id="263" r:id="rId14"/>
    <p:sldId id="287" r:id="rId15"/>
    <p:sldId id="265" r:id="rId16"/>
    <p:sldId id="288" r:id="rId17"/>
    <p:sldId id="260" r:id="rId18"/>
    <p:sldId id="293" r:id="rId19"/>
    <p:sldId id="294" r:id="rId20"/>
    <p:sldId id="295" r:id="rId21"/>
    <p:sldId id="296" r:id="rId22"/>
    <p:sldId id="268" r:id="rId23"/>
    <p:sldId id="297" r:id="rId24"/>
    <p:sldId id="299" r:id="rId25"/>
    <p:sldId id="298" r:id="rId26"/>
    <p:sldId id="300" r:id="rId27"/>
    <p:sldId id="301" r:id="rId28"/>
    <p:sldId id="302" r:id="rId29"/>
    <p:sldId id="275" r:id="rId30"/>
    <p:sldId id="304" r:id="rId31"/>
    <p:sldId id="303" r:id="rId32"/>
    <p:sldId id="305" r:id="rId33"/>
    <p:sldId id="306" r:id="rId34"/>
    <p:sldId id="26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87F4C3-47E5-E440-B607-6512CDF7B07A}">
          <p14:sldIdLst>
            <p14:sldId id="256"/>
            <p14:sldId id="257"/>
            <p14:sldId id="289"/>
            <p14:sldId id="290"/>
            <p14:sldId id="291"/>
            <p14:sldId id="279"/>
            <p14:sldId id="277"/>
            <p14:sldId id="280"/>
            <p14:sldId id="276"/>
            <p14:sldId id="281"/>
            <p14:sldId id="285"/>
            <p14:sldId id="286"/>
            <p14:sldId id="263"/>
            <p14:sldId id="287"/>
            <p14:sldId id="265"/>
            <p14:sldId id="288"/>
            <p14:sldId id="260"/>
            <p14:sldId id="293"/>
            <p14:sldId id="294"/>
            <p14:sldId id="295"/>
            <p14:sldId id="296"/>
            <p14:sldId id="268"/>
            <p14:sldId id="297"/>
            <p14:sldId id="299"/>
            <p14:sldId id="298"/>
            <p14:sldId id="300"/>
            <p14:sldId id="301"/>
            <p14:sldId id="302"/>
            <p14:sldId id="275"/>
            <p14:sldId id="304"/>
            <p14:sldId id="303"/>
            <p14:sldId id="305"/>
            <p14:sldId id="306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0" autoAdjust="0"/>
    <p:restoredTop sz="94737" autoAdjust="0"/>
  </p:normalViewPr>
  <p:slideViewPr>
    <p:cSldViewPr snapToGrid="0" snapToObjects="1">
      <p:cViewPr>
        <p:scale>
          <a:sx n="125" d="100"/>
          <a:sy n="125" d="100"/>
        </p:scale>
        <p:origin x="-784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C0310-008C-F243-A10C-122D6A13BDE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DDB44-A88C-7C42-A5F2-C899D476A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794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55119-6A2B-8C47-947F-1E0D7445E91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82C4B-DA3B-904B-B400-B8CDB010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288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73629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94033" y="1978651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489198" y="2719173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098282">
            <a:off x="334468" y="6098092"/>
            <a:ext cx="1670977" cy="218360"/>
          </a:xfrm>
        </p:spPr>
        <p:txBody>
          <a:bodyPr/>
          <a:lstStyle/>
          <a:p>
            <a:r>
              <a:rPr lang="x-none" smtClean="0"/>
              <a:t>October 18,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October 18,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October 18,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October 18,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October 18,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October 18,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October 18,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October 18,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October 18,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October 18,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altLang="zh-TW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October 18,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318351"/>
            <a:ext cx="3574257" cy="1539649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318351"/>
            <a:ext cx="9146380" cy="153965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502526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931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372102">
            <a:off x="334468" y="6098092"/>
            <a:ext cx="1670977" cy="218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x-none" smtClean="0"/>
              <a:t>October 18,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04229" y="6285122"/>
            <a:ext cx="369900" cy="3886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40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ackoverflow.com/questions/37953585/what-is-the-diffirence-between-sgd-and-back-propogation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IPS/autograd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IPS/autograd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03644" y="1852649"/>
            <a:ext cx="6299329" cy="1204306"/>
          </a:xfrm>
        </p:spPr>
        <p:txBody>
          <a:bodyPr/>
          <a:lstStyle/>
          <a:p>
            <a:r>
              <a:rPr lang="en-US" sz="4400" dirty="0" smtClean="0"/>
              <a:t>Auto-Differentiation</a:t>
            </a:r>
            <a:br>
              <a:rPr lang="en-US" sz="4400" dirty="0" smtClean="0"/>
            </a:br>
            <a:r>
              <a:rPr lang="en-US" sz="1800" dirty="0" smtClean="0"/>
              <a:t>with </a:t>
            </a:r>
            <a:r>
              <a:rPr lang="en-US" sz="1800" dirty="0" err="1" smtClean="0"/>
              <a:t>autograd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05445">
            <a:off x="1478615" y="2793254"/>
            <a:ext cx="6511131" cy="32925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I-</a:t>
            </a:r>
            <a:r>
              <a:rPr lang="en-US" sz="1800" dirty="0" err="1" smtClean="0"/>
              <a:t>Huei</a:t>
            </a:r>
            <a:r>
              <a:rPr lang="en-US" sz="1800" dirty="0" smtClean="0"/>
              <a:t> Ho</a:t>
            </a:r>
            <a:endParaRPr lang="en-US" sz="18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 rot="19105445">
            <a:off x="1778063" y="3132806"/>
            <a:ext cx="6511131" cy="329259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</a:rPr>
              <a:t>CSCI 4/6360 Data SCIENCE II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12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Automatic differentiation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05378"/>
            <a:ext cx="7520940" cy="5471622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dirty="0" smtClean="0">
                <a:latin typeface="+mj-lt"/>
              </a:rPr>
              <a:t>Method</a:t>
            </a:r>
            <a:br>
              <a:rPr lang="en-US" dirty="0" smtClean="0">
                <a:latin typeface="+mj-lt"/>
              </a:rPr>
            </a:br>
            <a:r>
              <a:rPr lang="en-US" dirty="0" smtClean="0"/>
              <a:t>A specific family of techniques that compute derivatives through accumulation of values during code execution and generate numerical derivative evaluations rather than derivative expressions</a:t>
            </a:r>
            <a:br>
              <a:rPr lang="en-US" dirty="0" smtClean="0"/>
            </a:br>
            <a:r>
              <a:rPr lang="en-US" dirty="0" smtClean="0"/>
              <a:t>&gt;&gt; it allows accurate evaluation of derivatives at machine precision with only a small constant factor of overhead and ideal asymptotic efficiency. </a:t>
            </a:r>
            <a:endParaRPr lang="en-US" dirty="0"/>
          </a:p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dirty="0" smtClean="0">
                <a:latin typeface="+mj-lt"/>
              </a:rPr>
              <a:t>Contrast</a:t>
            </a:r>
          </a:p>
          <a:p>
            <a:pPr lvl="2">
              <a:buSzPct val="120000"/>
              <a:buFont typeface="+mj-lt"/>
              <a:buAutoNum type="arabicPeriod"/>
            </a:pPr>
            <a:r>
              <a:rPr lang="en-US" dirty="0" smtClean="0">
                <a:latin typeface="+mj-lt"/>
              </a:rPr>
              <a:t> Symbolic Differentiation:</a:t>
            </a:r>
            <a:br>
              <a:rPr lang="en-US" dirty="0" smtClean="0">
                <a:latin typeface="+mj-lt"/>
              </a:rPr>
            </a:br>
            <a:r>
              <a:rPr lang="en-US" dirty="0" smtClean="0"/>
              <a:t>with the effort involved in arranging code as closed-form expressions under the syntactic and semantic constraints</a:t>
            </a:r>
          </a:p>
          <a:p>
            <a:pPr lvl="2">
              <a:buSzPct val="120000"/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latin typeface="+mj-lt"/>
              </a:rPr>
              <a:t>AD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applys</a:t>
            </a:r>
            <a:r>
              <a:rPr lang="en-US" dirty="0" smtClean="0"/>
              <a:t> to regular code with </a:t>
            </a:r>
            <a:r>
              <a:rPr lang="en-US" dirty="0" smtClean="0">
                <a:latin typeface="+mj-lt"/>
              </a:rPr>
              <a:t>minimal change</a:t>
            </a:r>
            <a:r>
              <a:rPr lang="en-US" dirty="0" smtClean="0"/>
              <a:t>, allowing branching, loops, and recursion.</a:t>
            </a:r>
          </a:p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endParaRPr lang="en-US" dirty="0" smtClean="0"/>
          </a:p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October 18,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16925" y="1327625"/>
            <a:ext cx="1491286" cy="195052"/>
          </a:xfrm>
          <a:prstGeom prst="rect">
            <a:avLst/>
          </a:prstGeom>
          <a:solidFill>
            <a:schemeClr val="bg2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15508" y="1573527"/>
            <a:ext cx="2601417" cy="195052"/>
          </a:xfrm>
          <a:prstGeom prst="rect">
            <a:avLst/>
          </a:prstGeom>
          <a:solidFill>
            <a:schemeClr val="bg2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60368" y="1823453"/>
            <a:ext cx="1956032" cy="195052"/>
          </a:xfrm>
          <a:prstGeom prst="rect">
            <a:avLst/>
          </a:prstGeom>
          <a:solidFill>
            <a:schemeClr val="bg2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0455" y="2067574"/>
            <a:ext cx="2901146" cy="195052"/>
          </a:xfrm>
          <a:prstGeom prst="rect">
            <a:avLst/>
          </a:prstGeom>
          <a:solidFill>
            <a:schemeClr val="bg2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4049" y="2307340"/>
            <a:ext cx="1844271" cy="190471"/>
          </a:xfrm>
          <a:prstGeom prst="rect">
            <a:avLst/>
          </a:prstGeom>
          <a:solidFill>
            <a:schemeClr val="bg2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000909" y="2312919"/>
            <a:ext cx="1816451" cy="184892"/>
          </a:xfrm>
          <a:prstGeom prst="rect">
            <a:avLst/>
          </a:prstGeom>
          <a:solidFill>
            <a:schemeClr val="bg2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24049" y="1573527"/>
            <a:ext cx="655428" cy="195052"/>
          </a:xfrm>
          <a:prstGeom prst="rect">
            <a:avLst/>
          </a:prstGeom>
          <a:solidFill>
            <a:schemeClr val="bg2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15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dirty="0" smtClean="0"/>
              <a:t>Wrongly assume AD is either a type of numerical or symbolic differentiation</a:t>
            </a:r>
          </a:p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dirty="0" smtClean="0"/>
              <a:t>AD provides only numerical values of derivatives </a:t>
            </a:r>
            <a:br>
              <a:rPr lang="en-US" dirty="0" smtClean="0"/>
            </a:br>
            <a:r>
              <a:rPr lang="en-US" dirty="0" smtClean="0"/>
              <a:t>&gt;&gt; opposed to derivative expressions</a:t>
            </a:r>
          </a:p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dirty="0" smtClean="0"/>
              <a:t>AD uses symbolic rules of differentiation</a:t>
            </a:r>
            <a:br>
              <a:rPr lang="en-US" dirty="0" smtClean="0"/>
            </a:br>
            <a:r>
              <a:rPr lang="en-US" dirty="0" smtClean="0"/>
              <a:t>&gt;&gt; keeps track of derivative values as opposed to the resulting expressions</a:t>
            </a:r>
          </a:p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dirty="0" smtClean="0"/>
              <a:t>AD gives a two-sided nature that is partly symbolic and partly numerical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October 18,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34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NOT Numerical 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072951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b="0" dirty="0" smtClean="0"/>
              <a:t>Finite difference approximation of derivatives using values of original function evaluated at some sample points</a:t>
            </a:r>
          </a:p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dirty="0" smtClean="0"/>
              <a:t>Simple case</a:t>
            </a:r>
            <a:r>
              <a:rPr lang="en-US" b="0" dirty="0" smtClean="0"/>
              <a:t>, (based on limit definition of a derivative)</a:t>
            </a:r>
          </a:p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endParaRPr lang="en-US" dirty="0" smtClean="0"/>
          </a:p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endParaRPr lang="en-US" dirty="0" smtClean="0"/>
          </a:p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endParaRPr lang="en-US" dirty="0"/>
          </a:p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endParaRPr lang="en-US" dirty="0" smtClean="0"/>
          </a:p>
          <a:p>
            <a:pPr lvl="2">
              <a:buSzPct val="120000"/>
              <a:buFont typeface="Wingdings" charset="2"/>
              <a:buChar char="§"/>
            </a:pPr>
            <a:r>
              <a:rPr lang="en-US" dirty="0" smtClean="0"/>
              <a:t>     is the </a:t>
            </a:r>
            <a:r>
              <a:rPr lang="en-US" dirty="0" err="1" smtClean="0"/>
              <a:t>ith</a:t>
            </a:r>
            <a:r>
              <a:rPr lang="en-US" dirty="0" smtClean="0"/>
              <a:t> unit vector</a:t>
            </a:r>
          </a:p>
          <a:p>
            <a:pPr lvl="2">
              <a:buSzPct val="120000"/>
              <a:buFont typeface="Arial"/>
              <a:buChar char="•"/>
            </a:pPr>
            <a:r>
              <a:rPr lang="en-US" dirty="0" smtClean="0"/>
              <a:t>          is a small step size</a:t>
            </a:r>
            <a:br>
              <a:rPr lang="en-US" dirty="0" smtClean="0"/>
            </a:br>
            <a:endParaRPr lang="en-US" dirty="0" smtClean="0"/>
          </a:p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dirty="0" smtClean="0"/>
              <a:t>PROs: </a:t>
            </a:r>
            <a:r>
              <a:rPr lang="en-US" b="0" dirty="0" smtClean="0"/>
              <a:t>Uncomplicated to implement</a:t>
            </a:r>
          </a:p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dirty="0" smtClean="0"/>
              <a:t>CONs</a:t>
            </a:r>
            <a:r>
              <a:rPr lang="en-US" b="0" dirty="0" smtClean="0"/>
              <a:t>: Gradient in n dimensions requires careful consideration in selecting </a:t>
            </a:r>
            <a:r>
              <a:rPr lang="en-US" b="0" dirty="0"/>
              <a:t>h</a:t>
            </a:r>
            <a:br>
              <a:rPr lang="en-US" b="0" dirty="0"/>
            </a:br>
            <a:r>
              <a:rPr lang="en-US" b="0" dirty="0"/>
              <a:t>           Still suffer from rounding error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October 18,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573" y="2867855"/>
            <a:ext cx="2545025" cy="4498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74" y="2225175"/>
            <a:ext cx="944480" cy="2330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942" y="2496304"/>
            <a:ext cx="1580147" cy="3435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100" y="3386991"/>
            <a:ext cx="222584" cy="2802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0047" y="3716575"/>
            <a:ext cx="456532" cy="15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1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dirty="0" smtClean="0">
                <a:latin typeface="+mj-lt"/>
              </a:rPr>
              <a:t>Numerical Differentiation</a:t>
            </a:r>
            <a:br>
              <a:rPr lang="en-US" dirty="0" smtClean="0">
                <a:latin typeface="+mj-lt"/>
              </a:rPr>
            </a:br>
            <a:endParaRPr lang="en-US" dirty="0" smtClean="0">
              <a:latin typeface="+mj-lt"/>
            </a:endParaRPr>
          </a:p>
          <a:p>
            <a:pPr lvl="2"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dirty="0" smtClean="0"/>
              <a:t>Approximate the gradient: </a:t>
            </a:r>
          </a:p>
          <a:p>
            <a:pPr lvl="2">
              <a:buClr>
                <a:schemeClr val="accent1"/>
              </a:buClr>
              <a:buSzPct val="120000"/>
              <a:buFont typeface="Arial"/>
              <a:buChar char="•"/>
            </a:pPr>
            <a:endParaRPr lang="en-US" dirty="0"/>
          </a:p>
          <a:p>
            <a:pPr lvl="2"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dirty="0" smtClean="0"/>
              <a:t>Reduce the truncation error by using center difference: </a:t>
            </a:r>
          </a:p>
          <a:p>
            <a:pPr lvl="2">
              <a:buClr>
                <a:schemeClr val="accent1"/>
              </a:buClr>
              <a:buSzPct val="120000"/>
              <a:buFont typeface="Arial"/>
              <a:buChar char="•"/>
            </a:pPr>
            <a:endParaRPr lang="en-US" dirty="0"/>
          </a:p>
          <a:p>
            <a:pPr lvl="2">
              <a:buClr>
                <a:schemeClr val="accent1"/>
              </a:buClr>
              <a:buSzPct val="120000"/>
              <a:buFont typeface="Arial"/>
              <a:buChar char="•"/>
            </a:pPr>
            <a:endParaRPr lang="en-US" dirty="0" smtClean="0"/>
          </a:p>
          <a:p>
            <a:pPr lvl="2"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b="1" dirty="0" smtClean="0"/>
              <a:t>Drawbacks: </a:t>
            </a:r>
            <a:r>
              <a:rPr lang="en-US" dirty="0" smtClean="0"/>
              <a:t>Still suffer from rounding error.</a:t>
            </a:r>
            <a:br>
              <a:rPr lang="en-US" dirty="0" smtClean="0"/>
            </a:br>
            <a:r>
              <a:rPr lang="en-US" dirty="0" smtClean="0"/>
              <a:t>(A powerful tool to check the correctness of implementation, usually use h=1e-6)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October 18,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152" y="1595514"/>
            <a:ext cx="2545025" cy="4498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152" y="2572327"/>
            <a:ext cx="2979475" cy="49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48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Not symbolic 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b="0" dirty="0"/>
              <a:t>Input formula is a symbolic expression tree (computation graph)</a:t>
            </a:r>
          </a:p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b="0" dirty="0"/>
              <a:t>Implement differentiation rules</a:t>
            </a:r>
            <a:br>
              <a:rPr lang="en-US" b="0" dirty="0"/>
            </a:br>
            <a:r>
              <a:rPr lang="en-US" b="0" dirty="0"/>
              <a:t>(e.g., product rule, sum rule, chain rule)</a:t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endParaRPr lang="en-US" b="0" dirty="0"/>
          </a:p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dirty="0"/>
              <a:t>Drawbacks: </a:t>
            </a:r>
            <a:br>
              <a:rPr lang="en-US" dirty="0"/>
            </a:br>
            <a:r>
              <a:rPr lang="en-US" b="0" dirty="0"/>
              <a:t>1. For complicated functions, the resultant expression can be exponentially large</a:t>
            </a:r>
            <a:br>
              <a:rPr lang="en-US" b="0" dirty="0"/>
            </a:br>
            <a:r>
              <a:rPr lang="en-US" b="0" dirty="0"/>
              <a:t>2. Wasteful to keep around intermediate symbolic expressions if we need a numeric value of the gradient in the end</a:t>
            </a:r>
            <a:br>
              <a:rPr lang="en-US" b="0" dirty="0"/>
            </a:br>
            <a:endParaRPr lang="en-US" b="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October 18,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829" y="2142560"/>
            <a:ext cx="7004120" cy="61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dirty="0" smtClean="0">
                <a:latin typeface="+mj-lt"/>
              </a:rPr>
              <a:t>Symbolic Differentiation</a:t>
            </a:r>
          </a:p>
          <a:p>
            <a:pPr lvl="2"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dirty="0" smtClean="0"/>
              <a:t>Input formula is a symbolic expression tree (computation graph)</a:t>
            </a:r>
          </a:p>
          <a:p>
            <a:pPr lvl="2"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dirty="0" smtClean="0"/>
              <a:t>Implement differentiation rules</a:t>
            </a:r>
            <a:br>
              <a:rPr lang="en-US" dirty="0" smtClean="0"/>
            </a:br>
            <a:r>
              <a:rPr lang="en-US" dirty="0" smtClean="0"/>
              <a:t>(e.g., product rule, sum rule, chain rule)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2">
              <a:buClr>
                <a:schemeClr val="accent1"/>
              </a:buClr>
              <a:buSzPct val="120000"/>
              <a:buFont typeface="Arial"/>
              <a:buChar char="•"/>
            </a:pPr>
            <a:endParaRPr lang="en-US" dirty="0"/>
          </a:p>
          <a:p>
            <a:pPr lvl="2"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b="1" dirty="0" smtClean="0"/>
              <a:t>Drawbacks: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1. For complicated functions, the resultant expression can be exponentially large</a:t>
            </a:r>
            <a:br>
              <a:rPr lang="en-US" dirty="0" smtClean="0"/>
            </a:br>
            <a:r>
              <a:rPr lang="en-US" dirty="0" smtClean="0"/>
              <a:t>2. Wasteful to keep around intermediate symbolic expressions if we need a numeric value of the gradient in the end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October 18,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09" y="2327445"/>
            <a:ext cx="7004120" cy="61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17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34128" r="-34128"/>
          <a:stretch>
            <a:fillRect/>
          </a:stretch>
        </p:blipFill>
        <p:spPr>
          <a:xfrm>
            <a:off x="-2118100" y="44896"/>
            <a:ext cx="13059746" cy="682647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08880" y="3779520"/>
            <a:ext cx="2753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Symbolic diff: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Gives exact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Requires closed-form input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Suffers from expression swell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68240" y="5899944"/>
            <a:ext cx="2753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Numeric diff:</a:t>
            </a:r>
          </a:p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Problematic accuracy</a:t>
            </a:r>
            <a:b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(round-off, truncation errors)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9360" y="4692987"/>
            <a:ext cx="2448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AD: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As accurate as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symb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Only constant factor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Support for control flow 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69840" y="3826858"/>
            <a:ext cx="1097280" cy="195052"/>
          </a:xfrm>
          <a:prstGeom prst="rect">
            <a:avLst/>
          </a:prstGeom>
          <a:solidFill>
            <a:schemeClr val="bg2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08880" y="5960904"/>
            <a:ext cx="1046480" cy="195052"/>
          </a:xfrm>
          <a:prstGeom prst="rect">
            <a:avLst/>
          </a:prstGeom>
          <a:solidFill>
            <a:schemeClr val="bg2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29840" y="4753947"/>
            <a:ext cx="365760" cy="195052"/>
          </a:xfrm>
          <a:prstGeom prst="rect">
            <a:avLst/>
          </a:prstGeom>
          <a:solidFill>
            <a:schemeClr val="bg2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22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1" animBg="1"/>
      <p:bldP spid="10" grpId="1" animBg="1"/>
      <p:bldP spid="1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AUTO-DIFF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“subroutine”: a function in a computer programming language</a:t>
            </a:r>
          </a:p>
          <a:p>
            <a:r>
              <a:rPr lang="en-US" dirty="0" smtClean="0"/>
              <a:t>“function”: a mathematical function</a:t>
            </a:r>
          </a:p>
          <a:p>
            <a:endParaRPr lang="en-US" dirty="0"/>
          </a:p>
          <a:p>
            <a:pPr>
              <a:buClr>
                <a:schemeClr val="accent2"/>
              </a:buClr>
              <a:buSzPct val="120000"/>
              <a:buFont typeface="+mj-lt"/>
              <a:buAutoNum type="arabicPeriod"/>
            </a:pPr>
            <a:r>
              <a:rPr lang="en-US" dirty="0" smtClean="0"/>
              <a:t>You write a subroutine to compute a function         . You know    to be differentiable, but don’t feel like writing a subroutine to compute        .</a:t>
            </a:r>
          </a:p>
          <a:p>
            <a:pPr>
              <a:buClr>
                <a:schemeClr val="accent2"/>
              </a:buClr>
              <a:buSzPct val="120000"/>
              <a:buFont typeface="+mj-lt"/>
              <a:buAutoNum type="arabicPeriod"/>
            </a:pPr>
            <a:r>
              <a:rPr lang="en-US" dirty="0" smtClean="0"/>
              <a:t> You point some auto-differentiation software at your subroutine. It produces a subroutine to compute the gradient.</a:t>
            </a:r>
          </a:p>
          <a:p>
            <a:pPr>
              <a:buClr>
                <a:schemeClr val="accent2"/>
              </a:buClr>
              <a:buSzPct val="120000"/>
              <a:buFont typeface="+mj-lt"/>
              <a:buAutoNum type="arabicPeriod"/>
            </a:pPr>
            <a:r>
              <a:rPr lang="en-US" dirty="0" smtClean="0"/>
              <a:t>That new subroutine has the same complexity as the original function!</a:t>
            </a:r>
            <a:br>
              <a:rPr lang="en-US" dirty="0" smtClean="0"/>
            </a:br>
            <a:r>
              <a:rPr lang="en-US" dirty="0" smtClean="0"/>
              <a:t>&gt;&gt; It does not depend on the dimensionality of x.</a:t>
            </a:r>
          </a:p>
          <a:p>
            <a:pPr>
              <a:buClr>
                <a:schemeClr val="accent2"/>
              </a:buClr>
              <a:buSzPct val="120000"/>
              <a:buFont typeface="+mj-lt"/>
              <a:buAutoNum type="arabicPeriod"/>
            </a:pPr>
            <a:r>
              <a:rPr lang="en-US" dirty="0" smtClean="0"/>
              <a:t>It also does not suffer from round-off errors!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October 18,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687" y="2211805"/>
            <a:ext cx="378995" cy="2157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333" y="2211805"/>
            <a:ext cx="124385" cy="2225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536" y="2427540"/>
            <a:ext cx="333876" cy="22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5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59" y="3638132"/>
            <a:ext cx="5265730" cy="16026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modes of 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Font typeface="Wingdings" charset="2"/>
              <a:buChar char="§"/>
            </a:pPr>
            <a:r>
              <a:rPr lang="en-US" b="0" dirty="0" smtClean="0">
                <a:latin typeface="+mj-lt"/>
              </a:rPr>
              <a:t>Goal: </a:t>
            </a:r>
          </a:p>
          <a:p>
            <a:pPr>
              <a:buClr>
                <a:schemeClr val="accent2"/>
              </a:buClr>
              <a:buFont typeface="Wingdings" charset="2"/>
              <a:buChar char="§"/>
            </a:pPr>
            <a:r>
              <a:rPr lang="en-US" b="0" dirty="0" smtClean="0"/>
              <a:t>Set </a:t>
            </a:r>
            <a:r>
              <a:rPr lang="en-US" b="0" dirty="0" smtClean="0">
                <a:latin typeface="+mj-lt"/>
              </a:rPr>
              <a:t>computation function</a:t>
            </a:r>
            <a:r>
              <a:rPr lang="en-US" b="0" dirty="0" smtClean="0"/>
              <a:t> y:</a:t>
            </a:r>
          </a:p>
          <a:p>
            <a:pPr marL="0" indent="0">
              <a:buClr>
                <a:schemeClr val="accent2"/>
              </a:buClr>
            </a:pPr>
            <a:endParaRPr lang="en-US" dirty="0"/>
          </a:p>
          <a:p>
            <a:pPr>
              <a:buClr>
                <a:schemeClr val="accent2"/>
              </a:buClr>
              <a:buFont typeface="Wingdings" charset="2"/>
              <a:buChar char="§"/>
            </a:pPr>
            <a:r>
              <a:rPr lang="en-US" b="0" dirty="0" smtClean="0">
                <a:latin typeface="+mj-lt"/>
              </a:rPr>
              <a:t>Notations: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b="0" dirty="0" smtClean="0"/>
              <a:t>            : input variables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b="0" dirty="0"/>
              <a:t> </a:t>
            </a:r>
            <a:r>
              <a:rPr lang="en-US" b="0" dirty="0" smtClean="0"/>
              <a:t> : working (intermediate) variables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b="0" dirty="0"/>
              <a:t> </a:t>
            </a:r>
            <a:r>
              <a:rPr lang="en-US" b="0" dirty="0" smtClean="0"/>
              <a:t>                : output variables</a:t>
            </a:r>
          </a:p>
          <a:p>
            <a:endParaRPr lang="en-US" b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October 18,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3"/>
          <a:srcRect l="-14619" r="-14619"/>
          <a:stretch>
            <a:fillRect/>
          </a:stretch>
        </p:blipFill>
        <p:spPr>
          <a:xfrm>
            <a:off x="4399280" y="1569326"/>
            <a:ext cx="5029189" cy="26288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280" y="1748381"/>
            <a:ext cx="3495040" cy="3471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7360" y="1155567"/>
            <a:ext cx="1361440" cy="2521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0617" y="2514600"/>
            <a:ext cx="691543" cy="1767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0297" y="2792928"/>
            <a:ext cx="234343" cy="2155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9977" y="3087076"/>
            <a:ext cx="952500" cy="17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8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49828"/>
            <a:ext cx="7520940" cy="3931277"/>
          </a:xfrm>
        </p:spPr>
        <p:txBody>
          <a:bodyPr/>
          <a:lstStyle/>
          <a:p>
            <a:pPr>
              <a:buClr>
                <a:schemeClr val="accent2"/>
              </a:buClr>
              <a:buSzPct val="120000"/>
              <a:buFont typeface="+mj-lt"/>
              <a:buAutoNum type="arabicPeriod"/>
            </a:pPr>
            <a:r>
              <a:rPr lang="en-US" b="0" dirty="0" smtClean="0"/>
              <a:t>Start with computing the derivative of      with respect to</a:t>
            </a:r>
          </a:p>
          <a:p>
            <a:pPr>
              <a:buClr>
                <a:schemeClr val="accent2"/>
              </a:buClr>
              <a:buSzPct val="120000"/>
              <a:buFont typeface="+mj-lt"/>
              <a:buAutoNum type="arabicPeriod"/>
            </a:pPr>
            <a:r>
              <a:rPr lang="en-US" b="0" dirty="0" smtClean="0"/>
              <a:t>Associate each intermediate variable      with       by a derivative</a:t>
            </a:r>
          </a:p>
          <a:p>
            <a:pPr>
              <a:buClr>
                <a:schemeClr val="accent2"/>
              </a:buClr>
              <a:buSzPct val="120000"/>
              <a:buFont typeface="+mj-lt"/>
              <a:buAutoNum type="arabicPeriod"/>
            </a:pPr>
            <a:r>
              <a:rPr lang="en-US" b="0" dirty="0" smtClean="0"/>
              <a:t>Apply the chain rule to each elementary operation in forward primal trace</a:t>
            </a:r>
          </a:p>
          <a:p>
            <a:pPr>
              <a:buClr>
                <a:schemeClr val="accent2"/>
              </a:buClr>
              <a:buSzPct val="120000"/>
              <a:buFont typeface="+mj-lt"/>
              <a:buAutoNum type="arabicPeriod"/>
            </a:pPr>
            <a:r>
              <a:rPr lang="en-US" b="0" dirty="0" smtClean="0"/>
              <a:t>Generate the corresponding tangent trace</a:t>
            </a:r>
          </a:p>
          <a:p>
            <a:pPr>
              <a:buClr>
                <a:schemeClr val="accent2"/>
              </a:buClr>
              <a:buSzPct val="120000"/>
              <a:buFont typeface="+mj-lt"/>
              <a:buAutoNum type="arabicPeriod"/>
            </a:pPr>
            <a:r>
              <a:rPr lang="en-US" b="0" dirty="0" smtClean="0"/>
              <a:t>Required derivative in final variable</a:t>
            </a:r>
          </a:p>
          <a:p>
            <a:pPr>
              <a:buClr>
                <a:schemeClr val="accent2"/>
              </a:buClr>
              <a:buSzPct val="120000"/>
              <a:buFont typeface="+mj-lt"/>
              <a:buAutoNum type="arabicPeriod"/>
            </a:pPr>
            <a:endParaRPr lang="en-US" b="0" dirty="0"/>
          </a:p>
          <a:p>
            <a:pPr marL="0" indent="0">
              <a:buClr>
                <a:schemeClr val="accent2"/>
              </a:buClr>
              <a:buSzPct val="120000"/>
            </a:pPr>
            <a:r>
              <a:rPr lang="en-US" b="0" dirty="0" smtClean="0"/>
              <a:t>   </a:t>
            </a: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October 18,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301" y="1168400"/>
            <a:ext cx="200297" cy="2438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520" y="1168400"/>
            <a:ext cx="221488" cy="2768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120" y="1510030"/>
            <a:ext cx="221488" cy="2768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122" y="1522730"/>
            <a:ext cx="208643" cy="254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740" y="1320774"/>
            <a:ext cx="713740" cy="466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8063" y="2506980"/>
            <a:ext cx="777389" cy="3073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291" y="2842260"/>
            <a:ext cx="7526020" cy="247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06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SzPct val="125000"/>
              <a:buFont typeface="Wingdings" charset="2"/>
              <a:buChar char="§"/>
            </a:pPr>
            <a:r>
              <a:rPr lang="en-US" dirty="0" smtClean="0"/>
              <a:t>WHAT? </a:t>
            </a:r>
            <a:r>
              <a:rPr lang="mr-IN" dirty="0" smtClean="0"/>
              <a:t>–</a:t>
            </a:r>
            <a:r>
              <a:rPr lang="en-US" dirty="0" smtClean="0"/>
              <a:t> What is Auto-Differentiation?</a:t>
            </a:r>
          </a:p>
          <a:p>
            <a:pPr>
              <a:buClr>
                <a:schemeClr val="accent2"/>
              </a:buClr>
              <a:buSzPct val="125000"/>
              <a:buFont typeface="Wingdings" charset="2"/>
              <a:buChar char="§"/>
            </a:pPr>
            <a:r>
              <a:rPr lang="en-US" dirty="0" smtClean="0"/>
              <a:t>WHY? </a:t>
            </a:r>
            <a:r>
              <a:rPr lang="mr-IN" dirty="0" smtClean="0"/>
              <a:t>–</a:t>
            </a:r>
            <a:r>
              <a:rPr lang="en-US" dirty="0" smtClean="0"/>
              <a:t> Why should we use this?</a:t>
            </a:r>
          </a:p>
          <a:p>
            <a:pPr>
              <a:buClr>
                <a:schemeClr val="accent2"/>
              </a:buClr>
              <a:buSzPct val="125000"/>
              <a:buFont typeface="Wingdings" charset="2"/>
              <a:buChar char="§"/>
            </a:pPr>
            <a:r>
              <a:rPr lang="en-US" dirty="0" smtClean="0"/>
              <a:t>HOW? </a:t>
            </a:r>
            <a:r>
              <a:rPr lang="mr-IN" dirty="0" smtClean="0"/>
              <a:t>–</a:t>
            </a:r>
            <a:r>
              <a:rPr lang="en-US" dirty="0" smtClean="0"/>
              <a:t> How does Auto-Differentiation work?</a:t>
            </a:r>
          </a:p>
          <a:p>
            <a:pPr>
              <a:buClr>
                <a:schemeClr val="accent2"/>
              </a:buClr>
              <a:buSzPct val="125000"/>
              <a:buFont typeface="Wingdings" charset="2"/>
              <a:buChar char="§"/>
            </a:pPr>
            <a:r>
              <a:rPr lang="en-US" altLang="zh-TW" dirty="0">
                <a:cs typeface="Franklin Gothic Book"/>
              </a:rPr>
              <a:t>H</a:t>
            </a:r>
            <a:r>
              <a:rPr lang="en-US" altLang="zh-TW" dirty="0" smtClean="0">
                <a:cs typeface="Franklin Gothic Book"/>
              </a:rPr>
              <a:t>OW does it work in tools? In </a:t>
            </a:r>
            <a:r>
              <a:rPr lang="en-US" altLang="zh-TW" dirty="0" err="1" smtClean="0">
                <a:cs typeface="Franklin Gothic Book"/>
              </a:rPr>
              <a:t>Autograd</a:t>
            </a:r>
            <a:r>
              <a:rPr lang="en-US" altLang="zh-TW" dirty="0" smtClean="0">
                <a:cs typeface="Franklin Gothic Book"/>
              </a:rPr>
              <a:t>?</a:t>
            </a:r>
            <a:endParaRPr lang="en-US" dirty="0">
              <a:cs typeface="Franklin Gothic Book"/>
            </a:endParaRPr>
          </a:p>
          <a:p>
            <a:pPr>
              <a:buClr>
                <a:schemeClr val="accent2"/>
              </a:buClr>
              <a:buSzPct val="125000"/>
              <a:buFont typeface="Wingdings" charset="2"/>
              <a:buChar char="§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October 18,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67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49828"/>
            <a:ext cx="7520940" cy="4182572"/>
          </a:xfrm>
        </p:spPr>
        <p:txBody>
          <a:bodyPr/>
          <a:lstStyle/>
          <a:p>
            <a:pPr marL="0" indent="0">
              <a:buClr>
                <a:schemeClr val="accent2"/>
              </a:buClr>
              <a:buSzPct val="120000"/>
            </a:pPr>
            <a:r>
              <a:rPr lang="en-US" b="0" dirty="0" smtClean="0"/>
              <a:t>&gt;&gt; computing the </a:t>
            </a:r>
            <a:r>
              <a:rPr lang="en-US" b="0" dirty="0" err="1" smtClean="0"/>
              <a:t>Jacobian</a:t>
            </a:r>
            <a:r>
              <a:rPr lang="en-US" b="0" dirty="0" smtClean="0"/>
              <a:t> of a function</a:t>
            </a:r>
            <a:br>
              <a:rPr lang="en-US" b="0" dirty="0" smtClean="0"/>
            </a:br>
            <a:r>
              <a:rPr lang="en-US" b="0" dirty="0" smtClean="0"/>
              <a:t>      with n independent input variables</a:t>
            </a:r>
            <a:br>
              <a:rPr lang="en-US" b="0" dirty="0" smtClean="0"/>
            </a:br>
            <a:r>
              <a:rPr lang="en-US" b="0" dirty="0" smtClean="0"/>
              <a:t>      and m dependent output variables</a:t>
            </a:r>
          </a:p>
          <a:p>
            <a:pPr marL="285750" indent="-285750"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b="0" dirty="0" smtClean="0"/>
              <a:t>In each forward pass:</a:t>
            </a:r>
          </a:p>
          <a:p>
            <a:pPr>
              <a:buClr>
                <a:schemeClr val="accent2"/>
              </a:buClr>
              <a:buSzPct val="120000"/>
              <a:buFont typeface="+mj-lt"/>
              <a:buAutoNum type="arabicPeriod"/>
            </a:pPr>
            <a:r>
              <a:rPr lang="en-US" b="0" dirty="0" smtClean="0"/>
              <a:t>Initialized by setting only one of the variables   </a:t>
            </a:r>
          </a:p>
          <a:p>
            <a:pPr>
              <a:buClr>
                <a:schemeClr val="accent2"/>
              </a:buClr>
              <a:buSzPct val="120000"/>
              <a:buFont typeface="+mj-lt"/>
              <a:buAutoNum type="arabicPeriod"/>
            </a:pPr>
            <a:endParaRPr lang="en-US" b="0" dirty="0"/>
          </a:p>
          <a:p>
            <a:pPr marL="0" indent="0">
              <a:buClr>
                <a:schemeClr val="accent2"/>
              </a:buClr>
              <a:buSzPct val="120000"/>
            </a:pPr>
            <a:r>
              <a:rPr lang="en-US" b="0" dirty="0" smtClean="0"/>
              <a:t>   </a:t>
            </a: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October 18,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091806"/>
            <a:ext cx="1361440" cy="252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070" y="1404885"/>
            <a:ext cx="198882" cy="1902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512" y="1640840"/>
            <a:ext cx="170180" cy="1779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500" y="2278380"/>
            <a:ext cx="576580" cy="2417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1100" y="2669164"/>
            <a:ext cx="2506980" cy="6154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1100" y="3393440"/>
            <a:ext cx="2796540" cy="119022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192270" y="2740284"/>
            <a:ext cx="3356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SzPct val="120000"/>
            </a:pPr>
            <a:r>
              <a:rPr lang="en-US" sz="1400" dirty="0" smtClean="0"/>
              <a:t>&gt;&gt; Gives </a:t>
            </a:r>
            <a:r>
              <a:rPr lang="en-US" sz="1400" dirty="0"/>
              <a:t>one column of the </a:t>
            </a:r>
            <a:r>
              <a:rPr lang="en-US" sz="1400" dirty="0" err="1" smtClean="0"/>
              <a:t>Jacobian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   matrix </a:t>
            </a:r>
            <a:r>
              <a:rPr lang="en-US" sz="1400" dirty="0"/>
              <a:t>evaluated at point a.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43070" y="3614044"/>
            <a:ext cx="3356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SzPct val="120000"/>
            </a:pPr>
            <a:r>
              <a:rPr lang="en-US" sz="1400" dirty="0" smtClean="0"/>
              <a:t>&gt;&gt; full </a:t>
            </a:r>
            <a:r>
              <a:rPr lang="en-US" sz="1400" dirty="0" err="1" smtClean="0"/>
              <a:t>Jacobian</a:t>
            </a:r>
            <a:r>
              <a:rPr lang="en-US" sz="1400" dirty="0" smtClean="0"/>
              <a:t> needs to compute </a:t>
            </a:r>
            <a:br>
              <a:rPr lang="en-US" sz="1400" dirty="0" smtClean="0"/>
            </a:br>
            <a:r>
              <a:rPr lang="en-US" sz="1400" dirty="0" smtClean="0"/>
              <a:t>      in n evaluation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4275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49828"/>
            <a:ext cx="7520940" cy="4566058"/>
          </a:xfrm>
        </p:spPr>
        <p:txBody>
          <a:bodyPr>
            <a:normAutofit/>
          </a:bodyPr>
          <a:lstStyle/>
          <a:p>
            <a:pPr marL="0" indent="0">
              <a:buClr>
                <a:schemeClr val="accent2"/>
              </a:buClr>
              <a:buSzPct val="120000"/>
            </a:pPr>
            <a:r>
              <a:rPr lang="en-US" b="0" dirty="0" smtClean="0"/>
              <a:t>&gt;&gt; computing the </a:t>
            </a:r>
            <a:r>
              <a:rPr lang="en-US" b="0" dirty="0" err="1" smtClean="0"/>
              <a:t>Jacobian</a:t>
            </a:r>
            <a:r>
              <a:rPr lang="en-US" b="0" dirty="0" smtClean="0"/>
              <a:t> of a function</a:t>
            </a:r>
            <a:br>
              <a:rPr lang="en-US" b="0" dirty="0" smtClean="0"/>
            </a:br>
            <a:r>
              <a:rPr lang="en-US" b="0" dirty="0" smtClean="0"/>
              <a:t>      with n independent input variables</a:t>
            </a:r>
            <a:br>
              <a:rPr lang="en-US" b="0" dirty="0" smtClean="0"/>
            </a:br>
            <a:r>
              <a:rPr lang="en-US" b="0" dirty="0" smtClean="0"/>
              <a:t>      and m dependent output variables</a:t>
            </a:r>
          </a:p>
          <a:p>
            <a:pPr marL="285750" indent="-285750"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b="0" dirty="0" smtClean="0"/>
              <a:t>In each forward pass:</a:t>
            </a:r>
          </a:p>
          <a:p>
            <a:pPr>
              <a:buClr>
                <a:schemeClr val="accent2"/>
              </a:buClr>
              <a:buSzPct val="120000"/>
              <a:buFont typeface="+mj-lt"/>
              <a:buAutoNum type="arabicPeriod" startAt="2"/>
            </a:pPr>
            <a:r>
              <a:rPr lang="en-US" b="0" dirty="0" smtClean="0"/>
              <a:t>Efficient and matrix-free way to compute </a:t>
            </a:r>
            <a:r>
              <a:rPr lang="en-US" b="0" dirty="0" err="1" smtClean="0"/>
              <a:t>Jacobian</a:t>
            </a:r>
            <a:r>
              <a:rPr lang="en-US" b="0" dirty="0" smtClean="0"/>
              <a:t>-vector products</a:t>
            </a:r>
            <a:endParaRPr lang="en-US" b="0" dirty="0"/>
          </a:p>
          <a:p>
            <a:pPr>
              <a:buClr>
                <a:schemeClr val="accent2"/>
              </a:buClr>
              <a:buSzPct val="120000"/>
              <a:buFont typeface="+mj-lt"/>
              <a:buAutoNum type="arabicPeriod" startAt="2"/>
            </a:pPr>
            <a:endParaRPr lang="en-US" b="0" dirty="0" smtClean="0"/>
          </a:p>
          <a:p>
            <a:pPr>
              <a:buClr>
                <a:schemeClr val="accent2"/>
              </a:buClr>
              <a:buSzPct val="120000"/>
              <a:buFont typeface="+mj-lt"/>
              <a:buAutoNum type="arabicPeriod" startAt="2"/>
            </a:pPr>
            <a:endParaRPr lang="en-US" b="0" dirty="0"/>
          </a:p>
          <a:p>
            <a:pPr>
              <a:buClr>
                <a:schemeClr val="accent2"/>
              </a:buClr>
              <a:buSzPct val="120000"/>
              <a:buFont typeface="+mj-lt"/>
              <a:buAutoNum type="arabicPeriod" startAt="2"/>
            </a:pPr>
            <a:endParaRPr lang="en-US" b="0" dirty="0" smtClean="0"/>
          </a:p>
          <a:p>
            <a:pPr marL="0" indent="0">
              <a:buClr>
                <a:schemeClr val="accent2"/>
              </a:buClr>
              <a:buSzPct val="120000"/>
            </a:pPr>
            <a:r>
              <a:rPr lang="en-US" b="0" dirty="0"/>
              <a:t> </a:t>
            </a:r>
            <a:r>
              <a:rPr lang="en-US" b="0" dirty="0" smtClean="0"/>
              <a:t>      If computing a function</a:t>
            </a:r>
          </a:p>
          <a:p>
            <a:pPr marL="0" indent="0">
              <a:buClr>
                <a:schemeClr val="accent2"/>
              </a:buClr>
              <a:buSzPct val="120000"/>
            </a:pPr>
            <a:r>
              <a:rPr lang="en-US" b="0" dirty="0" smtClean="0"/>
              <a:t> </a:t>
            </a:r>
          </a:p>
          <a:p>
            <a:pPr>
              <a:buClr>
                <a:schemeClr val="accent2"/>
              </a:buClr>
              <a:buSzPct val="120000"/>
              <a:buFont typeface="+mj-lt"/>
              <a:buAutoNum type="arabicPeriod" startAt="2"/>
            </a:pPr>
            <a:endParaRPr lang="en-US" b="0" dirty="0"/>
          </a:p>
          <a:p>
            <a:pPr marL="0" indent="0">
              <a:buClr>
                <a:schemeClr val="accent2"/>
              </a:buClr>
              <a:buSzPct val="120000"/>
            </a:pPr>
            <a:r>
              <a:rPr lang="en-US" b="0" dirty="0" smtClean="0">
                <a:latin typeface="+mj-lt"/>
              </a:rPr>
              <a:t>In general, for cases                             where n&gt;&gt;m, </a:t>
            </a:r>
            <a:br>
              <a:rPr lang="en-US" b="0" dirty="0" smtClean="0">
                <a:latin typeface="+mj-lt"/>
              </a:rPr>
            </a:br>
            <a:r>
              <a:rPr lang="en-US" b="0" dirty="0" smtClean="0">
                <a:latin typeface="+mj-lt"/>
              </a:rPr>
              <a:t>                   AD in reverse mode is more preferable.</a:t>
            </a:r>
            <a:r>
              <a:rPr lang="en-US" b="0" dirty="0" smtClean="0"/>
              <a:t>   </a:t>
            </a: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October 18,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091806"/>
            <a:ext cx="1361440" cy="252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070" y="1404885"/>
            <a:ext cx="198882" cy="1902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512" y="1640840"/>
            <a:ext cx="170180" cy="17791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192270" y="2740284"/>
            <a:ext cx="335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SzPct val="120000"/>
            </a:pPr>
            <a:r>
              <a:rPr lang="en-US" sz="1400" dirty="0" smtClean="0"/>
              <a:t>&gt;&gt; initialize with 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223512" y="4053642"/>
            <a:ext cx="3356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SzPct val="120000"/>
            </a:pPr>
            <a:r>
              <a:rPr lang="en-US" sz="1400" dirty="0" smtClean="0"/>
              <a:t>&gt;&gt; compute the </a:t>
            </a:r>
            <a:r>
              <a:rPr lang="en-US" sz="1400" dirty="0" err="1" smtClean="0"/>
              <a:t>Jacobian</a:t>
            </a:r>
            <a:r>
              <a:rPr lang="en-US" sz="1400" dirty="0" smtClean="0"/>
              <a:t>-vector product</a:t>
            </a:r>
            <a:br>
              <a:rPr lang="en-US" sz="1400" dirty="0" smtClean="0"/>
            </a:br>
            <a:r>
              <a:rPr lang="en-US" sz="1400" dirty="0" smtClean="0"/>
              <a:t>      in just one forward pass.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3320" y="2613661"/>
            <a:ext cx="2504440" cy="9548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2760" y="2821269"/>
            <a:ext cx="482600" cy="1963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4440" y="4104442"/>
            <a:ext cx="583848" cy="2645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6920" y="3700780"/>
            <a:ext cx="1031240" cy="2331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040" y="4774531"/>
            <a:ext cx="1361440" cy="25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64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forward </a:t>
            </a:r>
            <a:r>
              <a:rPr lang="en-US" altLang="zh-TW" dirty="0"/>
              <a:t>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altLang="zh-TW" dirty="0" smtClean="0">
                <a:latin typeface="+mj-lt"/>
              </a:rPr>
              <a:t>Problems</a:t>
            </a:r>
            <a:endParaRPr lang="en-US" dirty="0" smtClean="0">
              <a:latin typeface="+mj-lt"/>
            </a:endParaRPr>
          </a:p>
          <a:p>
            <a:pPr marL="580644" lvl="2" indent="-342900">
              <a:buSzPct val="120000"/>
              <a:buFont typeface="+mj-lt"/>
              <a:buAutoNum type="arabicPeriod"/>
            </a:pPr>
            <a:r>
              <a:rPr lang="en-US" dirty="0" smtClean="0"/>
              <a:t>Needs n forward passes to get gradient </a:t>
            </a:r>
            <a:r>
              <a:rPr lang="en-US" dirty="0" err="1" smtClean="0"/>
              <a:t>wrt</a:t>
            </a:r>
            <a:r>
              <a:rPr lang="en-US" dirty="0" smtClean="0"/>
              <a:t> each output</a:t>
            </a:r>
          </a:p>
          <a:p>
            <a:pPr marL="580644" lvl="2" indent="-342900">
              <a:buSzPct val="120000"/>
              <a:buFont typeface="+mj-lt"/>
              <a:buAutoNum type="arabicPeriod"/>
            </a:pPr>
            <a:r>
              <a:rPr lang="en-US" dirty="0" smtClean="0"/>
              <a:t>However, DNN typically has a LARGE number of inputs </a:t>
            </a:r>
            <a:br>
              <a:rPr lang="en-US" dirty="0" smtClean="0"/>
            </a:br>
            <a:r>
              <a:rPr lang="en-US" dirty="0" smtClean="0"/>
              <a:t>(weights considered as inputs too)</a:t>
            </a:r>
            <a:br>
              <a:rPr lang="en-US" dirty="0" smtClean="0"/>
            </a:br>
            <a:r>
              <a:rPr lang="en-US" dirty="0" smtClean="0"/>
              <a:t>and a small number of outputs</a:t>
            </a:r>
          </a:p>
          <a:p>
            <a:pPr marL="580644" lvl="2" indent="-342900">
              <a:buSzPct val="120000"/>
              <a:buFont typeface="+mj-lt"/>
              <a:buAutoNum type="arabicPeriod"/>
            </a:pPr>
            <a:r>
              <a:rPr lang="en-US" dirty="0" err="1" smtClean="0"/>
              <a:t>AutoDiff</a:t>
            </a:r>
            <a:r>
              <a:rPr lang="en-US" dirty="0" smtClean="0"/>
              <a:t> in reverse mode computes all gradients in m backward passes, </a:t>
            </a:r>
            <a:br>
              <a:rPr lang="en-US" dirty="0" smtClean="0"/>
            </a:br>
            <a:r>
              <a:rPr lang="en-US" dirty="0" smtClean="0"/>
              <a:t>and for many DNN, m=1, so a single back pass (</a:t>
            </a:r>
            <a:r>
              <a:rPr lang="en-US" dirty="0" err="1" smtClean="0">
                <a:latin typeface="+mj-lt"/>
              </a:rPr>
              <a:t>backpropagation</a:t>
            </a:r>
            <a:r>
              <a:rPr lang="en-US" dirty="0" smtClean="0"/>
              <a:t>)</a:t>
            </a:r>
          </a:p>
          <a:p>
            <a:pPr lvl="2">
              <a:buSzPct val="120000"/>
              <a:buFont typeface="Wingdings" charset="2"/>
              <a:buChar char="§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October 18,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98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49828"/>
            <a:ext cx="7520940" cy="4334972"/>
          </a:xfrm>
        </p:spPr>
        <p:txBody>
          <a:bodyPr>
            <a:normAutofit/>
          </a:bodyPr>
          <a:lstStyle/>
          <a:p>
            <a:pPr marL="0" indent="0">
              <a:buClr>
                <a:schemeClr val="accent2"/>
              </a:buClr>
              <a:buSzPct val="120000"/>
            </a:pPr>
            <a:r>
              <a:rPr lang="en-US" b="0" dirty="0" smtClean="0"/>
              <a:t>Corresponds to a generalized </a:t>
            </a:r>
            <a:r>
              <a:rPr lang="en-US" b="0" dirty="0" err="1" smtClean="0"/>
              <a:t>backpropagation</a:t>
            </a:r>
            <a:r>
              <a:rPr lang="en-US" b="0" dirty="0" smtClean="0"/>
              <a:t> algorithm</a:t>
            </a:r>
            <a:br>
              <a:rPr lang="en-US" b="0" dirty="0" smtClean="0"/>
            </a:br>
            <a:r>
              <a:rPr lang="en-US" b="0" dirty="0" smtClean="0"/>
              <a:t>&gt;&gt; propagates derivatives backward from a given output</a:t>
            </a:r>
            <a:br>
              <a:rPr lang="en-US" b="0" dirty="0" smtClean="0"/>
            </a:br>
            <a:endParaRPr lang="en-US" b="0" dirty="0" smtClean="0"/>
          </a:p>
          <a:p>
            <a:pPr>
              <a:buClr>
                <a:schemeClr val="accent2"/>
              </a:buClr>
              <a:buSzPct val="120000"/>
              <a:buFont typeface="+mj-lt"/>
              <a:buAutoNum type="arabicPeriod"/>
            </a:pPr>
            <a:r>
              <a:rPr lang="en-US" b="0" dirty="0" smtClean="0"/>
              <a:t>Supplement each intermediate variable      with an </a:t>
            </a:r>
            <a:r>
              <a:rPr lang="en-US" b="0" dirty="0" err="1" smtClean="0"/>
              <a:t>adjoint</a:t>
            </a:r>
            <a:r>
              <a:rPr lang="en-US" b="0" dirty="0" smtClean="0"/>
              <a:t> </a:t>
            </a:r>
            <a:br>
              <a:rPr lang="en-US" b="0" dirty="0" smtClean="0"/>
            </a:br>
            <a:r>
              <a:rPr lang="en-US" b="0" dirty="0" smtClean="0"/>
              <a:t>represents the sensitivity of a considered output       with respect to changes in </a:t>
            </a:r>
          </a:p>
          <a:p>
            <a:pPr>
              <a:buClr>
                <a:schemeClr val="accent2"/>
              </a:buClr>
              <a:buSzPct val="120000"/>
              <a:buFont typeface="+mj-lt"/>
              <a:buAutoNum type="arabicPeriod"/>
            </a:pPr>
            <a:r>
              <a:rPr lang="en-US" b="0" dirty="0" smtClean="0"/>
              <a:t>Derivatives are computed in second stage of a two-stage process</a:t>
            </a:r>
            <a:br>
              <a:rPr lang="en-US" b="0" dirty="0" smtClean="0"/>
            </a:br>
            <a:r>
              <a:rPr lang="en-US" dirty="0" smtClean="0"/>
              <a:t>First stage: </a:t>
            </a:r>
            <a:br>
              <a:rPr lang="en-US" dirty="0" smtClean="0"/>
            </a:br>
            <a:r>
              <a:rPr lang="en-US" b="0" dirty="0" smtClean="0"/>
              <a:t>original function code is run forward, populating intermediate variables  </a:t>
            </a:r>
            <a:br>
              <a:rPr lang="en-US" b="0" dirty="0" smtClean="0"/>
            </a:br>
            <a:r>
              <a:rPr lang="en-US" b="0" dirty="0" smtClean="0"/>
              <a:t>and recording the dependencies in the computational graph through a bookkeeping procedure</a:t>
            </a:r>
            <a:br>
              <a:rPr lang="en-US" b="0" dirty="0" smtClean="0"/>
            </a:br>
            <a:r>
              <a:rPr lang="en-US" dirty="0" smtClean="0"/>
              <a:t>Second stage: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derivatives are calculated by propagating </a:t>
            </a:r>
            <a:r>
              <a:rPr lang="en-US" b="0" dirty="0" err="1" smtClean="0"/>
              <a:t>adjoints</a:t>
            </a:r>
            <a:r>
              <a:rPr lang="en-US" b="0" dirty="0" smtClean="0"/>
              <a:t>     from the outputs to inputs</a:t>
            </a: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October 18,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245" y="1959610"/>
            <a:ext cx="208643" cy="25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161" y="1737360"/>
            <a:ext cx="736600" cy="4856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080" y="2202711"/>
            <a:ext cx="222445" cy="2514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800" y="2212870"/>
            <a:ext cx="190942" cy="23114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165" y="3036570"/>
            <a:ext cx="208643" cy="254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0160" y="3992880"/>
            <a:ext cx="173849" cy="2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47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49828"/>
            <a:ext cx="7520940" cy="4334972"/>
          </a:xfrm>
        </p:spPr>
        <p:txBody>
          <a:bodyPr>
            <a:normAutofit/>
          </a:bodyPr>
          <a:lstStyle/>
          <a:p>
            <a:pPr marL="0" indent="0">
              <a:buClr>
                <a:schemeClr val="accent2"/>
              </a:buClr>
              <a:buSzPct val="120000"/>
            </a:pPr>
            <a:r>
              <a:rPr lang="en-US" b="0" dirty="0" err="1" smtClean="0"/>
              <a:t>E.g</a:t>
            </a:r>
            <a:r>
              <a:rPr lang="en-US" b="0" dirty="0" smtClean="0"/>
              <a:t>, variable</a:t>
            </a:r>
          </a:p>
          <a:p>
            <a:pPr marL="0" indent="0">
              <a:buClr>
                <a:schemeClr val="accent2"/>
              </a:buClr>
              <a:buSzPct val="120000"/>
            </a:pPr>
            <a:endParaRPr lang="en-US" b="0" dirty="0" smtClean="0"/>
          </a:p>
          <a:p>
            <a:pPr marL="0" indent="0">
              <a:buClr>
                <a:schemeClr val="accent2"/>
              </a:buClr>
              <a:buSzPct val="120000"/>
            </a:pPr>
            <a:endParaRPr lang="en-US" b="0" dirty="0"/>
          </a:p>
          <a:p>
            <a:pPr marL="0" indent="0">
              <a:buClr>
                <a:schemeClr val="accent2"/>
              </a:buClr>
              <a:buSzPct val="120000"/>
            </a:pPr>
            <a:endParaRPr lang="en-US" b="0" dirty="0"/>
          </a:p>
          <a:p>
            <a:pPr marL="0" indent="0">
              <a:buClr>
                <a:schemeClr val="accent2"/>
              </a:buClr>
              <a:buSzPct val="120000"/>
            </a:pPr>
            <a:r>
              <a:rPr lang="en-US" b="0" dirty="0" smtClean="0"/>
              <a:t>Only way to affect     :  through affecting       and</a:t>
            </a:r>
          </a:p>
          <a:p>
            <a:pPr marL="0" indent="0">
              <a:buClr>
                <a:schemeClr val="accent2"/>
              </a:buClr>
              <a:buSzPct val="120000"/>
            </a:pPr>
            <a:r>
              <a:rPr lang="en-US" b="0" dirty="0" smtClean="0"/>
              <a:t>Contribution to the change in     :</a:t>
            </a:r>
          </a:p>
          <a:p>
            <a:pPr marL="0" indent="0">
              <a:buClr>
                <a:schemeClr val="accent2"/>
              </a:buClr>
              <a:buSzPct val="120000"/>
            </a:pPr>
            <a:endParaRPr lang="en-US" b="0" dirty="0"/>
          </a:p>
          <a:p>
            <a:pPr marL="0" indent="0">
              <a:buClr>
                <a:schemeClr val="accent2"/>
              </a:buClr>
              <a:buSzPct val="120000"/>
            </a:pPr>
            <a:endParaRPr lang="en-US" b="0" dirty="0" smtClean="0"/>
          </a:p>
          <a:p>
            <a:pPr marL="0" indent="0">
              <a:buClr>
                <a:schemeClr val="accent2"/>
              </a:buClr>
              <a:buSzPct val="120000"/>
            </a:pPr>
            <a:r>
              <a:rPr lang="en-US" b="0" dirty="0" smtClean="0"/>
              <a:t>Contribution is computed in two incremental steps:</a:t>
            </a:r>
          </a:p>
          <a:p>
            <a:pPr marL="0" indent="0">
              <a:buClr>
                <a:schemeClr val="accent2"/>
              </a:buClr>
              <a:buSzPct val="120000"/>
            </a:pPr>
            <a:r>
              <a:rPr lang="en-US" b="0" dirty="0" smtClean="0"/>
              <a:t>         </a:t>
            </a: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October 18,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120" y="1160583"/>
            <a:ext cx="243631" cy="1985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246" y="751840"/>
            <a:ext cx="5474789" cy="1666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420" y="2539999"/>
            <a:ext cx="129540" cy="1850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1969" y="2529838"/>
            <a:ext cx="250371" cy="1850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1260" y="2509517"/>
            <a:ext cx="261620" cy="3114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771" y="3186731"/>
            <a:ext cx="2219960" cy="5726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5569" y="3198618"/>
            <a:ext cx="1631951" cy="5607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467" y="2888582"/>
            <a:ext cx="129540" cy="185057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6749936" y="2962212"/>
            <a:ext cx="736600" cy="748488"/>
            <a:chOff x="7767629" y="1634271"/>
            <a:chExt cx="736600" cy="748488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767629" y="1897088"/>
              <a:ext cx="736600" cy="48567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767629" y="1634271"/>
              <a:ext cx="704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adjoint</a:t>
              </a:r>
              <a:endParaRPr lang="en-US" sz="1400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9771" y="4179808"/>
            <a:ext cx="1039949" cy="52427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71420" y="4179808"/>
            <a:ext cx="1379220" cy="484817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4826000" y="1615440"/>
            <a:ext cx="802640" cy="477520"/>
          </a:xfrm>
          <a:prstGeom prst="straightConnector1">
            <a:avLst/>
          </a:prstGeom>
          <a:ln w="508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97120" y="2164080"/>
            <a:ext cx="1656080" cy="0"/>
          </a:xfrm>
          <a:prstGeom prst="straightConnector1">
            <a:avLst/>
          </a:prstGeom>
          <a:ln w="508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870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MODE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October 18,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56" y="1051166"/>
            <a:ext cx="8250784" cy="349035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36720" y="2296160"/>
            <a:ext cx="1320800" cy="284480"/>
          </a:xfrm>
          <a:prstGeom prst="rect">
            <a:avLst/>
          </a:prstGeom>
          <a:solidFill>
            <a:schemeClr val="bg2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36720" y="2814320"/>
            <a:ext cx="955040" cy="284480"/>
          </a:xfrm>
          <a:prstGeom prst="rect">
            <a:avLst/>
          </a:prstGeom>
          <a:solidFill>
            <a:schemeClr val="bg2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66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049828"/>
            <a:ext cx="7681269" cy="4334972"/>
          </a:xfrm>
        </p:spPr>
        <p:txBody>
          <a:bodyPr>
            <a:normAutofit/>
          </a:bodyPr>
          <a:lstStyle/>
          <a:p>
            <a:pPr marL="0" indent="0">
              <a:buClr>
                <a:schemeClr val="accent2"/>
              </a:buClr>
              <a:buSzPct val="120000"/>
            </a:pPr>
            <a:r>
              <a:rPr lang="en-US" b="0" dirty="0" smtClean="0"/>
              <a:t>Corresponds to a generalized </a:t>
            </a:r>
            <a:r>
              <a:rPr lang="en-US" b="0" dirty="0" err="1" smtClean="0"/>
              <a:t>backpropagation</a:t>
            </a:r>
            <a:r>
              <a:rPr lang="en-US" b="0" dirty="0" smtClean="0"/>
              <a:t> algorithm</a:t>
            </a:r>
            <a:br>
              <a:rPr lang="en-US" b="0" dirty="0" smtClean="0"/>
            </a:br>
            <a:r>
              <a:rPr lang="en-US" b="0" dirty="0" smtClean="0"/>
              <a:t>&gt;&gt; propagates derivatives backward from a given output</a:t>
            </a:r>
            <a:br>
              <a:rPr lang="en-US" b="0" dirty="0" smtClean="0"/>
            </a:br>
            <a:endParaRPr lang="en-US" b="0" dirty="0" smtClean="0"/>
          </a:p>
          <a:p>
            <a:pPr>
              <a:buClr>
                <a:schemeClr val="accent2"/>
              </a:buClr>
              <a:buSzPct val="120000"/>
              <a:buFont typeface="+mj-lt"/>
              <a:buAutoNum type="arabicPeriod" startAt="3"/>
            </a:pPr>
            <a:r>
              <a:rPr lang="en-US" b="0" dirty="0" smtClean="0"/>
              <a:t>After forward pass, run reverse pass of the </a:t>
            </a:r>
            <a:r>
              <a:rPr lang="en-US" b="0" dirty="0" err="1" smtClean="0"/>
              <a:t>adjoints</a:t>
            </a:r>
            <a:endParaRPr lang="en-US" b="0" dirty="0" smtClean="0"/>
          </a:p>
          <a:p>
            <a:pPr>
              <a:buClr>
                <a:schemeClr val="accent2"/>
              </a:buClr>
              <a:buSzPct val="120000"/>
              <a:buFont typeface="+mj-lt"/>
              <a:buAutoNum type="arabicPeriod" startAt="3"/>
            </a:pPr>
            <a:r>
              <a:rPr lang="en-US" b="0" dirty="0" smtClean="0"/>
              <a:t>Starts with</a:t>
            </a:r>
          </a:p>
          <a:p>
            <a:pPr>
              <a:buClr>
                <a:schemeClr val="accent2"/>
              </a:buClr>
              <a:buSzPct val="120000"/>
              <a:buFont typeface="+mj-lt"/>
              <a:buAutoNum type="arabicPeriod" startAt="3"/>
            </a:pPr>
            <a:r>
              <a:rPr lang="en-US" b="0" dirty="0" smtClean="0"/>
              <a:t>In the end, gets the derivatives                 and  </a:t>
            </a:r>
            <a:br>
              <a:rPr lang="en-US" b="0" dirty="0" smtClean="0"/>
            </a:br>
            <a:r>
              <a:rPr lang="en-US" b="0" dirty="0" smtClean="0"/>
              <a:t>in just one reverse pass </a:t>
            </a:r>
          </a:p>
          <a:p>
            <a:pPr marL="0" indent="0">
              <a:buClr>
                <a:schemeClr val="accent2"/>
              </a:buClr>
              <a:buSzPct val="120000"/>
            </a:pP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October 18,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2235200"/>
            <a:ext cx="1513840" cy="3263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600" y="2613660"/>
            <a:ext cx="747432" cy="292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020" y="2613660"/>
            <a:ext cx="779780" cy="3264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93009" y="2940080"/>
            <a:ext cx="442191" cy="195052"/>
          </a:xfrm>
          <a:prstGeom prst="rect">
            <a:avLst/>
          </a:prstGeom>
          <a:solidFill>
            <a:schemeClr val="bg2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16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</a:t>
            </a:r>
            <a:r>
              <a:rPr lang="en-US" dirty="0" err="1" smtClean="0"/>
              <a:t>vs</a:t>
            </a:r>
            <a:r>
              <a:rPr lang="en-US" dirty="0" smtClean="0"/>
              <a:t>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049828"/>
            <a:ext cx="7681269" cy="4334972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SzPct val="120000"/>
              <a:buFont typeface="+mj-lt"/>
              <a:buAutoNum type="arabicPeriod"/>
            </a:pPr>
            <a:r>
              <a:rPr lang="en-US" b="0" dirty="0" smtClean="0"/>
              <a:t>Significantly less costly to evaluate (in terms of operation count) than forward mode</a:t>
            </a:r>
          </a:p>
          <a:p>
            <a:pPr marL="237744" lvl="2" indent="0">
              <a:buSzPct val="120000"/>
              <a:buNone/>
            </a:pPr>
            <a:r>
              <a:rPr lang="en-US" b="0" dirty="0" smtClean="0"/>
              <a:t>Extreme case: if                     ,</a:t>
            </a:r>
          </a:p>
          <a:p>
            <a:pPr lvl="2">
              <a:buSzPct val="120000"/>
              <a:buFont typeface="Arial"/>
              <a:buChar char="•"/>
            </a:pPr>
            <a:r>
              <a:rPr lang="en-US" b="0" dirty="0" smtClean="0">
                <a:latin typeface="+mj-lt"/>
              </a:rPr>
              <a:t>Reverse</a:t>
            </a:r>
            <a:r>
              <a:rPr lang="en-US" b="0" dirty="0" smtClean="0"/>
              <a:t>: only 1 application is sufficient to compute the full gradient</a:t>
            </a:r>
          </a:p>
          <a:p>
            <a:pPr lvl="2">
              <a:buSzPct val="120000"/>
              <a:buFont typeface="Arial"/>
              <a:buChar char="•"/>
            </a:pPr>
            <a:r>
              <a:rPr lang="en-US" dirty="0" smtClean="0">
                <a:latin typeface="+mj-lt"/>
              </a:rPr>
              <a:t>Forward</a:t>
            </a:r>
            <a:r>
              <a:rPr lang="en-US" dirty="0" smtClean="0"/>
              <a:t>: needs n passes</a:t>
            </a:r>
          </a:p>
          <a:p>
            <a:pPr>
              <a:buClr>
                <a:schemeClr val="accent2"/>
              </a:buClr>
              <a:buSzPct val="120000"/>
              <a:buFont typeface="+mj-lt"/>
              <a:buAutoNum type="arabicPeriod"/>
            </a:pPr>
            <a:r>
              <a:rPr lang="en-US" b="0" dirty="0" smtClean="0"/>
              <a:t>In case:</a:t>
            </a:r>
            <a:br>
              <a:rPr lang="en-US" b="0" dirty="0" smtClean="0"/>
            </a:b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ops(f)</a:t>
            </a:r>
            <a:r>
              <a:rPr lang="en-US" b="0" dirty="0" smtClean="0"/>
              <a:t>: operation count to evaluate the original function</a:t>
            </a:r>
            <a:br>
              <a:rPr lang="en-US" b="0" dirty="0" smtClean="0"/>
            </a:br>
            <a:r>
              <a:rPr lang="en-US" b="0" dirty="0" smtClean="0">
                <a:solidFill>
                  <a:srgbClr val="368099"/>
                </a:solidFill>
              </a:rPr>
              <a:t>c</a:t>
            </a:r>
            <a:r>
              <a:rPr lang="en-US" b="0" dirty="0" smtClean="0"/>
              <a:t>: constant guaranteed to be c&lt;6 and c~[2,3] (</a:t>
            </a:r>
            <a:r>
              <a:rPr lang="en-US" b="0" dirty="0" err="1" smtClean="0"/>
              <a:t>Griewank</a:t>
            </a:r>
            <a:r>
              <a:rPr lang="en-US" b="0" dirty="0" smtClean="0"/>
              <a:t> and Walther, 2008)</a:t>
            </a:r>
          </a:p>
          <a:p>
            <a:pPr marL="237744" lvl="2" indent="0">
              <a:buSzPct val="120000"/>
              <a:buNone/>
            </a:pPr>
            <a:r>
              <a:rPr lang="en-US" b="0" dirty="0" smtClean="0"/>
              <a:t>Calculation time for calculating the </a:t>
            </a:r>
            <a:r>
              <a:rPr lang="en-US" b="0" dirty="0" err="1" smtClean="0"/>
              <a:t>mxn</a:t>
            </a:r>
            <a:r>
              <a:rPr lang="en-US" b="0" dirty="0" smtClean="0"/>
              <a:t> </a:t>
            </a:r>
            <a:r>
              <a:rPr lang="en-US" b="0" dirty="0" err="1" smtClean="0"/>
              <a:t>Jacobian</a:t>
            </a:r>
            <a:r>
              <a:rPr lang="en-US" b="0" dirty="0" smtClean="0"/>
              <a:t>:</a:t>
            </a:r>
          </a:p>
          <a:p>
            <a:pPr lvl="2">
              <a:buSzPct val="120000"/>
              <a:buFont typeface="Arial"/>
              <a:buChar char="•"/>
            </a:pPr>
            <a:r>
              <a:rPr lang="en-US" b="0" dirty="0" smtClean="0">
                <a:latin typeface="+mj-lt"/>
              </a:rPr>
              <a:t>Reverse</a:t>
            </a:r>
            <a:r>
              <a:rPr lang="en-US" b="0" dirty="0" smtClean="0"/>
              <a:t>: </a:t>
            </a:r>
            <a:r>
              <a:rPr lang="en-US" b="0" dirty="0" smtClean="0">
                <a:solidFill>
                  <a:srgbClr val="368099"/>
                </a:solidFill>
              </a:rPr>
              <a:t>m*c*ops(f)</a:t>
            </a:r>
          </a:p>
          <a:p>
            <a:pPr lvl="2">
              <a:buSzPct val="120000"/>
              <a:buFont typeface="Arial"/>
              <a:buChar char="•"/>
            </a:pPr>
            <a:r>
              <a:rPr lang="en-US" b="0" dirty="0" smtClean="0">
                <a:latin typeface="+mj-lt"/>
              </a:rPr>
              <a:t>Forward</a:t>
            </a:r>
            <a:r>
              <a:rPr lang="en-US" b="0" dirty="0" smtClean="0"/>
              <a:t>:</a:t>
            </a:r>
            <a:r>
              <a:rPr lang="en-US" b="0" dirty="0" smtClean="0">
                <a:solidFill>
                  <a:srgbClr val="368099"/>
                </a:solidFill>
              </a:rPr>
              <a:t> n*c*ops(f)</a:t>
            </a:r>
          </a:p>
          <a:p>
            <a:pPr marL="237744" lvl="2" indent="0">
              <a:buSzPct val="120000"/>
              <a:buNone/>
            </a:pPr>
            <a:r>
              <a:rPr lang="en-US" b="0" dirty="0" smtClean="0"/>
              <a:t>&gt;&gt; </a:t>
            </a:r>
            <a:r>
              <a:rPr lang="en-US" b="0" dirty="0" smtClean="0">
                <a:latin typeface="+mj-lt"/>
              </a:rPr>
              <a:t>Reverse mode AD performs better when m &lt;&lt;&lt;&lt;&lt; n</a:t>
            </a:r>
          </a:p>
          <a:p>
            <a:pPr>
              <a:buClr>
                <a:schemeClr val="accent2"/>
              </a:buClr>
              <a:buSzPct val="120000"/>
              <a:buFont typeface="+mj-lt"/>
              <a:buAutoNum type="arabicPeriod"/>
            </a:pPr>
            <a:endParaRPr lang="en-US" b="0" dirty="0"/>
          </a:p>
          <a:p>
            <a:pPr>
              <a:buClr>
                <a:schemeClr val="accent2"/>
              </a:buClr>
              <a:buSzPct val="120000"/>
              <a:buFont typeface="+mj-lt"/>
              <a:buAutoNum type="arabicPeriod"/>
            </a:pPr>
            <a:endParaRPr lang="en-US" b="0" dirty="0" smtClean="0"/>
          </a:p>
          <a:p>
            <a:pPr>
              <a:buClr>
                <a:schemeClr val="accent2"/>
              </a:buClr>
              <a:buSzPct val="120000"/>
              <a:buFont typeface="+mj-lt"/>
              <a:buAutoNum type="arabicPeriod"/>
            </a:pPr>
            <a:endParaRPr lang="en-US" b="0" dirty="0"/>
          </a:p>
          <a:p>
            <a:pPr>
              <a:buClr>
                <a:schemeClr val="accent2"/>
              </a:buClr>
              <a:buSzPct val="120000"/>
              <a:buFont typeface="+mj-lt"/>
              <a:buAutoNum type="arabicPeriod"/>
            </a:pP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October 18,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77" y="2300846"/>
            <a:ext cx="1361440" cy="2521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080" y="1435100"/>
            <a:ext cx="1031240" cy="23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8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213052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sz="1800" dirty="0" err="1"/>
              <a:t>Backpropagation</a:t>
            </a:r>
            <a:endParaRPr lang="en-US" sz="1800" dirty="0"/>
          </a:p>
          <a:p>
            <a:pPr lvl="2"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1800" dirty="0"/>
              <a:t>= backward propagation of errors</a:t>
            </a:r>
            <a:br>
              <a:rPr lang="en-US" sz="1800" dirty="0"/>
            </a:br>
            <a:r>
              <a:rPr lang="en-US" sz="1800" dirty="0"/>
              <a:t>∵</a:t>
            </a:r>
            <a:r>
              <a:rPr lang="en-US" altLang="zh-TW" sz="1800" dirty="0"/>
              <a:t>error is calculated at the output</a:t>
            </a:r>
            <a:br>
              <a:rPr lang="en-US" altLang="zh-TW" sz="1800" dirty="0"/>
            </a:br>
            <a:r>
              <a:rPr lang="en-US" altLang="zh-TW" sz="1800" dirty="0"/>
              <a:t>    distributed back through the network layers</a:t>
            </a:r>
            <a:endParaRPr lang="en-US" sz="1800" dirty="0"/>
          </a:p>
          <a:p>
            <a:pPr lvl="2"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1800" dirty="0"/>
              <a:t>used in artificial neural networks</a:t>
            </a:r>
          </a:p>
          <a:p>
            <a:pPr lvl="2"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1800" dirty="0"/>
              <a:t>Calculate the error contribution of each neuron after a batch of data processed</a:t>
            </a:r>
          </a:p>
          <a:p>
            <a:pPr lvl="2"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1800" dirty="0"/>
              <a:t>E.g.: image recognition, multiple images </a:t>
            </a:r>
          </a:p>
          <a:p>
            <a:pPr lvl="2"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1800" dirty="0"/>
              <a:t>Calculate the gradient of the loss function</a:t>
            </a:r>
            <a:br>
              <a:rPr lang="en-US" sz="1800" dirty="0"/>
            </a:br>
            <a:r>
              <a:rPr lang="en-US" sz="1800" dirty="0"/>
              <a:t>commonly used in gradient descent optimization algorithm</a:t>
            </a:r>
          </a:p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sz="1800" dirty="0" smtClean="0">
                <a:hlinkClick r:id="rId2"/>
              </a:rPr>
              <a:t>SVD </a:t>
            </a:r>
            <a:r>
              <a:rPr lang="en-US" sz="1800" dirty="0" err="1" smtClean="0">
                <a:hlinkClick r:id="rId2"/>
              </a:rPr>
              <a:t>vs</a:t>
            </a:r>
            <a:r>
              <a:rPr lang="en-US" sz="1800" dirty="0" smtClean="0">
                <a:hlinkClick r:id="rId2"/>
              </a:rPr>
              <a:t> </a:t>
            </a:r>
            <a:r>
              <a:rPr lang="en-US" sz="1800" dirty="0" err="1" smtClean="0">
                <a:hlinkClick r:id="rId2"/>
              </a:rPr>
              <a:t>Backpropagation</a:t>
            </a:r>
            <a:r>
              <a:rPr lang="en-US" sz="1800" dirty="0" smtClean="0">
                <a:hlinkClick r:id="rId2"/>
              </a:rPr>
              <a:t/>
            </a:r>
            <a:br>
              <a:rPr lang="en-US" sz="1800" dirty="0" smtClean="0">
                <a:hlinkClick r:id="rId2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October 18,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05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91427" y="1097280"/>
            <a:ext cx="3773097" cy="4036194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altLang="zh-TW" sz="1600" dirty="0" smtClean="0"/>
              <a:t>Can take derivative of derivative node</a:t>
            </a:r>
          </a:p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sz="1600" dirty="0" smtClean="0"/>
              <a:t>Only a forward pass</a:t>
            </a:r>
            <a:br>
              <a:rPr lang="en-US" sz="1600" dirty="0" smtClean="0"/>
            </a:br>
            <a:r>
              <a:rPr lang="en-US" sz="1600" dirty="0" smtClean="0"/>
              <a:t>easier to apply graph and schedule optimization to a single graph</a:t>
            </a:r>
          </a:p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sz="1600" dirty="0" smtClean="0"/>
              <a:t>Already know the dependencies of the backward graph</a:t>
            </a:r>
            <a:br>
              <a:rPr lang="en-US" sz="1600" dirty="0" smtClean="0"/>
            </a:br>
            <a:r>
              <a:rPr lang="en-US" sz="1600" dirty="0" smtClean="0"/>
              <a:t>&gt;&gt; can have better memory optimization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766856" y="1097280"/>
            <a:ext cx="3804213" cy="403619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altLang="zh-TW" sz="1600" dirty="0" smtClean="0"/>
              <a:t>Hard to take derivative</a:t>
            </a:r>
          </a:p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sz="1600" dirty="0" smtClean="0"/>
              <a:t>Forward-backward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sz="1600" dirty="0" smtClean="0"/>
              <a:t>All intermediate results might be used in the future</a:t>
            </a:r>
            <a:br>
              <a:rPr lang="en-US" sz="1600" dirty="0" smtClean="0"/>
            </a:br>
            <a:r>
              <a:rPr lang="en-US" sz="1600" dirty="0" smtClean="0"/>
              <a:t>&gt;&gt; need to keep these values in the memory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October 18,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1427" y="502526"/>
            <a:ext cx="8079641" cy="548640"/>
          </a:xfrm>
        </p:spPr>
        <p:txBody>
          <a:bodyPr/>
          <a:lstStyle/>
          <a:p>
            <a:r>
              <a:rPr lang="en-US" altLang="zh-TW" dirty="0" smtClean="0"/>
              <a:t>   Reverse </a:t>
            </a:r>
            <a:r>
              <a:rPr lang="en-US" altLang="zh-TW" dirty="0" err="1" smtClean="0"/>
              <a:t>autodiff</a:t>
            </a:r>
            <a:r>
              <a:rPr lang="en-US" altLang="zh-TW" dirty="0" smtClean="0"/>
              <a:t>    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    </a:t>
            </a:r>
            <a:r>
              <a:rPr lang="en-US" altLang="zh-TW" dirty="0" err="1" smtClean="0"/>
              <a:t>backpropagation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49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dirty="0" smtClean="0"/>
              <a:t>(</a:t>
            </a:r>
            <a:r>
              <a:rPr lang="en-US" dirty="0"/>
              <a:t>Q</a:t>
            </a:r>
            <a:r>
              <a:rPr lang="en-US" dirty="0" smtClean="0"/>
              <a:t>uote by </a:t>
            </a:r>
            <a:r>
              <a:rPr lang="en-US" i="1" dirty="0" smtClean="0"/>
              <a:t>Wikipedia</a:t>
            </a:r>
            <a:r>
              <a:rPr lang="en-US" dirty="0" smtClean="0">
                <a:sym typeface="Wingdings"/>
              </a:rPr>
              <a:t>)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“Auto-Differentiation (AD), also called algorithmic differentiation or computational differentiation, is a set of techniques to numerically evaluate the derivative of a function specified by a computer program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derivatives of arbitrary order can be computed automatically, accurately to working precision, and using at most a small constant factor more arithmetic operations than the original program.”</a:t>
            </a:r>
            <a:endParaRPr lang="en-US" dirty="0" smtClean="0"/>
          </a:p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endParaRPr lang="en-US" dirty="0" smtClean="0"/>
          </a:p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dirty="0" smtClean="0"/>
              <a:t>Powerful</a:t>
            </a:r>
          </a:p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dirty="0" smtClean="0"/>
              <a:t>One of the best scientific computing techniques you’ve never heard of.</a:t>
            </a:r>
          </a:p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dirty="0" smtClean="0"/>
              <a:t>The most criminally underused tool in the potential machine learning toolbox.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65053" y="1417053"/>
            <a:ext cx="2205789" cy="213894"/>
          </a:xfrm>
          <a:prstGeom prst="rect">
            <a:avLst/>
          </a:prstGeom>
          <a:solidFill>
            <a:schemeClr val="bg2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Differentiation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October 18,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43555" y="1417053"/>
            <a:ext cx="1237919" cy="213894"/>
          </a:xfrm>
          <a:prstGeom prst="rect">
            <a:avLst/>
          </a:prstGeom>
          <a:solidFill>
            <a:schemeClr val="bg2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03158" y="1663032"/>
            <a:ext cx="1310105" cy="213894"/>
          </a:xfrm>
          <a:prstGeom prst="rect">
            <a:avLst/>
          </a:prstGeom>
          <a:solidFill>
            <a:schemeClr val="bg2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05137" y="1909009"/>
            <a:ext cx="3082758" cy="213894"/>
          </a:xfrm>
          <a:prstGeom prst="rect">
            <a:avLst/>
          </a:prstGeom>
          <a:solidFill>
            <a:schemeClr val="bg2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48615" y="2149639"/>
            <a:ext cx="2093490" cy="213894"/>
          </a:xfrm>
          <a:prstGeom prst="rect">
            <a:avLst/>
          </a:prstGeom>
          <a:solidFill>
            <a:schemeClr val="bg2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40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3121"/>
            <a:ext cx="9144000" cy="530092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2960" y="339966"/>
            <a:ext cx="7520940" cy="548640"/>
          </a:xfrm>
        </p:spPr>
        <p:txBody>
          <a:bodyPr/>
          <a:lstStyle/>
          <a:p>
            <a:r>
              <a:rPr lang="en-US" altLang="zh-TW" dirty="0" smtClean="0"/>
              <a:t>AD Implementation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20320" y="4099293"/>
            <a:ext cx="2661920" cy="195052"/>
          </a:xfrm>
          <a:prstGeom prst="rect">
            <a:avLst/>
          </a:prstGeom>
          <a:solidFill>
            <a:schemeClr val="bg2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20320" y="5186412"/>
            <a:ext cx="2661920" cy="320307"/>
          </a:xfrm>
          <a:prstGeom prst="rect">
            <a:avLst/>
          </a:prstGeom>
          <a:solidFill>
            <a:schemeClr val="bg2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09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autograd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hlinkClick r:id="rId2"/>
              </a:rPr>
              <a:t>https://</a:t>
            </a:r>
            <a:r>
              <a:rPr lang="en-US" b="0" dirty="0" err="1">
                <a:hlinkClick r:id="rId2"/>
              </a:rPr>
              <a:t>github.com</a:t>
            </a:r>
            <a:r>
              <a:rPr lang="en-US" b="0" dirty="0">
                <a:hlinkClick r:id="rId2"/>
              </a:rPr>
              <a:t>/HIPS/</a:t>
            </a:r>
            <a:r>
              <a:rPr lang="en-US" b="0" dirty="0" err="1">
                <a:hlinkClick r:id="rId2"/>
              </a:rPr>
              <a:t>autograd</a:t>
            </a:r>
            <a:endParaRPr lang="en-US" b="0" dirty="0"/>
          </a:p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b="0" dirty="0" smtClean="0"/>
              <a:t>Install </a:t>
            </a:r>
            <a:r>
              <a:rPr lang="en-US" b="0" dirty="0" err="1" smtClean="0"/>
              <a:t>Autograd</a:t>
            </a:r>
            <a:r>
              <a:rPr lang="en-US" b="0" dirty="0" smtClean="0"/>
              <a:t>: </a:t>
            </a:r>
            <a:r>
              <a:rPr lang="en-US" altLang="zh-TW" sz="1200" b="0" dirty="0" smtClean="0">
                <a:solidFill>
                  <a:schemeClr val="accent1">
                    <a:lumMod val="75000"/>
                  </a:schemeClr>
                </a:solidFill>
                <a:latin typeface="Monaco"/>
                <a:cs typeface="Monaco"/>
              </a:rPr>
              <a:t>pip install </a:t>
            </a:r>
            <a:r>
              <a:rPr lang="en-US" altLang="zh-TW" sz="1200" b="0" dirty="0" err="1" smtClean="0">
                <a:solidFill>
                  <a:schemeClr val="accent1">
                    <a:lumMod val="75000"/>
                  </a:schemeClr>
                </a:solidFill>
                <a:latin typeface="Monaco"/>
                <a:cs typeface="Monaco"/>
              </a:rPr>
              <a:t>autograd</a:t>
            </a:r>
            <a:endParaRPr lang="en-US" altLang="zh-TW" sz="1200" b="0" dirty="0" smtClean="0">
              <a:solidFill>
                <a:schemeClr val="accent1">
                  <a:lumMod val="75000"/>
                </a:schemeClr>
              </a:solidFill>
              <a:latin typeface="Monaco"/>
              <a:cs typeface="Monaco"/>
            </a:endParaRPr>
          </a:p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b="0" dirty="0"/>
              <a:t>A </a:t>
            </a:r>
            <a:r>
              <a:rPr lang="en-US" b="0" dirty="0" smtClean="0"/>
              <a:t>python </a:t>
            </a:r>
            <a:r>
              <a:rPr lang="en-US" b="0" dirty="0"/>
              <a:t>package for automatic differentiation</a:t>
            </a:r>
          </a:p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altLang="zh-TW" b="0" dirty="0" smtClean="0"/>
              <a:t>Can automatically differentiate python and </a:t>
            </a:r>
            <a:r>
              <a:rPr lang="en-US" altLang="zh-TW" b="0" dirty="0" err="1" smtClean="0"/>
              <a:t>Numpy</a:t>
            </a:r>
            <a:r>
              <a:rPr lang="en-US" altLang="zh-TW" b="0" dirty="0" smtClean="0"/>
              <a:t> code</a:t>
            </a:r>
          </a:p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altLang="zh-TW" b="0" dirty="0" smtClean="0"/>
              <a:t>Can handle most of python’s features: loops, if statements, recursion, closures</a:t>
            </a:r>
          </a:p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b="0" dirty="0" smtClean="0"/>
              <a:t>Can compute higher-order derivatives</a:t>
            </a:r>
          </a:p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b="0" dirty="0" smtClean="0"/>
              <a:t>Uses reverse-mode differentiation (</a:t>
            </a:r>
            <a:r>
              <a:rPr lang="en-US" b="0" dirty="0" err="1" smtClean="0"/>
              <a:t>backpropagation</a:t>
            </a:r>
            <a:r>
              <a:rPr lang="en-US" b="0" dirty="0" smtClean="0"/>
              <a:t>)</a:t>
            </a:r>
            <a:br>
              <a:rPr lang="en-US" b="0" dirty="0" smtClean="0"/>
            </a:br>
            <a:r>
              <a:rPr lang="en-US" b="0" dirty="0" smtClean="0"/>
              <a:t>&gt;&gt; efficiently take gradients of scalar-valued functions </a:t>
            </a:r>
            <a:br>
              <a:rPr lang="en-US" b="0" dirty="0" smtClean="0"/>
            </a:br>
            <a:r>
              <a:rPr lang="en-US" b="0" dirty="0" smtClean="0"/>
              <a:t>      with respect to array-valued or vector-valued arguments</a:t>
            </a: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October 18,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56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autograd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hlinkClick r:id="rId2"/>
              </a:rPr>
              <a:t>https://</a:t>
            </a:r>
            <a:r>
              <a:rPr lang="en-US" b="0" dirty="0" err="1">
                <a:hlinkClick r:id="rId2"/>
              </a:rPr>
              <a:t>github.com</a:t>
            </a:r>
            <a:r>
              <a:rPr lang="en-US" b="0" dirty="0">
                <a:hlinkClick r:id="rId2"/>
              </a:rPr>
              <a:t>/HIPS/</a:t>
            </a:r>
            <a:r>
              <a:rPr lang="en-US" b="0" dirty="0" err="1">
                <a:hlinkClick r:id="rId2"/>
              </a:rPr>
              <a:t>autograd</a:t>
            </a:r>
            <a:endParaRPr lang="en-US" b="0" dirty="0"/>
          </a:p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b="0" dirty="0" smtClean="0"/>
              <a:t>Allows you to compute gradients of many types of data structures</a:t>
            </a:r>
            <a:br>
              <a:rPr lang="en-US" b="0" dirty="0" smtClean="0"/>
            </a:br>
            <a:r>
              <a:rPr lang="en-US" b="0" dirty="0" smtClean="0"/>
              <a:t>Any nested combination of lists, tuples, arrays, or dictionaries</a:t>
            </a:r>
            <a:br>
              <a:rPr lang="en-US" b="0" dirty="0" smtClean="0"/>
            </a:br>
            <a:r>
              <a:rPr lang="en-US" b="0" dirty="0" smtClean="0"/>
              <a:t>&gt;&gt; Use </a:t>
            </a:r>
            <a:r>
              <a:rPr lang="en-US" sz="1200" b="0" dirty="0" smtClean="0">
                <a:solidFill>
                  <a:schemeClr val="accent1">
                    <a:lumMod val="75000"/>
                  </a:schemeClr>
                </a:solidFill>
                <a:latin typeface="Monaco"/>
                <a:cs typeface="Monaco"/>
              </a:rPr>
              <a:t>flatten</a:t>
            </a:r>
            <a:r>
              <a:rPr lang="en-US" b="0" dirty="0" smtClean="0"/>
              <a:t> function converts data structures to 1-D vectors</a:t>
            </a:r>
          </a:p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b="0" dirty="0" smtClean="0"/>
              <a:t>Provides a lot of flexibility in how you store </a:t>
            </a:r>
            <a:br>
              <a:rPr lang="en-US" b="0" dirty="0" smtClean="0"/>
            </a:br>
            <a:r>
              <a:rPr lang="en-US" b="0" dirty="0" smtClean="0"/>
              <a:t>and manipulate the parameters of your model</a:t>
            </a: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October 18,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10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October 18,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96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[1] </a:t>
            </a:r>
            <a:r>
              <a:rPr lang="en-US" i="1" dirty="0" err="1" smtClean="0"/>
              <a:t>Atilim</a:t>
            </a:r>
            <a:r>
              <a:rPr lang="en-US" i="1" dirty="0" smtClean="0"/>
              <a:t> </a:t>
            </a:r>
            <a:r>
              <a:rPr lang="en-US" i="1" dirty="0" err="1" smtClean="0"/>
              <a:t>Gunes</a:t>
            </a:r>
            <a:r>
              <a:rPr lang="en-US" i="1" dirty="0" smtClean="0"/>
              <a:t> </a:t>
            </a:r>
            <a:r>
              <a:rPr lang="en-US" i="1" dirty="0" err="1" smtClean="0"/>
              <a:t>Baydin</a:t>
            </a:r>
            <a:r>
              <a:rPr lang="en-US" i="1" dirty="0" smtClean="0"/>
              <a:t>, Barak A. </a:t>
            </a:r>
            <a:r>
              <a:rPr lang="en-US" i="1" dirty="0" err="1" smtClean="0"/>
              <a:t>Pearlmutter</a:t>
            </a:r>
            <a:r>
              <a:rPr lang="en-US" i="1" dirty="0" smtClean="0"/>
              <a:t>, Alexey </a:t>
            </a:r>
            <a:r>
              <a:rPr lang="en-US" i="1" dirty="0" err="1" smtClean="0"/>
              <a:t>Andreyevich</a:t>
            </a:r>
            <a:r>
              <a:rPr lang="en-US" i="1" dirty="0" smtClean="0"/>
              <a:t> </a:t>
            </a:r>
            <a:r>
              <a:rPr lang="en-US" i="1" dirty="0" err="1" smtClean="0"/>
              <a:t>Radul</a:t>
            </a:r>
            <a:r>
              <a:rPr lang="en-US" i="1" dirty="0" smtClean="0"/>
              <a:t>, Jeffrey Mark </a:t>
            </a:r>
            <a:r>
              <a:rPr lang="en-US" i="1" dirty="0" err="1" smtClean="0"/>
              <a:t>Siskind</a:t>
            </a:r>
            <a:r>
              <a:rPr lang="en-US" dirty="0" smtClean="0"/>
              <a:t>: </a:t>
            </a:r>
            <a:r>
              <a:rPr lang="en-US" dirty="0"/>
              <a:t>Automatic Differentiation (2017), https://</a:t>
            </a:r>
            <a:r>
              <a:rPr lang="en-US" dirty="0" err="1"/>
              <a:t>arxiv.org</a:t>
            </a:r>
            <a:r>
              <a:rPr lang="en-US" dirty="0"/>
              <a:t>/</a:t>
            </a:r>
            <a:r>
              <a:rPr lang="en-US" dirty="0" err="1"/>
              <a:t>pdf</a:t>
            </a:r>
            <a:r>
              <a:rPr lang="en-US" dirty="0"/>
              <a:t>/1502.05767.</a:t>
            </a:r>
            <a:r>
              <a:rPr lang="en-US" dirty="0" smtClean="0"/>
              <a:t>pdf</a:t>
            </a:r>
          </a:p>
          <a:p>
            <a:pPr marL="0" indent="0"/>
            <a:r>
              <a:rPr lang="en-US" dirty="0" smtClean="0"/>
              <a:t>[2] </a:t>
            </a:r>
            <a:r>
              <a:rPr lang="en-US" i="1" dirty="0" err="1" smtClean="0"/>
              <a:t>Tianqi</a:t>
            </a:r>
            <a:r>
              <a:rPr lang="en-US" i="1" dirty="0" smtClean="0"/>
              <a:t> Chen, </a:t>
            </a:r>
            <a:r>
              <a:rPr lang="en-US" i="1" dirty="0" err="1" smtClean="0"/>
              <a:t>Haichen</a:t>
            </a:r>
            <a:r>
              <a:rPr lang="en-US" i="1" dirty="0" smtClean="0"/>
              <a:t> </a:t>
            </a:r>
            <a:r>
              <a:rPr lang="en-US" i="1" dirty="0" err="1" smtClean="0"/>
              <a:t>Shen</a:t>
            </a:r>
            <a:r>
              <a:rPr lang="en-US" i="1" dirty="0" smtClean="0"/>
              <a:t>, </a:t>
            </a:r>
            <a:r>
              <a:rPr lang="en-US" i="1" dirty="0" err="1" smtClean="0"/>
              <a:t>Arvind</a:t>
            </a:r>
            <a:r>
              <a:rPr lang="en-US" i="1" dirty="0" smtClean="0"/>
              <a:t> Krishnamurthy</a:t>
            </a:r>
            <a:r>
              <a:rPr lang="en-US" dirty="0" smtClean="0"/>
              <a:t>: </a:t>
            </a:r>
            <a:r>
              <a:rPr lang="en-US" dirty="0"/>
              <a:t>Automatic Differentiation (</a:t>
            </a:r>
            <a:r>
              <a:rPr lang="en-US" dirty="0" smtClean="0"/>
              <a:t>2017)</a:t>
            </a:r>
            <a:r>
              <a:rPr lang="en-US" dirty="0"/>
              <a:t>, http://</a:t>
            </a:r>
            <a:r>
              <a:rPr lang="en-US" dirty="0" err="1"/>
              <a:t>dlsys.cs.washington.edu</a:t>
            </a:r>
            <a:r>
              <a:rPr lang="en-US" dirty="0"/>
              <a:t>/</a:t>
            </a:r>
            <a:r>
              <a:rPr lang="en-US" dirty="0" err="1"/>
              <a:t>pdf</a:t>
            </a:r>
            <a:r>
              <a:rPr lang="en-US" dirty="0"/>
              <a:t>/lecture4.</a:t>
            </a:r>
            <a:r>
              <a:rPr lang="en-US" dirty="0" smtClean="0"/>
              <a:t>pdf</a:t>
            </a:r>
          </a:p>
          <a:p>
            <a:pPr marL="0" indent="0"/>
            <a:r>
              <a:rPr lang="en-US" dirty="0" smtClean="0"/>
              <a:t>[3] </a:t>
            </a:r>
            <a:r>
              <a:rPr lang="en-US" dirty="0" err="1" smtClean="0"/>
              <a:t>Autograd</a:t>
            </a:r>
            <a:r>
              <a:rPr lang="en-US" dirty="0" smtClean="0"/>
              <a:t> tutorial, </a:t>
            </a: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/HIPS/</a:t>
            </a:r>
            <a:r>
              <a:rPr lang="en-US" dirty="0" err="1"/>
              <a:t>autograd</a:t>
            </a:r>
            <a:r>
              <a:rPr lang="en-US" dirty="0"/>
              <a:t>/blob/master/docs/</a:t>
            </a:r>
            <a:r>
              <a:rPr lang="en-US" dirty="0" err="1" smtClean="0"/>
              <a:t>tutorial.md</a:t>
            </a:r>
            <a:endParaRPr lang="en-US" dirty="0" smtClean="0"/>
          </a:p>
          <a:p>
            <a:pPr marL="0" indent="0"/>
            <a:r>
              <a:rPr lang="en-US" dirty="0" smtClean="0"/>
              <a:t>[4] </a:t>
            </a:r>
            <a:r>
              <a:rPr lang="en-US" i="1" dirty="0" smtClean="0"/>
              <a:t>Paul </a:t>
            </a:r>
            <a:r>
              <a:rPr lang="en-US" i="1" dirty="0" err="1" smtClean="0"/>
              <a:t>Vicol</a:t>
            </a:r>
            <a:r>
              <a:rPr lang="en-US" dirty="0" smtClean="0"/>
              <a:t>: </a:t>
            </a:r>
            <a:r>
              <a:rPr lang="en-US" dirty="0" err="1" smtClean="0"/>
              <a:t>Autograd</a:t>
            </a:r>
            <a:r>
              <a:rPr lang="en-US" dirty="0" smtClean="0"/>
              <a:t> tutorial</a:t>
            </a:r>
            <a:r>
              <a:rPr lang="en-US" dirty="0"/>
              <a:t>, http://</a:t>
            </a:r>
            <a:r>
              <a:rPr lang="en-US" dirty="0" err="1"/>
              <a:t>www.cs.toronto.edu</a:t>
            </a:r>
            <a:r>
              <a:rPr lang="en-US" dirty="0"/>
              <a:t>/~</a:t>
            </a:r>
            <a:r>
              <a:rPr lang="en-US" dirty="0" err="1"/>
              <a:t>rgrosse</a:t>
            </a:r>
            <a:r>
              <a:rPr lang="en-US" dirty="0"/>
              <a:t>/courses/csc321_2017/tutorials/tut4.pdf</a:t>
            </a:r>
          </a:p>
          <a:p>
            <a:pPr marL="0" indent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October 18,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99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799" y="2250313"/>
            <a:ext cx="5687461" cy="530318"/>
          </a:xfrm>
        </p:spPr>
        <p:txBody>
          <a:bodyPr>
            <a:normAutofit/>
          </a:bodyPr>
          <a:lstStyle/>
          <a:p>
            <a:r>
              <a:rPr lang="en-US" sz="2800" b="0" dirty="0" smtClean="0"/>
              <a:t>Automatic Differentiation is a way to, </a:t>
            </a:r>
            <a:endParaRPr lang="en-US" sz="28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October 18,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0854" y="2687052"/>
            <a:ext cx="6727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Mathe</a:t>
            </a:r>
            <a:r>
              <a:rPr lang="en-US" sz="3600" b="1" dirty="0" smtClean="0">
                <a:solidFill>
                  <a:schemeClr val="accent1"/>
                </a:solidFill>
              </a:rPr>
              <a:t>magical</a:t>
            </a:r>
            <a:r>
              <a:rPr lang="en-US" sz="3600" b="1" dirty="0" smtClean="0"/>
              <a:t>ly Find </a:t>
            </a:r>
            <a:r>
              <a:rPr lang="en-US" sz="3600" b="1" dirty="0"/>
              <a:t>Derivatives. </a:t>
            </a:r>
            <a:endParaRPr lang="en-US" sz="3600" b="1" dirty="0">
              <a:solidFill>
                <a:srgbClr val="F0B31E"/>
              </a:solidFill>
              <a:latin typeface="Zapf Dingbats"/>
              <a:ea typeface="Zapf Dingbats"/>
              <a:cs typeface="Zapf Dingbats"/>
              <a:sym typeface="Zapf Dingbat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44326" y="3178640"/>
            <a:ext cx="3211135" cy="309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600"/>
              </a:lnSpc>
            </a:pPr>
            <a:r>
              <a:rPr lang="en-US" dirty="0">
                <a:solidFill>
                  <a:schemeClr val="bg2"/>
                </a:solidFill>
                <a:latin typeface="Zapf Dingbats"/>
                <a:ea typeface="Zapf Dingbats"/>
                <a:cs typeface="Zapf Dingbats"/>
                <a:sym typeface="Zapf Dingbats"/>
              </a:rPr>
              <a:t>★★★★★★★★★★★★★★★</a:t>
            </a:r>
            <a:r>
              <a:rPr lang="en-US" dirty="0" smtClean="0">
                <a:solidFill>
                  <a:schemeClr val="bg2"/>
                </a:solidFill>
                <a:latin typeface="Zapf Dingbats"/>
                <a:ea typeface="Zapf Dingbats"/>
                <a:cs typeface="Zapf Dingbats"/>
                <a:sym typeface="Zapf Dingbats"/>
              </a:rPr>
              <a:t>★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3291" y="2687052"/>
            <a:ext cx="5613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F0B31E"/>
                </a:solidFill>
                <a:latin typeface="Zapf Dingbats"/>
                <a:ea typeface="Zapf Dingbats"/>
                <a:cs typeface="Zapf Dingbats"/>
                <a:sym typeface="Zapf Dingbats"/>
              </a:rPr>
              <a:t>★</a:t>
            </a:r>
            <a:r>
              <a:rPr lang="en-US" sz="3600" dirty="0" smtClean="0">
                <a:solidFill>
                  <a:srgbClr val="F0B31E"/>
                </a:solidFill>
              </a:rPr>
              <a:t> 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7603698" y="2687052"/>
            <a:ext cx="5613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F0B31E"/>
                </a:solidFill>
                <a:latin typeface="Zapf Dingbats"/>
                <a:ea typeface="Zapf Dingbats"/>
                <a:cs typeface="Zapf Dingbats"/>
                <a:sym typeface="Zapf Dingbats"/>
              </a:rPr>
              <a:t>★</a:t>
            </a:r>
            <a:r>
              <a:rPr lang="en-US" sz="3600" dirty="0" smtClean="0">
                <a:solidFill>
                  <a:srgbClr val="F0B31E"/>
                </a:solidFill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99426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dirty="0" smtClean="0">
                <a:latin typeface="+mj-lt"/>
              </a:rPr>
              <a:t>Model Training Process</a:t>
            </a:r>
          </a:p>
          <a:p>
            <a:pPr marL="0" indent="0">
              <a:buClr>
                <a:schemeClr val="accent2"/>
              </a:buClr>
              <a:buSzPct val="120000"/>
            </a:pPr>
            <a:r>
              <a:rPr lang="en-US" dirty="0" smtClean="0"/>
              <a:t>                                  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layer 1           layer 2            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         extractor       extractor                 predictor</a:t>
            </a:r>
          </a:p>
          <a:p>
            <a:pPr marL="0" indent="0">
              <a:buClr>
                <a:schemeClr val="accent2"/>
              </a:buClr>
              <a:buSzPct val="120000"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Clr>
                <a:schemeClr val="accent2"/>
              </a:buClr>
              <a:buSzPct val="120000"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Clr>
                <a:schemeClr val="accent2"/>
              </a:buClr>
              <a:buSzPct val="120000"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Clr>
                <a:schemeClr val="accent2"/>
              </a:buClr>
              <a:buSzPct val="120000"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Clr>
                <a:schemeClr val="accent2"/>
              </a:buClr>
              <a:buSzPct val="120000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Clr>
                <a:schemeClr val="accent2"/>
              </a:buClr>
              <a:buSzPct val="120000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Objective</a:t>
            </a:r>
          </a:p>
          <a:p>
            <a:pPr marL="0" indent="0">
              <a:buClr>
                <a:schemeClr val="accent2"/>
              </a:buClr>
              <a:buSzPct val="120000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Training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October 18,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699" y="2045497"/>
            <a:ext cx="6730198" cy="1699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06" y="3851703"/>
            <a:ext cx="2522016" cy="132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83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of derivatives </a:t>
            </a:r>
            <a:r>
              <a:rPr lang="en-US" sz="1600" dirty="0" smtClean="0"/>
              <a:t>in computer programs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/>
              </a:buClr>
              <a:buSzPct val="120000"/>
              <a:buFont typeface="+mj-lt"/>
              <a:buAutoNum type="arabicPeriod"/>
            </a:pPr>
            <a:r>
              <a:rPr lang="en-US" dirty="0" smtClean="0">
                <a:latin typeface="+mj-lt"/>
              </a:rPr>
              <a:t>Manually working</a:t>
            </a:r>
            <a:r>
              <a:rPr lang="en-US" dirty="0" smtClean="0"/>
              <a:t> out derivatives and coding them </a:t>
            </a:r>
          </a:p>
          <a:p>
            <a:pPr>
              <a:buClr>
                <a:schemeClr val="accent2"/>
              </a:buClr>
              <a:buSzPct val="120000"/>
              <a:buFont typeface="+mj-lt"/>
              <a:buAutoNum type="arabicPeriod"/>
            </a:pPr>
            <a:r>
              <a:rPr lang="en-US" dirty="0" smtClean="0">
                <a:latin typeface="+mj-lt"/>
              </a:rPr>
              <a:t>Numerical Differentiation </a:t>
            </a:r>
            <a:br>
              <a:rPr lang="en-US" dirty="0" smtClean="0">
                <a:latin typeface="+mj-lt"/>
              </a:rPr>
            </a:br>
            <a:r>
              <a:rPr lang="en-US" dirty="0" smtClean="0"/>
              <a:t>using finite difference approximations</a:t>
            </a:r>
          </a:p>
          <a:p>
            <a:pPr>
              <a:buClr>
                <a:schemeClr val="accent2"/>
              </a:buClr>
              <a:buSzPct val="120000"/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Symbolic Differentiation</a:t>
            </a:r>
            <a:br>
              <a:rPr lang="en-US" dirty="0" smtClean="0">
                <a:latin typeface="+mj-lt"/>
              </a:rPr>
            </a:br>
            <a:r>
              <a:rPr lang="en-US" dirty="0" smtClean="0"/>
              <a:t>using expression manipulation in computer algebra systems</a:t>
            </a:r>
          </a:p>
          <a:p>
            <a:pPr>
              <a:buClr>
                <a:schemeClr val="accent2"/>
              </a:buClr>
              <a:buSzPct val="120000"/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Automatic Differentiation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(Algorithmic Differentiation)</a:t>
            </a:r>
          </a:p>
          <a:p>
            <a:pPr>
              <a:buClr>
                <a:schemeClr val="accent2"/>
              </a:buClr>
              <a:buSzPct val="120000"/>
              <a:buFont typeface="+mj-lt"/>
              <a:buAutoNum type="arabicPeriod"/>
            </a:pPr>
            <a:endParaRPr lang="en-US" dirty="0"/>
          </a:p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dirty="0" smtClean="0"/>
              <a:t>When introducing new models, ML researchers:</a:t>
            </a:r>
            <a:br>
              <a:rPr lang="en-US" dirty="0" smtClean="0"/>
            </a:br>
            <a:r>
              <a:rPr lang="en-US" dirty="0" smtClean="0"/>
              <a:t>manual derivation </a:t>
            </a:r>
            <a:br>
              <a:rPr lang="en-US" dirty="0" smtClean="0"/>
            </a:br>
            <a:r>
              <a:rPr lang="en-US" dirty="0" smtClean="0"/>
              <a:t>   &gt;&gt; plug into standard optimization procedure (L-BFGS, SGD)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October 18,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26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(Manual) Derivatives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dirty="0" smtClean="0">
                <a:latin typeface="+mj-lt"/>
              </a:rPr>
              <a:t>Most Forms in ML: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(in most traditional learning algorithms)</a:t>
            </a:r>
          </a:p>
          <a:p>
            <a:pPr lvl="2">
              <a:buSzPct val="120000"/>
              <a:buFont typeface="+mj-lt"/>
              <a:buAutoNum type="arabicPeriod"/>
            </a:pPr>
            <a:r>
              <a:rPr lang="en-US" dirty="0" smtClean="0">
                <a:latin typeface="+mj-lt"/>
              </a:rPr>
              <a:t> gradients</a:t>
            </a:r>
          </a:p>
          <a:p>
            <a:pPr lvl="2">
              <a:buSzPct val="120000"/>
              <a:buFont typeface="+mj-lt"/>
              <a:buAutoNum type="arabicPeriod"/>
            </a:pPr>
            <a:endParaRPr lang="en-US" dirty="0"/>
          </a:p>
          <a:p>
            <a:pPr marL="237744" lvl="2" indent="0">
              <a:buSzPct val="120000"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80644" lvl="2" indent="-342900">
              <a:buSzPct val="120000"/>
              <a:buFont typeface="+mj-lt"/>
              <a:buAutoNum type="arabicPeriod" startAt="2"/>
            </a:pPr>
            <a:r>
              <a:rPr lang="en-US" dirty="0" smtClean="0">
                <a:latin typeface="+mj-lt"/>
              </a:rPr>
              <a:t>Hessians</a:t>
            </a:r>
          </a:p>
          <a:p>
            <a:pPr marL="237744" lvl="2" indent="0">
              <a:buSzPct val="120000"/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October 18,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981200"/>
            <a:ext cx="3756025" cy="7524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3103204"/>
            <a:ext cx="2771775" cy="20202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84625" y="4179739"/>
            <a:ext cx="4889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Hessian matrix: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square matrix of second-order partial derivatives of a scalar-valued function, or scalar field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413375" y="1051166"/>
            <a:ext cx="330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sz="1600" dirty="0" smtClean="0">
                <a:latin typeface="+mj-lt"/>
              </a:rPr>
              <a:t>CONS: </a:t>
            </a:r>
          </a:p>
          <a:p>
            <a:pPr marL="342900" indent="-342900">
              <a:buClr>
                <a:schemeClr val="accent2"/>
              </a:buClr>
              <a:buSzPct val="120000"/>
              <a:buFont typeface="+mj-lt"/>
              <a:buAutoNum type="arabicPeriod"/>
            </a:pPr>
            <a:r>
              <a:rPr lang="en-US" sz="1600" dirty="0" smtClean="0"/>
              <a:t>Time consuming</a:t>
            </a:r>
          </a:p>
          <a:p>
            <a:pPr marL="342900" indent="-342900">
              <a:buClr>
                <a:schemeClr val="accent2"/>
              </a:buClr>
              <a:buSzPct val="120000"/>
              <a:buFont typeface="+mj-lt"/>
              <a:buAutoNum type="arabicPeriod"/>
            </a:pPr>
            <a:r>
              <a:rPr lang="en-US" sz="1600" dirty="0" smtClean="0"/>
              <a:t>Prone to error</a:t>
            </a:r>
          </a:p>
          <a:p>
            <a:pPr marL="342900" lvl="2" indent="-342900">
              <a:buClr>
                <a:schemeClr val="accent2"/>
              </a:buClr>
              <a:buSzPct val="120000"/>
              <a:buFont typeface="+mj-lt"/>
              <a:buAutoNum type="arabicPeriod" startAt="3"/>
            </a:pPr>
            <a:r>
              <a:rPr lang="en-US" sz="1600" dirty="0"/>
              <a:t>requires models to be expressed as closed-form mathematical formula</a:t>
            </a:r>
          </a:p>
          <a:p>
            <a:pPr marL="342900" indent="-342900">
              <a:buClr>
                <a:schemeClr val="accent2"/>
              </a:buClr>
              <a:buSzPct val="120000"/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7223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Numerical 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1391747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dirty="0" smtClean="0">
                <a:latin typeface="+mj-lt"/>
              </a:rPr>
              <a:t>PROS</a:t>
            </a:r>
            <a:r>
              <a:rPr lang="en-US" dirty="0" smtClean="0"/>
              <a:t>: Simple to implement</a:t>
            </a:r>
          </a:p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dirty="0" smtClean="0">
                <a:latin typeface="+mj-lt"/>
              </a:rPr>
              <a:t>CONS</a:t>
            </a:r>
            <a:r>
              <a:rPr lang="en-US" dirty="0" smtClean="0"/>
              <a:t>: </a:t>
            </a:r>
          </a:p>
          <a:p>
            <a:pPr lvl="2">
              <a:buSzPct val="120000"/>
              <a:buFont typeface="+mj-lt"/>
              <a:buAutoNum type="arabicPeriod"/>
            </a:pPr>
            <a:r>
              <a:rPr lang="en-US" dirty="0" smtClean="0"/>
              <a:t> scales poorly for gradients</a:t>
            </a:r>
          </a:p>
          <a:p>
            <a:pPr lvl="2">
              <a:buSzPct val="120000"/>
              <a:buFont typeface="+mj-lt"/>
              <a:buAutoNum type="arabicPeriod"/>
            </a:pPr>
            <a:r>
              <a:rPr lang="en-US" dirty="0" smtClean="0"/>
              <a:t> scales can be highly inaccurate (round-off, truncation errors)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October 18,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16610" y="2528176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</a:t>
            </a:r>
            <a:r>
              <a:rPr lang="en-US" dirty="0" smtClean="0"/>
              <a:t>. symbolic Differentiation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16610" y="3126278"/>
            <a:ext cx="7520940" cy="1391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dirty="0" smtClean="0">
                <a:latin typeface="+mj-lt"/>
              </a:rPr>
              <a:t>PROS</a:t>
            </a:r>
            <a:r>
              <a:rPr lang="en-US" dirty="0" smtClean="0"/>
              <a:t>: </a:t>
            </a:r>
            <a:r>
              <a:rPr lang="en-US" altLang="zh-TW" dirty="0" smtClean="0"/>
              <a:t>address 1 and 2’s CONS</a:t>
            </a:r>
            <a:endParaRPr lang="en-US" dirty="0" smtClean="0"/>
          </a:p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dirty="0" smtClean="0">
                <a:latin typeface="+mj-lt"/>
              </a:rPr>
              <a:t>CONS</a:t>
            </a:r>
            <a:r>
              <a:rPr lang="en-US" dirty="0" smtClean="0"/>
              <a:t>: </a:t>
            </a:r>
          </a:p>
          <a:p>
            <a:pPr lvl="2">
              <a:buSzPct val="120000"/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altLang="zh-TW" dirty="0" smtClean="0"/>
              <a:t>results in complex and cryptic expression: “expression swell”</a:t>
            </a:r>
            <a:endParaRPr lang="en-US" dirty="0" smtClean="0"/>
          </a:p>
          <a:p>
            <a:pPr lvl="2">
              <a:buSzPct val="120000"/>
              <a:buFont typeface="+mj-lt"/>
              <a:buAutoNum type="arabicPeriod"/>
            </a:pPr>
            <a:r>
              <a:rPr lang="en-US" dirty="0" smtClean="0"/>
              <a:t> requires models to be expressed as closed-form mathematical formula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79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Automatic differentiation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05377"/>
            <a:ext cx="7520940" cy="4610509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dirty="0" smtClean="0">
                <a:latin typeface="+mj-lt"/>
              </a:rPr>
              <a:t>Algorithmic Differentiation</a:t>
            </a:r>
            <a:br>
              <a:rPr lang="en-US" dirty="0" smtClean="0">
                <a:latin typeface="+mj-lt"/>
              </a:rPr>
            </a:br>
            <a:r>
              <a:rPr lang="en-US" dirty="0" err="1" smtClean="0">
                <a:latin typeface="+mj-lt"/>
              </a:rPr>
              <a:t>AutoDiff</a:t>
            </a:r>
            <a:endParaRPr lang="en-US" dirty="0" smtClean="0">
              <a:latin typeface="+mj-lt"/>
            </a:endParaRPr>
          </a:p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dirty="0" smtClean="0"/>
              <a:t>Systematically apply the chain rule of differential calculus at the elementary operator level</a:t>
            </a:r>
          </a:p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dirty="0" smtClean="0">
                <a:latin typeface="+mj-lt"/>
              </a:rPr>
              <a:t>General-purpose AD:</a:t>
            </a:r>
          </a:p>
          <a:p>
            <a:pPr lvl="2">
              <a:buSzPct val="120000"/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latin typeface="+mj-lt"/>
              </a:rPr>
              <a:t>Widespread-used </a:t>
            </a:r>
            <a:r>
              <a:rPr lang="en-US" dirty="0" smtClean="0"/>
              <a:t>in other fields</a:t>
            </a:r>
          </a:p>
          <a:p>
            <a:pPr lvl="2">
              <a:buSzPct val="120000"/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latin typeface="+mj-lt"/>
              </a:rPr>
              <a:t>Underused</a:t>
            </a:r>
            <a:r>
              <a:rPr lang="en-US" dirty="0" smtClean="0"/>
              <a:t> in machine learning community (until very recently)</a:t>
            </a:r>
          </a:p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dirty="0" smtClean="0">
                <a:latin typeface="+mj-lt"/>
              </a:rPr>
              <a:t>Projects:</a:t>
            </a:r>
            <a:r>
              <a:rPr lang="en-US" dirty="0"/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autograd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torch-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autograd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PyTorch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are leading the way in bringing it to the mainstream</a:t>
            </a:r>
          </a:p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r>
              <a:rPr lang="en-US" dirty="0">
                <a:latin typeface="+mj-lt"/>
              </a:rPr>
              <a:t>“automatic</a:t>
            </a:r>
            <a:r>
              <a:rPr lang="en-US" dirty="0" smtClean="0">
                <a:latin typeface="+mj-lt"/>
              </a:rPr>
              <a:t>”:</a:t>
            </a:r>
            <a:r>
              <a:rPr lang="en-US" dirty="0" smtClean="0"/>
              <a:t> misnomer</a:t>
            </a:r>
            <a:r>
              <a:rPr lang="en-US" dirty="0"/>
              <a:t>, confusing, </a:t>
            </a:r>
            <a:r>
              <a:rPr lang="en-US" dirty="0" smtClean="0"/>
              <a:t>misleading</a:t>
            </a:r>
            <a:br>
              <a:rPr lang="en-US" dirty="0" smtClean="0"/>
            </a:br>
            <a:r>
              <a:rPr lang="en-US" dirty="0">
                <a:latin typeface="+mj-lt"/>
              </a:rPr>
              <a:t>w</a:t>
            </a:r>
            <a:r>
              <a:rPr lang="en-US" dirty="0" smtClean="0">
                <a:latin typeface="+mj-lt"/>
              </a:rPr>
              <a:t>rong </a:t>
            </a:r>
            <a:r>
              <a:rPr lang="en-US" dirty="0">
                <a:latin typeface="+mj-lt"/>
              </a:rPr>
              <a:t>situations:</a:t>
            </a:r>
            <a:br>
              <a:rPr lang="en-US" dirty="0">
                <a:latin typeface="+mj-lt"/>
              </a:rPr>
            </a:br>
            <a:r>
              <a:rPr lang="en-US" dirty="0"/>
              <a:t>Put the label </a:t>
            </a:r>
            <a:r>
              <a:rPr lang="en-US" dirty="0" err="1"/>
              <a:t>autodiff</a:t>
            </a:r>
            <a:r>
              <a:rPr lang="en-US" dirty="0"/>
              <a:t> on any method or tool that does not involve manual differentiation</a:t>
            </a:r>
          </a:p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endParaRPr lang="en-US" dirty="0" smtClean="0"/>
          </a:p>
          <a:p>
            <a:pPr>
              <a:buClr>
                <a:schemeClr val="accent2"/>
              </a:buClr>
              <a:buSzPct val="120000"/>
              <a:buFont typeface="Wingdings" charset="2"/>
              <a:buChar char="§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October 18,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Su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4756</TotalTime>
  <Words>1058</Words>
  <Application>Microsoft Macintosh PowerPoint</Application>
  <PresentationFormat>On-screen Show (4:3)</PresentationFormat>
  <Paragraphs>298</Paragraphs>
  <Slides>34</Slides>
  <Notes>0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Angles</vt:lpstr>
      <vt:lpstr>Auto-Differentiation with autograd</vt:lpstr>
      <vt:lpstr>Content</vt:lpstr>
      <vt:lpstr>Automatic Differentiation</vt:lpstr>
      <vt:lpstr>PowerPoint Presentation</vt:lpstr>
      <vt:lpstr>background</vt:lpstr>
      <vt:lpstr>Computation of derivatives in computer programs</vt:lpstr>
      <vt:lpstr>1. (Manual) Derivatives</vt:lpstr>
      <vt:lpstr>2. Numerical Differentiation</vt:lpstr>
      <vt:lpstr>4. Automatic differentiation </vt:lpstr>
      <vt:lpstr>4. Automatic differentiation </vt:lpstr>
      <vt:lpstr>Confusion</vt:lpstr>
      <vt:lpstr>IS NOT Numerical Differentiation</vt:lpstr>
      <vt:lpstr>BACKGROUND</vt:lpstr>
      <vt:lpstr>IS Not symbolic differentiation</vt:lpstr>
      <vt:lpstr>BACKGROUND</vt:lpstr>
      <vt:lpstr>PowerPoint Presentation</vt:lpstr>
      <vt:lpstr>Flow of AUTO-DIFF</vt:lpstr>
      <vt:lpstr>Main modes of AD</vt:lpstr>
      <vt:lpstr>Forward MODE</vt:lpstr>
      <vt:lpstr>Forward MODE</vt:lpstr>
      <vt:lpstr>Forward MODE</vt:lpstr>
      <vt:lpstr>forward mode</vt:lpstr>
      <vt:lpstr>REVERSE MODE</vt:lpstr>
      <vt:lpstr>REVERSE MODE</vt:lpstr>
      <vt:lpstr>REVERSE MODE</vt:lpstr>
      <vt:lpstr>REVERSE MODE</vt:lpstr>
      <vt:lpstr>REVERSE vs Forward</vt:lpstr>
      <vt:lpstr>backpropagation</vt:lpstr>
      <vt:lpstr>   Reverse autodiff     vs     backpropagation</vt:lpstr>
      <vt:lpstr>AD Implementation</vt:lpstr>
      <vt:lpstr>autograd</vt:lpstr>
      <vt:lpstr>autograd</vt:lpstr>
      <vt:lpstr>Q&amp;A</vt:lpstr>
      <vt:lpstr>Reference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Auto-Differentiation      with autograd</dc:title>
  <dc:creator>HO</dc:creator>
  <cp:lastModifiedBy>HO</cp:lastModifiedBy>
  <cp:revision>136</cp:revision>
  <dcterms:created xsi:type="dcterms:W3CDTF">2017-10-14T21:00:03Z</dcterms:created>
  <dcterms:modified xsi:type="dcterms:W3CDTF">2017-10-18T05:14:25Z</dcterms:modified>
</cp:coreProperties>
</file>