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8" r:id="rId4"/>
    <p:sldId id="259" r:id="rId5"/>
    <p:sldId id="261" r:id="rId6"/>
    <p:sldId id="264" r:id="rId7"/>
    <p:sldId id="265"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315" autoAdjust="0"/>
  </p:normalViewPr>
  <p:slideViewPr>
    <p:cSldViewPr snapToGrid="0">
      <p:cViewPr varScale="1">
        <p:scale>
          <a:sx n="78" d="100"/>
          <a:sy n="78" d="100"/>
        </p:scale>
        <p:origin x="67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B6F0C-9B48-49BE-98B5-53601A80C310}" type="datetimeFigureOut">
              <a:rPr lang="zh-CN" altLang="en-US" smtClean="0"/>
              <a:t>2016/10/25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2A394-0D98-41EB-B050-4E0CEC69E256}" type="slidenum">
              <a:rPr lang="zh-CN" altLang="en-US" smtClean="0"/>
              <a:t>‹#›</a:t>
            </a:fld>
            <a:endParaRPr lang="zh-CN" altLang="en-US"/>
          </a:p>
        </p:txBody>
      </p:sp>
    </p:spTree>
    <p:extLst>
      <p:ext uri="{BB962C8B-B14F-4D97-AF65-F5344CB8AC3E}">
        <p14:creationId xmlns:p14="http://schemas.microsoft.com/office/powerpoint/2010/main" val="349972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smtClean="0"/>
              <a:t> </a:t>
            </a: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4</a:t>
            </a:fld>
            <a:endParaRPr lang="zh-CN" altLang="en-US"/>
          </a:p>
        </p:txBody>
      </p:sp>
    </p:spTree>
    <p:extLst>
      <p:ext uri="{BB962C8B-B14F-4D97-AF65-F5344CB8AC3E}">
        <p14:creationId xmlns:p14="http://schemas.microsoft.com/office/powerpoint/2010/main" val="14144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About</a:t>
            </a:r>
            <a:r>
              <a:rPr lang="en-US" altLang="zh-CN" baseline="0" dirty="0" smtClean="0"/>
              <a:t> the paper:</a:t>
            </a:r>
          </a:p>
          <a:p>
            <a:pPr marL="228600" indent="-228600">
              <a:buAutoNum type="arabicPeriod"/>
            </a:pPr>
            <a:r>
              <a:rPr lang="en-US" altLang="zh-CN" baseline="0" dirty="0" smtClean="0"/>
              <a:t>This approach is to solve degradation problem, which is when the network depth increases, accuracy gets saturated.  It is because additional layers may cause the training error becomes larger.</a:t>
            </a:r>
          </a:p>
          <a:p>
            <a:pPr marL="228600" indent="-228600">
              <a:buAutoNum type="arabicPeriod"/>
            </a:pPr>
            <a:r>
              <a:rPr lang="en-US" altLang="zh-CN" dirty="0" smtClean="0"/>
              <a:t>Solution</a:t>
            </a:r>
            <a:r>
              <a:rPr lang="en-US" altLang="zh-CN" baseline="0" dirty="0" smtClean="0"/>
              <a:t> by construction to the deeper model: the added layers are identity mapping, and the other layers are copied from the learned shallower model.</a:t>
            </a:r>
          </a:p>
          <a:p>
            <a:pPr marL="228600" indent="-228600">
              <a:buAutoNum type="arabicPeriod"/>
            </a:pPr>
            <a:r>
              <a:rPr lang="en-US" altLang="zh-CN" baseline="0" dirty="0" smtClean="0"/>
              <a:t>Deep Residual Learning framework: Instead of fitting a desired underlying mapping directly from each few stacked layers, we explicitly let these layers fit a residual mapping. Denote the desired underlying mapping as H(x), let the stacked nonlinear layers fit another mapping of F(x):= H(x) – x. Then the original mapping becomes F(x) + x. Hypothesize that it is easier to optimize the residual mapping than to optimize the original.</a:t>
            </a:r>
          </a:p>
          <a:p>
            <a:pPr marL="228600" indent="-228600">
              <a:buAutoNum type="arabicPeriod"/>
            </a:pPr>
            <a:r>
              <a:rPr lang="en-US" altLang="zh-CN" baseline="0" dirty="0" smtClean="0"/>
              <a:t>The formulation of F(x) + x can be realized by “shortcut connections”, which is shown to the right. In our case, the shortcut connections simply perform identity mapping, and their outputs are added to the outputs of the stacked layers.</a:t>
            </a:r>
          </a:p>
          <a:p>
            <a:pPr marL="228600" indent="-228600">
              <a:buAutoNum type="arabicPeriod"/>
            </a:pPr>
            <a:endParaRPr lang="en-US" altLang="zh-CN" baseline="0" dirty="0" smtClean="0"/>
          </a:p>
          <a:p>
            <a:pPr marL="228600" indent="-228600">
              <a:buAutoNum type="arabicPeriod"/>
            </a:pPr>
            <a:endParaRPr lang="en-US" altLang="zh-CN" baseline="0"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5</a:t>
            </a:fld>
            <a:endParaRPr lang="zh-CN" altLang="en-US"/>
          </a:p>
        </p:txBody>
      </p:sp>
    </p:spTree>
    <p:extLst>
      <p:ext uri="{BB962C8B-B14F-4D97-AF65-F5344CB8AC3E}">
        <p14:creationId xmlns:p14="http://schemas.microsoft.com/office/powerpoint/2010/main" val="299788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About</a:t>
            </a:r>
            <a:r>
              <a:rPr lang="en-US" altLang="zh-CN" baseline="0" dirty="0" smtClean="0"/>
              <a:t> the paper:</a:t>
            </a:r>
          </a:p>
          <a:p>
            <a:pPr marL="228600" indent="-228600">
              <a:buAutoNum type="arabicPeriod"/>
            </a:pPr>
            <a:r>
              <a:rPr lang="en-US" altLang="zh-CN" baseline="0" dirty="0" smtClean="0"/>
              <a:t>This approach is to solve degradation problem, which is when the network depth increases, accuracy gets saturated.  It is because additional layers may cause the training error becomes larger.</a:t>
            </a:r>
          </a:p>
          <a:p>
            <a:pPr marL="228600" indent="-228600">
              <a:buAutoNum type="arabicPeriod"/>
            </a:pPr>
            <a:r>
              <a:rPr lang="en-US" altLang="zh-CN" dirty="0" smtClean="0"/>
              <a:t>Solution</a:t>
            </a:r>
            <a:r>
              <a:rPr lang="en-US" altLang="zh-CN" baseline="0" dirty="0" smtClean="0"/>
              <a:t> by construction to the deeper model: the added layers are identity mapping, and the other layers are copied from the learned shallower model.</a:t>
            </a:r>
          </a:p>
          <a:p>
            <a:pPr marL="228600" indent="-228600">
              <a:buAutoNum type="arabicPeriod"/>
            </a:pPr>
            <a:r>
              <a:rPr lang="en-US" altLang="zh-CN" baseline="0" dirty="0" smtClean="0"/>
              <a:t>Deep Residual Learning framework: Instead of fitting a desired underlying mapping directly from each few stacked layers, we explicitly let these layers fit a residual mapping. Denote the desired underlying mapping as H(x), let the stacked nonlinear layers fit another mapping of F(x):= H(x) – x. Then the original mapping becomes F(x) + x. Hypothesize that it is easier to optimize the residual mapping than to optimize the original.</a:t>
            </a:r>
          </a:p>
          <a:p>
            <a:pPr marL="228600" indent="-228600">
              <a:buAutoNum type="arabicPeriod"/>
            </a:pPr>
            <a:r>
              <a:rPr lang="en-US" altLang="zh-CN" baseline="0" dirty="0" smtClean="0"/>
              <a:t>The formulation of F(x) + x can be realized by “shortcut connections”, which is shown to the right. In our case, the shortcut connections simply perform identity mapping, and their outputs are added to the outputs of the stacked layers.</a:t>
            </a:r>
          </a:p>
          <a:p>
            <a:pPr marL="228600" indent="-228600">
              <a:buAutoNum type="arabicPeriod"/>
            </a:pPr>
            <a:endParaRPr lang="en-US" altLang="zh-CN" baseline="0" dirty="0" smtClean="0"/>
          </a:p>
          <a:p>
            <a:pPr marL="228600" indent="-228600">
              <a:buAutoNum type="arabicPeriod"/>
            </a:pPr>
            <a:endParaRPr lang="en-US" altLang="zh-CN" baseline="0"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6</a:t>
            </a:fld>
            <a:endParaRPr lang="zh-CN" altLang="en-US"/>
          </a:p>
        </p:txBody>
      </p:sp>
    </p:spTree>
    <p:extLst>
      <p:ext uri="{BB962C8B-B14F-4D97-AF65-F5344CB8AC3E}">
        <p14:creationId xmlns:p14="http://schemas.microsoft.com/office/powerpoint/2010/main" val="55388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Modify the “</a:t>
            </a:r>
            <a:r>
              <a:rPr lang="en-US" altLang="zh-CN" dirty="0" err="1" smtClean="0"/>
              <a:t>Trainer:test</a:t>
            </a:r>
            <a:r>
              <a:rPr lang="en-US" altLang="zh-CN" dirty="0" smtClean="0"/>
              <a:t>()” function in </a:t>
            </a:r>
            <a:r>
              <a:rPr lang="en-US" altLang="zh-CN" dirty="0" err="1" smtClean="0"/>
              <a:t>train.lua</a:t>
            </a:r>
            <a:endParaRPr lang="en-US" altLang="zh-CN" dirty="0" smtClean="0"/>
          </a:p>
          <a:p>
            <a:pPr marL="228600" indent="-228600">
              <a:buAutoNum type="arabicPeriod"/>
            </a:pPr>
            <a:r>
              <a:rPr lang="en-US" altLang="zh-CN" dirty="0" smtClean="0"/>
              <a:t>Reorder</a:t>
            </a:r>
            <a:r>
              <a:rPr lang="en-US" altLang="zh-CN" baseline="0" dirty="0" smtClean="0"/>
              <a:t> the result by “X_test.txt”, target and result by changeResultOrder.py</a:t>
            </a:r>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7</a:t>
            </a:fld>
            <a:endParaRPr lang="zh-CN" altLang="en-US"/>
          </a:p>
        </p:txBody>
      </p:sp>
    </p:spTree>
    <p:extLst>
      <p:ext uri="{BB962C8B-B14F-4D97-AF65-F5344CB8AC3E}">
        <p14:creationId xmlns:p14="http://schemas.microsoft.com/office/powerpoint/2010/main" val="32059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92A394-0D98-41EB-B050-4E0CEC69E256}" type="slidenum">
              <a:rPr lang="zh-CN" altLang="en-US" smtClean="0"/>
              <a:t>8</a:t>
            </a:fld>
            <a:endParaRPr lang="zh-CN" altLang="en-US"/>
          </a:p>
        </p:txBody>
      </p:sp>
    </p:spTree>
    <p:extLst>
      <p:ext uri="{BB962C8B-B14F-4D97-AF65-F5344CB8AC3E}">
        <p14:creationId xmlns:p14="http://schemas.microsoft.com/office/powerpoint/2010/main" val="420355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77183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84852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30894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8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66675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1148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2591024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280934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48810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257946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673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3968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0652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16662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66196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91951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BC602B-A17B-4982-8DD3-5694E25A8719}" type="datetimeFigureOut">
              <a:rPr lang="zh-CN" altLang="en-US" smtClean="0"/>
              <a:t>2016/10/25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315601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BC602B-A17B-4982-8DD3-5694E25A8719}" type="datetimeFigureOut">
              <a:rPr lang="zh-CN" altLang="en-US" smtClean="0"/>
              <a:t>2016/10/25</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4B17A9-EA42-4E9E-9FBD-6BB32276042A}" type="slidenum">
              <a:rPr lang="zh-CN" altLang="en-US" smtClean="0"/>
              <a:t>‹#›</a:t>
            </a:fld>
            <a:endParaRPr lang="zh-CN" altLang="en-US"/>
          </a:p>
        </p:txBody>
      </p:sp>
    </p:spTree>
    <p:extLst>
      <p:ext uri="{BB962C8B-B14F-4D97-AF65-F5344CB8AC3E}">
        <p14:creationId xmlns:p14="http://schemas.microsoft.com/office/powerpoint/2010/main" val="139341239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512.03385v1.pdf"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Image classification</a:t>
            </a:r>
            <a:endParaRPr lang="zh-CN" altLang="en-US" dirty="0"/>
          </a:p>
        </p:txBody>
      </p:sp>
      <p:sp>
        <p:nvSpPr>
          <p:cNvPr id="3" name="副标题 2"/>
          <p:cNvSpPr>
            <a:spLocks noGrp="1"/>
          </p:cNvSpPr>
          <p:nvPr>
            <p:ph type="subTitle" idx="1"/>
          </p:nvPr>
        </p:nvSpPr>
        <p:spPr>
          <a:xfrm>
            <a:off x="1595269" y="3602037"/>
            <a:ext cx="9001462" cy="1969881"/>
          </a:xfrm>
        </p:spPr>
        <p:txBody>
          <a:bodyPr>
            <a:normAutofit lnSpcReduction="10000"/>
          </a:bodyPr>
          <a:lstStyle/>
          <a:p>
            <a:r>
              <a:rPr lang="en-US" altLang="zh-CN" dirty="0" err="1" smtClean="0"/>
              <a:t>tooYoungTooSimple</a:t>
            </a:r>
            <a:endParaRPr lang="en-US" altLang="zh-CN" dirty="0"/>
          </a:p>
          <a:p>
            <a:endParaRPr lang="en-US" altLang="zh-CN" dirty="0"/>
          </a:p>
          <a:p>
            <a:r>
              <a:rPr lang="en-US" altLang="zh-CN" sz="1800" dirty="0" smtClean="0"/>
              <a:t>Department of Statistics</a:t>
            </a:r>
          </a:p>
          <a:p>
            <a:r>
              <a:rPr lang="en-US" altLang="zh-CN" sz="1800" dirty="0" smtClean="0"/>
              <a:t>The University of Georgia</a:t>
            </a:r>
          </a:p>
          <a:p>
            <a:endParaRPr lang="zh-CN" altLang="en-US" dirty="0"/>
          </a:p>
        </p:txBody>
      </p:sp>
    </p:spTree>
    <p:extLst>
      <p:ext uri="{BB962C8B-B14F-4D97-AF65-F5344CB8AC3E}">
        <p14:creationId xmlns:p14="http://schemas.microsoft.com/office/powerpoint/2010/main" val="127149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Introduction</a:t>
            </a:r>
          </a:p>
          <a:p>
            <a:r>
              <a:rPr lang="en-US" altLang="zh-CN" sz="2400" dirty="0" smtClean="0"/>
              <a:t>Data Preprocessing</a:t>
            </a:r>
          </a:p>
          <a:p>
            <a:r>
              <a:rPr lang="en-US" altLang="zh-CN" sz="2400" dirty="0" smtClean="0"/>
              <a:t>Modeling</a:t>
            </a:r>
          </a:p>
          <a:p>
            <a:r>
              <a:rPr lang="en-US" altLang="zh-CN" sz="2400" dirty="0" smtClean="0"/>
              <a:t>Prediction</a:t>
            </a:r>
            <a:endParaRPr lang="zh-CN" altLang="en-US" sz="2400" dirty="0"/>
          </a:p>
        </p:txBody>
      </p:sp>
    </p:spTree>
    <p:extLst>
      <p:ext uri="{BB962C8B-B14F-4D97-AF65-F5344CB8AC3E}">
        <p14:creationId xmlns:p14="http://schemas.microsoft.com/office/powerpoint/2010/main" val="4043493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CIFAR-10 image dataset, 10 different labeled categories</a:t>
                </a:r>
              </a:p>
              <a:p>
                <a:r>
                  <a:rPr lang="en-US" altLang="zh-CN" sz="2400" dirty="0">
                    <a:effectLst/>
                  </a:rPr>
                  <a:t>60,000 PNG images with 50,000 for</a:t>
                </a:r>
                <a:r>
                  <a:rPr lang="zh-CN" altLang="en-US" sz="2400" dirty="0">
                    <a:effectLst/>
                  </a:rPr>
                  <a:t> </a:t>
                </a:r>
                <a:r>
                  <a:rPr lang="en-US" altLang="zh-CN" sz="2400" dirty="0">
                    <a:effectLst/>
                  </a:rPr>
                  <a:t>training</a:t>
                </a:r>
                <a:r>
                  <a:rPr lang="zh-CN" altLang="en-US" sz="2400" dirty="0">
                    <a:effectLst/>
                  </a:rPr>
                  <a:t> </a:t>
                </a:r>
                <a:r>
                  <a:rPr lang="en-US" altLang="zh-CN" sz="2400" dirty="0">
                    <a:effectLst/>
                  </a:rPr>
                  <a:t>and 10,000 for</a:t>
                </a:r>
                <a:r>
                  <a:rPr lang="zh-CN" altLang="en-US" sz="2400" dirty="0">
                    <a:effectLst/>
                  </a:rPr>
                  <a:t> </a:t>
                </a:r>
                <a:r>
                  <a:rPr lang="en-US" altLang="zh-CN" sz="2400" dirty="0" smtClean="0">
                    <a:effectLst/>
                  </a:rPr>
                  <a:t>testing</a:t>
                </a:r>
                <a:endParaRPr lang="en-US" altLang="zh-CN" sz="2400" dirty="0" smtClean="0"/>
              </a:p>
              <a:p>
                <a:r>
                  <a:rPr lang="en-US" altLang="zh-CN" sz="2400" dirty="0" smtClean="0"/>
                  <a:t>32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zh-CN" altLang="en-US" sz="2400" dirty="0" smtClean="0"/>
                  <a:t> </a:t>
                </a:r>
                <a:r>
                  <a:rPr lang="en-US" altLang="zh-CN" sz="2400" dirty="0" smtClean="0"/>
                  <a:t>32 pixels, 3 color channels: standard RGB format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83"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580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502572"/>
            <a:ext cx="10353761" cy="1433350"/>
          </a:xfrm>
        </p:spPr>
        <p:txBody>
          <a:bodyPr/>
          <a:lstStyle/>
          <a:p>
            <a:r>
              <a:rPr lang="en-US" altLang="zh-CN" dirty="0" smtClean="0"/>
              <a:t>Data Preprocessing</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13795" y="1828799"/>
                <a:ext cx="10353762" cy="4718583"/>
              </a:xfrm>
            </p:spPr>
            <p:txBody>
              <a:bodyPr>
                <a:normAutofit fontScale="77500" lnSpcReduction="20000"/>
              </a:bodyPr>
              <a:lstStyle/>
              <a:p>
                <a:r>
                  <a:rPr lang="en-US" altLang="zh-CN" sz="3000" dirty="0" smtClean="0"/>
                  <a:t>Convert the PNGs to 3072 (32 </a:t>
                </a:r>
                <a14:m>
                  <m:oMath xmlns:m="http://schemas.openxmlformats.org/officeDocument/2006/math">
                    <m:r>
                      <a:rPr lang="en-US" altLang="zh-CN" sz="3000" smtClean="0">
                        <a:latin typeface="Cambria Math" panose="02040503050406030204" pitchFamily="18" charset="0"/>
                      </a:rPr>
                      <m:t>×</m:t>
                    </m:r>
                  </m:oMath>
                </a14:m>
                <a:r>
                  <a:rPr lang="en-US" altLang="zh-CN" sz="3000" dirty="0" smtClean="0"/>
                  <a:t> 32 </a:t>
                </a:r>
                <a14:m>
                  <m:oMath xmlns:m="http://schemas.openxmlformats.org/officeDocument/2006/math">
                    <m:r>
                      <a:rPr lang="en-US" altLang="zh-CN" sz="3000">
                        <a:latin typeface="Cambria Math" panose="02040503050406030204" pitchFamily="18" charset="0"/>
                      </a:rPr>
                      <m:t>×</m:t>
                    </m:r>
                  </m:oMath>
                </a14:m>
                <a:r>
                  <a:rPr lang="en-US" altLang="zh-CN" sz="3000" dirty="0" smtClean="0"/>
                  <a:t> 3) color levels (weight/feature)</a:t>
                </a:r>
              </a:p>
              <a:p>
                <a:r>
                  <a:rPr lang="en-US" altLang="zh-CN" sz="3000" dirty="0" smtClean="0"/>
                  <a:t>Transform the data by normalization, centralizing, cropping, etc.</a:t>
                </a:r>
              </a:p>
              <a:p>
                <a:r>
                  <a:rPr lang="en-US" altLang="zh-CN" sz="3000" dirty="0"/>
                  <a:t>Split</a:t>
                </a:r>
                <a:r>
                  <a:rPr lang="zh-CN" altLang="en-US" sz="3000" dirty="0"/>
                  <a:t> </a:t>
                </a:r>
                <a:r>
                  <a:rPr lang="en-US" altLang="zh-CN" sz="3000" dirty="0"/>
                  <a:t>50,000</a:t>
                </a:r>
                <a:r>
                  <a:rPr lang="zh-CN" altLang="en-US" sz="3000" dirty="0"/>
                  <a:t> </a:t>
                </a:r>
                <a:r>
                  <a:rPr lang="en-US" altLang="zh-CN" sz="3000" dirty="0"/>
                  <a:t>training</a:t>
                </a:r>
                <a:r>
                  <a:rPr lang="zh-CN" altLang="en-US" sz="3000" dirty="0"/>
                  <a:t> </a:t>
                </a:r>
                <a:r>
                  <a:rPr lang="en-US" altLang="zh-CN" sz="3000" dirty="0"/>
                  <a:t>set</a:t>
                </a:r>
                <a:r>
                  <a:rPr lang="zh-CN" altLang="en-US" sz="3000" dirty="0"/>
                  <a:t> </a:t>
                </a:r>
                <a:r>
                  <a:rPr lang="en-US" altLang="zh-CN" sz="3000" dirty="0"/>
                  <a:t>into</a:t>
                </a:r>
                <a:r>
                  <a:rPr lang="zh-CN" altLang="en-US" sz="3000" dirty="0"/>
                  <a:t> </a:t>
                </a:r>
                <a:r>
                  <a:rPr lang="en-US" altLang="zh-CN" sz="3000" dirty="0"/>
                  <a:t>45,000</a:t>
                </a:r>
                <a:r>
                  <a:rPr lang="zh-CN" altLang="en-US" sz="3000" dirty="0"/>
                  <a:t> </a:t>
                </a:r>
                <a:r>
                  <a:rPr lang="en-US" altLang="zh-CN" sz="3000" dirty="0"/>
                  <a:t>(train)</a:t>
                </a:r>
                <a:r>
                  <a:rPr lang="zh-CN" altLang="en-US" sz="3000" dirty="0"/>
                  <a:t> </a:t>
                </a:r>
                <a:r>
                  <a:rPr lang="en-US" altLang="zh-CN" sz="3000" dirty="0"/>
                  <a:t>and</a:t>
                </a:r>
                <a:r>
                  <a:rPr lang="zh-CN" altLang="en-US" sz="3000" dirty="0"/>
                  <a:t> </a:t>
                </a:r>
                <a:r>
                  <a:rPr lang="en-US" altLang="zh-CN" sz="3000" dirty="0"/>
                  <a:t>5,000</a:t>
                </a:r>
                <a:r>
                  <a:rPr lang="zh-CN" altLang="en-US" sz="3000" dirty="0"/>
                  <a:t> </a:t>
                </a:r>
                <a:r>
                  <a:rPr lang="en-US" altLang="zh-CN" sz="3000" dirty="0"/>
                  <a:t>(validation</a:t>
                </a:r>
                <a:r>
                  <a:rPr lang="en-US" altLang="zh-CN" sz="3000" dirty="0" smtClean="0"/>
                  <a:t>)</a:t>
                </a:r>
              </a:p>
              <a:p>
                <a:pPr marL="0" indent="0">
                  <a:buNone/>
                </a:pPr>
                <a:r>
                  <a:rPr lang="en-US" altLang="zh-CN" sz="3000" dirty="0" smtClean="0"/>
                  <a:t>        Specifically</a:t>
                </a:r>
                <a:r>
                  <a:rPr lang="en-US" altLang="zh-CN" sz="3000" dirty="0"/>
                  <a:t>, we did:</a:t>
                </a:r>
              </a:p>
              <a:p>
                <a:pPr marL="0" indent="0">
                  <a:buNone/>
                </a:pPr>
                <a:r>
                  <a:rPr lang="en-US" altLang="zh-CN" sz="3000" dirty="0"/>
                  <a:t>       (1) Scale the smaller edge to size</a:t>
                </a:r>
              </a:p>
              <a:p>
                <a:pPr marL="0" indent="0">
                  <a:buNone/>
                </a:pPr>
                <a:r>
                  <a:rPr lang="en-US" altLang="zh-CN" sz="3000" dirty="0"/>
                  <a:t>       (2) Crop to centered rectangle</a:t>
                </a:r>
              </a:p>
              <a:p>
                <a:pPr marL="0" indent="0">
                  <a:buNone/>
                </a:pPr>
                <a:r>
                  <a:rPr lang="en-US" altLang="zh-CN" sz="3000" dirty="0"/>
                  <a:t>       (3) Patch four corners and center crop from image and its horizontal   	reflection</a:t>
                </a:r>
              </a:p>
              <a:p>
                <a:pPr marL="0" indent="0">
                  <a:buNone/>
                </a:pPr>
                <a:r>
                  <a:rPr lang="en-US" altLang="zh-CN" sz="3000" dirty="0"/>
                  <a:t>       (4) Lighting noise (</a:t>
                </a:r>
                <a:r>
                  <a:rPr lang="en-US" altLang="zh-CN" sz="3000" dirty="0" err="1"/>
                  <a:t>AlexNet</a:t>
                </a:r>
                <a:r>
                  <a:rPr lang="en-US" altLang="zh-CN" sz="3000" dirty="0"/>
                  <a:t>-style PCA-based noise)</a:t>
                </a:r>
              </a:p>
              <a:p>
                <a:pPr marL="0" indent="0">
                  <a:buNone/>
                </a:pPr>
                <a:r>
                  <a:rPr lang="en-US" altLang="zh-CN" sz="3000" dirty="0"/>
                  <a:t>       ……</a:t>
                </a:r>
                <a:endParaRPr lang="zh-CN" altLang="en-US" sz="3000" dirty="0"/>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13795" y="1828799"/>
                <a:ext cx="10353762" cy="4718583"/>
              </a:xfrm>
              <a:blipFill rotWithShape="0">
                <a:blip r:embed="rId3"/>
                <a:stretch>
                  <a:fillRect l="-824" t="-1292" b="-1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356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modeling</a:t>
            </a:r>
            <a:endParaRPr lang="zh-CN" altLang="en-US" dirty="0"/>
          </a:p>
        </p:txBody>
      </p:sp>
      <p:sp>
        <p:nvSpPr>
          <p:cNvPr id="3" name="内容占位符 2"/>
          <p:cNvSpPr>
            <a:spLocks noGrp="1"/>
          </p:cNvSpPr>
          <p:nvPr>
            <p:ph sz="half" idx="1"/>
          </p:nvPr>
        </p:nvSpPr>
        <p:spPr/>
        <p:txBody>
          <a:bodyPr/>
          <a:lstStyle/>
          <a:p>
            <a:r>
              <a:rPr lang="en-US" altLang="zh-CN" dirty="0" smtClean="0"/>
              <a:t>Residual Neural Network </a:t>
            </a:r>
          </a:p>
          <a:p>
            <a:r>
              <a:rPr lang="en-US" altLang="zh-CN" dirty="0" smtClean="0"/>
              <a:t>Referred paper: </a:t>
            </a:r>
            <a:r>
              <a:rPr lang="en-US" altLang="zh-CN" b="1" u="sng" dirty="0">
                <a:effectLst/>
                <a:hlinkClick r:id="rId3"/>
              </a:rPr>
              <a:t>Deep Residual Learning for Image </a:t>
            </a:r>
            <a:r>
              <a:rPr lang="en-US" altLang="zh-CN" b="1" u="sng" dirty="0" smtClean="0">
                <a:effectLst/>
                <a:hlinkClick r:id="rId3"/>
              </a:rPr>
              <a:t>Recognition</a:t>
            </a:r>
            <a:r>
              <a:rPr lang="en-US" altLang="zh-CN" b="1" u="sng" dirty="0" smtClean="0">
                <a:effectLst/>
              </a:rPr>
              <a:t>, </a:t>
            </a:r>
            <a:r>
              <a:rPr lang="en-US" altLang="zh-CN" b="1" u="sng" dirty="0" err="1" smtClean="0">
                <a:effectLst/>
              </a:rPr>
              <a:t>Kaiming</a:t>
            </a:r>
            <a:r>
              <a:rPr lang="en-US" altLang="zh-CN" b="1" u="sng" dirty="0" smtClean="0">
                <a:effectLst/>
              </a:rPr>
              <a:t> He, </a:t>
            </a:r>
            <a:r>
              <a:rPr lang="en-US" altLang="zh-CN" b="1" u="sng" dirty="0" err="1" smtClean="0">
                <a:effectLst/>
              </a:rPr>
              <a:t>Xiangyu</a:t>
            </a:r>
            <a:r>
              <a:rPr lang="en-US" altLang="zh-CN" b="1" u="sng" dirty="0" smtClean="0">
                <a:effectLst/>
              </a:rPr>
              <a:t> Zhang, </a:t>
            </a:r>
            <a:r>
              <a:rPr lang="en-US" altLang="zh-CN" b="1" u="sng" dirty="0" err="1" smtClean="0">
                <a:effectLst/>
              </a:rPr>
              <a:t>Shaoqing</a:t>
            </a:r>
            <a:r>
              <a:rPr lang="en-US" altLang="zh-CN" b="1" u="sng" dirty="0" smtClean="0">
                <a:effectLst/>
              </a:rPr>
              <a:t> Ren, Jian Sun (2015)</a:t>
            </a:r>
          </a:p>
          <a:p>
            <a:pPr marL="0" indent="0">
              <a:buNone/>
            </a:pPr>
            <a:endParaRPr lang="en-US" altLang="zh-CN" b="1" u="sng" dirty="0" smtClean="0">
              <a:effectLst/>
            </a:endParaRPr>
          </a:p>
          <a:p>
            <a:r>
              <a:rPr lang="en-US" altLang="zh-CN" dirty="0" smtClean="0"/>
              <a:t>With 119 layers to train, the depth of network is (9n+2), limited by memory</a:t>
            </a:r>
            <a:endParaRPr lang="en-US" altLang="zh-CN" dirty="0"/>
          </a:p>
          <a:p>
            <a:endParaRPr lang="en-US" altLang="zh-CN" dirty="0" smtClean="0"/>
          </a:p>
          <a:p>
            <a:endParaRPr lang="zh-CN" altLang="en-US" dirty="0"/>
          </a:p>
        </p:txBody>
      </p:sp>
      <p:pic>
        <p:nvPicPr>
          <p:cNvPr id="9" name="内容占位符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3788" y="2567843"/>
            <a:ext cx="5094287" cy="27430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9447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modeling</a:t>
            </a:r>
            <a:endParaRPr lang="zh-CN" altLang="en-US" dirty="0"/>
          </a:p>
        </p:txBody>
      </p:sp>
      <p:sp>
        <p:nvSpPr>
          <p:cNvPr id="3" name="内容占位符 2"/>
          <p:cNvSpPr>
            <a:spLocks noGrp="1"/>
          </p:cNvSpPr>
          <p:nvPr>
            <p:ph sz="half" idx="1"/>
          </p:nvPr>
        </p:nvSpPr>
        <p:spPr>
          <a:xfrm>
            <a:off x="913794" y="2088319"/>
            <a:ext cx="10353761" cy="3702881"/>
          </a:xfrm>
        </p:spPr>
        <p:txBody>
          <a:bodyPr/>
          <a:lstStyle/>
          <a:p>
            <a:r>
              <a:rPr lang="en-US" altLang="zh-CN" sz="2400" dirty="0" smtClean="0"/>
              <a:t>Final</a:t>
            </a:r>
            <a:r>
              <a:rPr lang="zh-CN" altLang="en-US" sz="2400" dirty="0" smtClean="0"/>
              <a:t> </a:t>
            </a:r>
            <a:r>
              <a:rPr lang="en-US" altLang="zh-CN" sz="2400" dirty="0" smtClean="0"/>
              <a:t>Model</a:t>
            </a:r>
            <a:r>
              <a:rPr lang="zh-CN" altLang="en-US" sz="2400" dirty="0" smtClean="0"/>
              <a:t> </a:t>
            </a:r>
            <a:r>
              <a:rPr lang="en-US" altLang="zh-CN" sz="2400" dirty="0" smtClean="0"/>
              <a:t>parameters</a:t>
            </a:r>
            <a:r>
              <a:rPr lang="zh-CN" altLang="en-US" sz="2400" dirty="0" smtClean="0"/>
              <a:t> </a:t>
            </a:r>
            <a:r>
              <a:rPr lang="en-US" altLang="zh-CN" sz="2400" dirty="0" smtClean="0"/>
              <a:t>has</a:t>
            </a:r>
            <a:r>
              <a:rPr lang="zh-CN" altLang="en-US" sz="2400" dirty="0" smtClean="0"/>
              <a:t> </a:t>
            </a:r>
            <a:r>
              <a:rPr lang="en-US" altLang="zh-CN" sz="2400" dirty="0" smtClean="0">
                <a:effectLst/>
              </a:rPr>
              <a:t>119</a:t>
            </a:r>
            <a:r>
              <a:rPr lang="zh-CN" altLang="en-US" sz="2400" dirty="0" smtClean="0">
                <a:effectLst/>
              </a:rPr>
              <a:t> </a:t>
            </a:r>
            <a:r>
              <a:rPr lang="en-US" altLang="zh-CN" sz="2400" dirty="0" smtClean="0">
                <a:effectLst/>
              </a:rPr>
              <a:t>layers,</a:t>
            </a:r>
            <a:r>
              <a:rPr lang="zh-CN" altLang="en-US" sz="2400" dirty="0" smtClean="0">
                <a:effectLst/>
              </a:rPr>
              <a:t> </a:t>
            </a:r>
            <a:r>
              <a:rPr lang="en-US" altLang="zh-CN" sz="2400" dirty="0" smtClean="0">
                <a:effectLst/>
              </a:rPr>
              <a:t>and</a:t>
            </a:r>
            <a:r>
              <a:rPr lang="zh-CN" altLang="en-US" sz="2400" dirty="0" smtClean="0">
                <a:effectLst/>
              </a:rPr>
              <a:t> </a:t>
            </a:r>
            <a:r>
              <a:rPr lang="en-US" altLang="zh-CN" sz="2400" dirty="0" smtClean="0">
                <a:effectLst/>
              </a:rPr>
              <a:t>250</a:t>
            </a:r>
            <a:r>
              <a:rPr lang="zh-CN" altLang="en-US" sz="2400" dirty="0" smtClean="0">
                <a:effectLst/>
              </a:rPr>
              <a:t> </a:t>
            </a:r>
            <a:r>
              <a:rPr lang="en-US" altLang="zh-CN" sz="2400" dirty="0" smtClean="0">
                <a:effectLst/>
              </a:rPr>
              <a:t>epoch</a:t>
            </a:r>
            <a:r>
              <a:rPr lang="zh-CN" altLang="en-US" sz="2400" dirty="0" smtClean="0">
                <a:effectLst/>
              </a:rPr>
              <a:t> </a:t>
            </a:r>
            <a:r>
              <a:rPr lang="en-US" altLang="zh-CN" sz="2400" dirty="0" smtClean="0">
                <a:effectLst/>
              </a:rPr>
              <a:t>(GPU and memory limit)</a:t>
            </a:r>
          </a:p>
          <a:p>
            <a:r>
              <a:rPr lang="en-US" altLang="zh-CN" sz="2400" dirty="0" smtClean="0">
                <a:effectLst/>
              </a:rPr>
              <a:t>Increasing more layers would marginally improve the model performance</a:t>
            </a:r>
          </a:p>
          <a:p>
            <a:r>
              <a:rPr lang="en-US" altLang="zh-CN" sz="2400" dirty="0" smtClean="0">
                <a:effectLst/>
              </a:rPr>
              <a:t>Training error becomes stable after 120 epochs</a:t>
            </a:r>
          </a:p>
          <a:p>
            <a:pPr marL="0" indent="0">
              <a:buNone/>
            </a:pPr>
            <a:endParaRPr lang="en-US" altLang="zh-CN" dirty="0" smtClean="0">
              <a:solidFill>
                <a:srgbClr val="FF0000"/>
              </a:solidFill>
              <a:effectLst/>
            </a:endParaRPr>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205276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prediction</a:t>
            </a:r>
            <a:endParaRPr lang="zh-CN" altLang="en-US" dirty="0"/>
          </a:p>
        </p:txBody>
      </p:sp>
      <p:sp>
        <p:nvSpPr>
          <p:cNvPr id="3" name="内容占位符 2"/>
          <p:cNvSpPr>
            <a:spLocks noGrp="1"/>
          </p:cNvSpPr>
          <p:nvPr>
            <p:ph idx="1"/>
          </p:nvPr>
        </p:nvSpPr>
        <p:spPr>
          <a:xfrm>
            <a:off x="913795" y="2096064"/>
            <a:ext cx="10353762" cy="2047311"/>
          </a:xfrm>
        </p:spPr>
        <p:txBody>
          <a:bodyPr>
            <a:normAutofit/>
          </a:bodyPr>
          <a:lstStyle/>
          <a:p>
            <a:r>
              <a:rPr lang="en-US" altLang="zh-CN" sz="2400" dirty="0" smtClean="0"/>
              <a:t>Prepare</a:t>
            </a:r>
            <a:r>
              <a:rPr lang="zh-CN" altLang="en-US" sz="2400" dirty="0" smtClean="0"/>
              <a:t> </a:t>
            </a:r>
            <a:r>
              <a:rPr lang="en-US" altLang="zh-CN" sz="2400" dirty="0" smtClean="0"/>
              <a:t>the</a:t>
            </a:r>
            <a:r>
              <a:rPr lang="zh-CN" altLang="en-US" sz="2400" dirty="0" smtClean="0"/>
              <a:t> </a:t>
            </a:r>
            <a:r>
              <a:rPr lang="en-US" altLang="zh-CN" sz="2400" dirty="0" smtClean="0"/>
              <a:t>testing</a:t>
            </a:r>
            <a:r>
              <a:rPr lang="zh-CN" altLang="en-US" sz="2400" dirty="0" smtClean="0"/>
              <a:t> </a:t>
            </a:r>
            <a:r>
              <a:rPr lang="en-US" altLang="zh-CN" sz="2400" dirty="0" smtClean="0"/>
              <a:t>data</a:t>
            </a:r>
            <a:r>
              <a:rPr lang="zh-CN" altLang="en-US" sz="2400" dirty="0" smtClean="0"/>
              <a:t> </a:t>
            </a:r>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same</a:t>
            </a:r>
            <a:r>
              <a:rPr lang="zh-CN" altLang="en-US" sz="2400" dirty="0" smtClean="0"/>
              <a:t> </a:t>
            </a:r>
            <a:r>
              <a:rPr lang="en-US" altLang="zh-CN" sz="2400" dirty="0" smtClean="0"/>
              <a:t>way</a:t>
            </a:r>
            <a:r>
              <a:rPr lang="zh-CN" altLang="en-US" sz="2400" dirty="0" smtClean="0"/>
              <a:t> </a:t>
            </a:r>
            <a:r>
              <a:rPr lang="en-US" altLang="zh-CN" sz="2400" dirty="0" smtClean="0"/>
              <a:t>as</a:t>
            </a:r>
            <a:r>
              <a:rPr lang="zh-CN" altLang="en-US" sz="2400" dirty="0" smtClean="0"/>
              <a:t> </a:t>
            </a:r>
            <a:r>
              <a:rPr lang="en-US" altLang="zh-CN" sz="2400" dirty="0" smtClean="0"/>
              <a:t>training</a:t>
            </a:r>
            <a:r>
              <a:rPr lang="zh-CN" altLang="en-US" sz="2400" dirty="0" smtClean="0"/>
              <a:t> </a:t>
            </a:r>
            <a:r>
              <a:rPr lang="en-US" altLang="zh-CN" sz="2400" dirty="0" smtClean="0"/>
              <a:t>set</a:t>
            </a:r>
            <a:endParaRPr lang="zh-CN" altLang="en-US" sz="2400" dirty="0" smtClean="0"/>
          </a:p>
          <a:p>
            <a:r>
              <a:rPr lang="en-US" altLang="zh-CN" sz="2400" dirty="0" smtClean="0"/>
              <a:t>Testing</a:t>
            </a:r>
            <a:r>
              <a:rPr lang="zh-CN" altLang="en-US" sz="2400" dirty="0" smtClean="0"/>
              <a:t> </a:t>
            </a:r>
            <a:r>
              <a:rPr lang="en-US" altLang="zh-CN" sz="2400" dirty="0" smtClean="0"/>
              <a:t>with</a:t>
            </a:r>
            <a:r>
              <a:rPr lang="zh-CN" altLang="en-US" sz="2400" dirty="0" smtClean="0"/>
              <a:t> </a:t>
            </a:r>
            <a:r>
              <a:rPr lang="en-US" altLang="zh-CN" sz="2400" dirty="0" smtClean="0"/>
              <a:t>the</a:t>
            </a:r>
            <a:r>
              <a:rPr lang="zh-CN" altLang="en-US" sz="2400" dirty="0" smtClean="0"/>
              <a:t> </a:t>
            </a:r>
            <a:r>
              <a:rPr lang="en-US" altLang="zh-CN" sz="2400" dirty="0" smtClean="0"/>
              <a:t>model</a:t>
            </a:r>
            <a:r>
              <a:rPr lang="zh-CN" altLang="en-US" sz="2400" dirty="0" smtClean="0"/>
              <a:t> </a:t>
            </a:r>
            <a:r>
              <a:rPr lang="en-US" altLang="zh-CN" sz="2400" dirty="0" smtClean="0"/>
              <a:t>with</a:t>
            </a:r>
            <a:r>
              <a:rPr lang="zh-CN" altLang="en-US" sz="2400" dirty="0" smtClean="0"/>
              <a:t> </a:t>
            </a:r>
            <a:r>
              <a:rPr lang="en-US" altLang="zh-CN" sz="2400" dirty="0" smtClean="0"/>
              <a:t>best</a:t>
            </a:r>
            <a:r>
              <a:rPr lang="zh-CN" altLang="en-US" sz="2400" dirty="0" smtClean="0"/>
              <a:t> </a:t>
            </a:r>
            <a:r>
              <a:rPr lang="en-US" altLang="zh-CN" sz="2400" dirty="0" smtClean="0"/>
              <a:t>performance</a:t>
            </a:r>
            <a:r>
              <a:rPr lang="zh-CN" altLang="en-US" sz="2400" dirty="0" smtClean="0"/>
              <a:t> </a:t>
            </a:r>
            <a:r>
              <a:rPr lang="en-US" altLang="zh-CN" sz="2400" dirty="0" smtClean="0"/>
              <a:t>in</a:t>
            </a:r>
            <a:r>
              <a:rPr lang="zh-CN" altLang="en-US" sz="2400" dirty="0" smtClean="0"/>
              <a:t> </a:t>
            </a:r>
            <a:r>
              <a:rPr lang="en-US" altLang="zh-CN" sz="2400" dirty="0" smtClean="0"/>
              <a:t>validation</a:t>
            </a:r>
            <a:r>
              <a:rPr lang="zh-CN" altLang="en-US" sz="2400" dirty="0" smtClean="0"/>
              <a:t> </a:t>
            </a:r>
            <a:r>
              <a:rPr lang="en-US" altLang="zh-CN" sz="2400" dirty="0" smtClean="0"/>
              <a:t>set</a:t>
            </a:r>
            <a:endParaRPr lang="zh-CN" altLang="en-US" sz="2400" dirty="0" smtClean="0"/>
          </a:p>
          <a:p>
            <a:r>
              <a:rPr lang="en-US" altLang="zh-CN" sz="2400" dirty="0" smtClean="0">
                <a:effectLst/>
              </a:rPr>
              <a:t>Achieve</a:t>
            </a:r>
            <a:r>
              <a:rPr lang="en-US" sz="2400" dirty="0" smtClean="0">
                <a:effectLst/>
              </a:rPr>
              <a:t> </a:t>
            </a:r>
            <a:r>
              <a:rPr lang="en-US" sz="2400" dirty="0">
                <a:effectLst/>
              </a:rPr>
              <a:t>92.82% prediction accuracy in the test set on </a:t>
            </a:r>
            <a:r>
              <a:rPr lang="en-US" sz="2400" dirty="0" smtClean="0">
                <a:effectLst/>
              </a:rPr>
              <a:t>Leaderboard</a:t>
            </a:r>
            <a:endParaRPr lang="en-US" sz="2400" dirty="0">
              <a:effectLst/>
            </a:endParaRPr>
          </a:p>
        </p:txBody>
      </p:sp>
    </p:spTree>
    <p:extLst>
      <p:ext uri="{BB962C8B-B14F-4D97-AF65-F5344CB8AC3E}">
        <p14:creationId xmlns:p14="http://schemas.microsoft.com/office/powerpoint/2010/main" val="1838364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6586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TM04033921[[fn=花纹]]</Template>
  <TotalTime>731</TotalTime>
  <Words>652</Words>
  <Application>Microsoft Office PowerPoint</Application>
  <PresentationFormat>宽屏</PresentationFormat>
  <Paragraphs>59</Paragraphs>
  <Slides>8</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宋体</vt:lpstr>
      <vt:lpstr>Arial</vt:lpstr>
      <vt:lpstr>Bookman Old Style</vt:lpstr>
      <vt:lpstr>Calibri</vt:lpstr>
      <vt:lpstr>Cambria Math</vt:lpstr>
      <vt:lpstr>Rockwell</vt:lpstr>
      <vt:lpstr>Damask</vt:lpstr>
      <vt:lpstr>Image classification</vt:lpstr>
      <vt:lpstr>Overview</vt:lpstr>
      <vt:lpstr>Introduction</vt:lpstr>
      <vt:lpstr>Data Preprocessing</vt:lpstr>
      <vt:lpstr>modeling</vt:lpstr>
      <vt:lpstr>modeling</vt:lpstr>
      <vt:lpstr>prediction</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Colin Cai</dc:creator>
  <cp:lastModifiedBy>Colin Cai</cp:lastModifiedBy>
  <cp:revision>33</cp:revision>
  <dcterms:created xsi:type="dcterms:W3CDTF">2016-10-17T18:29:18Z</dcterms:created>
  <dcterms:modified xsi:type="dcterms:W3CDTF">2016-10-26T02:31:20Z</dcterms:modified>
</cp:coreProperties>
</file>