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pitchFamily="84" charset="0"/>
        <a:ea typeface="ＭＳ Ｐゴシック" pitchFamily="84" charset="-128"/>
        <a:cs typeface="ＭＳ Ｐゴシック" pitchFamily="84" charset="-128"/>
      </a:defRPr>
    </a:lvl1pPr>
    <a:lvl2pPr marL="2193925" indent="-1736725" algn="l" defTabSz="4387850" rtl="0" fontAlgn="base">
      <a:spcBef>
        <a:spcPct val="0"/>
      </a:spcBef>
      <a:spcAft>
        <a:spcPct val="0"/>
      </a:spcAft>
      <a:defRPr sz="8600" kern="1200">
        <a:solidFill>
          <a:schemeClr val="tx1"/>
        </a:solidFill>
        <a:latin typeface="Arial" pitchFamily="84" charset="0"/>
        <a:ea typeface="ＭＳ Ｐゴシック" pitchFamily="84" charset="-128"/>
        <a:cs typeface="ＭＳ Ｐゴシック" pitchFamily="84" charset="-128"/>
      </a:defRPr>
    </a:lvl2pPr>
    <a:lvl3pPr marL="4387850" indent="-3473450" algn="l" defTabSz="4387850" rtl="0" fontAlgn="base">
      <a:spcBef>
        <a:spcPct val="0"/>
      </a:spcBef>
      <a:spcAft>
        <a:spcPct val="0"/>
      </a:spcAft>
      <a:defRPr sz="8600" kern="1200">
        <a:solidFill>
          <a:schemeClr val="tx1"/>
        </a:solidFill>
        <a:latin typeface="Arial" pitchFamily="84" charset="0"/>
        <a:ea typeface="ＭＳ Ｐゴシック" pitchFamily="84" charset="-128"/>
        <a:cs typeface="ＭＳ Ｐゴシック" pitchFamily="84" charset="-128"/>
      </a:defRPr>
    </a:lvl3pPr>
    <a:lvl4pPr marL="6583363" indent="-5211763" algn="l" defTabSz="4387850" rtl="0" fontAlgn="base">
      <a:spcBef>
        <a:spcPct val="0"/>
      </a:spcBef>
      <a:spcAft>
        <a:spcPct val="0"/>
      </a:spcAft>
      <a:defRPr sz="8600" kern="1200">
        <a:solidFill>
          <a:schemeClr val="tx1"/>
        </a:solidFill>
        <a:latin typeface="Arial" pitchFamily="84" charset="0"/>
        <a:ea typeface="ＭＳ Ｐゴシック" pitchFamily="84" charset="-128"/>
        <a:cs typeface="ＭＳ Ｐゴシック" pitchFamily="84" charset="-128"/>
      </a:defRPr>
    </a:lvl4pPr>
    <a:lvl5pPr marL="8777288" indent="-6948488" algn="l" defTabSz="4387850" rtl="0" fontAlgn="base">
      <a:spcBef>
        <a:spcPct val="0"/>
      </a:spcBef>
      <a:spcAft>
        <a:spcPct val="0"/>
      </a:spcAft>
      <a:defRPr sz="8600" kern="1200">
        <a:solidFill>
          <a:schemeClr val="tx1"/>
        </a:solidFill>
        <a:latin typeface="Arial" pitchFamily="84" charset="0"/>
        <a:ea typeface="ＭＳ Ｐゴシック" pitchFamily="84" charset="-128"/>
        <a:cs typeface="ＭＳ Ｐゴシック" pitchFamily="84" charset="-128"/>
      </a:defRPr>
    </a:lvl5pPr>
    <a:lvl6pPr marL="2286000" algn="l" defTabSz="457200" rtl="0" eaLnBrk="1" latinLnBrk="0" hangingPunct="1">
      <a:defRPr sz="8600" kern="1200">
        <a:solidFill>
          <a:schemeClr val="tx1"/>
        </a:solidFill>
        <a:latin typeface="Arial" pitchFamily="84" charset="0"/>
        <a:ea typeface="ＭＳ Ｐゴシック" pitchFamily="84" charset="-128"/>
        <a:cs typeface="ＭＳ Ｐゴシック" pitchFamily="84" charset="-128"/>
      </a:defRPr>
    </a:lvl6pPr>
    <a:lvl7pPr marL="2743200" algn="l" defTabSz="457200" rtl="0" eaLnBrk="1" latinLnBrk="0" hangingPunct="1">
      <a:defRPr sz="8600" kern="1200">
        <a:solidFill>
          <a:schemeClr val="tx1"/>
        </a:solidFill>
        <a:latin typeface="Arial" pitchFamily="84" charset="0"/>
        <a:ea typeface="ＭＳ Ｐゴシック" pitchFamily="84" charset="-128"/>
        <a:cs typeface="ＭＳ Ｐゴシック" pitchFamily="84" charset="-128"/>
      </a:defRPr>
    </a:lvl7pPr>
    <a:lvl8pPr marL="3200400" algn="l" defTabSz="457200" rtl="0" eaLnBrk="1" latinLnBrk="0" hangingPunct="1">
      <a:defRPr sz="8600" kern="1200">
        <a:solidFill>
          <a:schemeClr val="tx1"/>
        </a:solidFill>
        <a:latin typeface="Arial" pitchFamily="84" charset="0"/>
        <a:ea typeface="ＭＳ Ｐゴシック" pitchFamily="84" charset="-128"/>
        <a:cs typeface="ＭＳ Ｐゴシック" pitchFamily="84" charset="-128"/>
      </a:defRPr>
    </a:lvl8pPr>
    <a:lvl9pPr marL="3657600" algn="l" defTabSz="457200" rtl="0" eaLnBrk="1" latinLnBrk="0" hangingPunct="1">
      <a:defRPr sz="86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589"/>
    <a:srgbClr val="D60009"/>
    <a:srgbClr val="266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01" autoAdjust="0"/>
    <p:restoredTop sz="99760" autoAdjust="0"/>
  </p:normalViewPr>
  <p:slideViewPr>
    <p:cSldViewPr>
      <p:cViewPr varScale="1">
        <p:scale>
          <a:sx n="23" d="100"/>
          <a:sy n="23" d="100"/>
        </p:scale>
        <p:origin x="-1854" y="-15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ve\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dirty="0"/>
              <a:t>Current</a:t>
            </a:r>
            <a:r>
              <a:rPr lang="en-US" sz="2400" baseline="0" dirty="0"/>
              <a:t> Readings (Fluke </a:t>
            </a:r>
            <a:r>
              <a:rPr lang="en-US" sz="2400" baseline="0" dirty="0" smtClean="0"/>
              <a:t>versus Measurement Device)</a:t>
            </a:r>
            <a:endParaRPr lang="en-US" sz="2400" dirty="0"/>
          </a:p>
        </c:rich>
      </c:tx>
      <c:layout/>
      <c:overlay val="0"/>
    </c:title>
    <c:autoTitleDeleted val="0"/>
    <c:plotArea>
      <c:layout>
        <c:manualLayout>
          <c:layoutTarget val="inner"/>
          <c:xMode val="edge"/>
          <c:yMode val="edge"/>
          <c:x val="0.13979801988608501"/>
          <c:y val="0.132789248832171"/>
          <c:w val="0.71628349922577905"/>
          <c:h val="0.74045420314246302"/>
        </c:manualLayout>
      </c:layout>
      <c:scatterChart>
        <c:scatterStyle val="smoothMarker"/>
        <c:varyColors val="0"/>
        <c:ser>
          <c:idx val="0"/>
          <c:order val="0"/>
          <c:tx>
            <c:v>Phase A</c:v>
          </c:tx>
          <c:spPr>
            <a:ln w="19050"/>
          </c:spPr>
          <c:marker>
            <c:symbol val="diamond"/>
            <c:size val="4"/>
          </c:marker>
          <c:xVal>
            <c:numRef>
              <c:f>Sheet1!$A$8:$A$43</c:f>
              <c:numCache>
                <c:formatCode>General</c:formatCode>
                <c:ptCount val="36"/>
                <c:pt idx="0">
                  <c:v>0</c:v>
                </c:pt>
                <c:pt idx="1">
                  <c:v>5.6000000000000001E-2</c:v>
                </c:pt>
                <c:pt idx="2">
                  <c:v>0.10199999999999999</c:v>
                </c:pt>
                <c:pt idx="3">
                  <c:v>0.14899999999999999</c:v>
                </c:pt>
                <c:pt idx="4">
                  <c:v>0.19900000000000001</c:v>
                </c:pt>
                <c:pt idx="5">
                  <c:v>0.248</c:v>
                </c:pt>
                <c:pt idx="6">
                  <c:v>0.30199999999999999</c:v>
                </c:pt>
                <c:pt idx="7">
                  <c:v>0.34899999999999998</c:v>
                </c:pt>
                <c:pt idx="8">
                  <c:v>0.39600000000000002</c:v>
                </c:pt>
                <c:pt idx="9">
                  <c:v>0.45</c:v>
                </c:pt>
                <c:pt idx="10">
                  <c:v>0.5</c:v>
                </c:pt>
                <c:pt idx="11">
                  <c:v>0.55700000000000005</c:v>
                </c:pt>
                <c:pt idx="12">
                  <c:v>0.59799999999999998</c:v>
                </c:pt>
                <c:pt idx="13">
                  <c:v>0.65</c:v>
                </c:pt>
                <c:pt idx="14">
                  <c:v>0.70299999999999996</c:v>
                </c:pt>
                <c:pt idx="15">
                  <c:v>0.74299999999999999</c:v>
                </c:pt>
                <c:pt idx="16">
                  <c:v>0.80200000000000005</c:v>
                </c:pt>
                <c:pt idx="17">
                  <c:v>0.85</c:v>
                </c:pt>
                <c:pt idx="18">
                  <c:v>0.90400000000000003</c:v>
                </c:pt>
                <c:pt idx="19">
                  <c:v>0.94799999999999995</c:v>
                </c:pt>
                <c:pt idx="20">
                  <c:v>1.006</c:v>
                </c:pt>
                <c:pt idx="21">
                  <c:v>1.0940000000000001</c:v>
                </c:pt>
                <c:pt idx="22">
                  <c:v>1.2050000000000001</c:v>
                </c:pt>
                <c:pt idx="23">
                  <c:v>1.3009999999999999</c:v>
                </c:pt>
                <c:pt idx="24">
                  <c:v>1.401</c:v>
                </c:pt>
                <c:pt idx="25">
                  <c:v>1.498</c:v>
                </c:pt>
                <c:pt idx="26">
                  <c:v>1.597</c:v>
                </c:pt>
                <c:pt idx="27">
                  <c:v>1.7010000000000001</c:v>
                </c:pt>
                <c:pt idx="28">
                  <c:v>1.8029999999999999</c:v>
                </c:pt>
                <c:pt idx="29">
                  <c:v>1.909</c:v>
                </c:pt>
                <c:pt idx="30">
                  <c:v>2.008</c:v>
                </c:pt>
                <c:pt idx="31">
                  <c:v>2.2130000000000001</c:v>
                </c:pt>
                <c:pt idx="32">
                  <c:v>2.4089999999999998</c:v>
                </c:pt>
                <c:pt idx="33">
                  <c:v>2.6070000000000002</c:v>
                </c:pt>
                <c:pt idx="34">
                  <c:v>2.7959999999999998</c:v>
                </c:pt>
                <c:pt idx="35">
                  <c:v>3.0009999999999999</c:v>
                </c:pt>
              </c:numCache>
            </c:numRef>
          </c:xVal>
          <c:yVal>
            <c:numRef>
              <c:f>Sheet1!$B$8:$B$43</c:f>
              <c:numCache>
                <c:formatCode>General</c:formatCode>
                <c:ptCount val="36"/>
                <c:pt idx="0">
                  <c:v>0.13</c:v>
                </c:pt>
                <c:pt idx="1">
                  <c:v>0.14000000000000001</c:v>
                </c:pt>
                <c:pt idx="2">
                  <c:v>0.17</c:v>
                </c:pt>
                <c:pt idx="3">
                  <c:v>0.21</c:v>
                </c:pt>
                <c:pt idx="4">
                  <c:v>0.25</c:v>
                </c:pt>
                <c:pt idx="5">
                  <c:v>0.28999999999999998</c:v>
                </c:pt>
                <c:pt idx="6">
                  <c:v>0.34</c:v>
                </c:pt>
                <c:pt idx="7">
                  <c:v>0.39</c:v>
                </c:pt>
                <c:pt idx="8">
                  <c:v>0.43</c:v>
                </c:pt>
                <c:pt idx="9">
                  <c:v>0.48</c:v>
                </c:pt>
                <c:pt idx="10">
                  <c:v>0.53</c:v>
                </c:pt>
                <c:pt idx="11">
                  <c:v>0.57999999999999996</c:v>
                </c:pt>
                <c:pt idx="12">
                  <c:v>0.62</c:v>
                </c:pt>
                <c:pt idx="13">
                  <c:v>0.67</c:v>
                </c:pt>
                <c:pt idx="14">
                  <c:v>0.72</c:v>
                </c:pt>
                <c:pt idx="15">
                  <c:v>0.76</c:v>
                </c:pt>
                <c:pt idx="16">
                  <c:v>0.82</c:v>
                </c:pt>
                <c:pt idx="17">
                  <c:v>0.86</c:v>
                </c:pt>
                <c:pt idx="18">
                  <c:v>0.92</c:v>
                </c:pt>
                <c:pt idx="19">
                  <c:v>0.97</c:v>
                </c:pt>
                <c:pt idx="20">
                  <c:v>1.02</c:v>
                </c:pt>
                <c:pt idx="21">
                  <c:v>1.0900000000000001</c:v>
                </c:pt>
                <c:pt idx="22">
                  <c:v>1.21</c:v>
                </c:pt>
                <c:pt idx="23">
                  <c:v>1.3</c:v>
                </c:pt>
                <c:pt idx="24">
                  <c:v>1.4</c:v>
                </c:pt>
                <c:pt idx="25">
                  <c:v>1.49</c:v>
                </c:pt>
                <c:pt idx="26">
                  <c:v>1.58</c:v>
                </c:pt>
                <c:pt idx="27">
                  <c:v>1.68</c:v>
                </c:pt>
                <c:pt idx="28">
                  <c:v>1.79</c:v>
                </c:pt>
                <c:pt idx="29">
                  <c:v>1.89</c:v>
                </c:pt>
                <c:pt idx="30">
                  <c:v>1.99</c:v>
                </c:pt>
                <c:pt idx="31">
                  <c:v>2.19</c:v>
                </c:pt>
                <c:pt idx="32">
                  <c:v>2.37</c:v>
                </c:pt>
                <c:pt idx="33">
                  <c:v>2.57</c:v>
                </c:pt>
                <c:pt idx="34">
                  <c:v>2.76</c:v>
                </c:pt>
                <c:pt idx="35">
                  <c:v>2.95</c:v>
                </c:pt>
              </c:numCache>
            </c:numRef>
          </c:yVal>
          <c:smooth val="1"/>
        </c:ser>
        <c:ser>
          <c:idx val="1"/>
          <c:order val="1"/>
          <c:tx>
            <c:v>Phase B</c:v>
          </c:tx>
          <c:spPr>
            <a:ln w="19050"/>
          </c:spPr>
          <c:marker>
            <c:symbol val="square"/>
            <c:size val="5"/>
          </c:marker>
          <c:xVal>
            <c:numRef>
              <c:f>Sheet1!$A$8:$A$43</c:f>
              <c:numCache>
                <c:formatCode>General</c:formatCode>
                <c:ptCount val="36"/>
                <c:pt idx="0">
                  <c:v>0</c:v>
                </c:pt>
                <c:pt idx="1">
                  <c:v>5.6000000000000001E-2</c:v>
                </c:pt>
                <c:pt idx="2">
                  <c:v>0.10199999999999999</c:v>
                </c:pt>
                <c:pt idx="3">
                  <c:v>0.14899999999999999</c:v>
                </c:pt>
                <c:pt idx="4">
                  <c:v>0.19900000000000001</c:v>
                </c:pt>
                <c:pt idx="5">
                  <c:v>0.248</c:v>
                </c:pt>
                <c:pt idx="6">
                  <c:v>0.30199999999999999</c:v>
                </c:pt>
                <c:pt idx="7">
                  <c:v>0.34899999999999998</c:v>
                </c:pt>
                <c:pt idx="8">
                  <c:v>0.39600000000000002</c:v>
                </c:pt>
                <c:pt idx="9">
                  <c:v>0.45</c:v>
                </c:pt>
                <c:pt idx="10">
                  <c:v>0.5</c:v>
                </c:pt>
                <c:pt idx="11">
                  <c:v>0.55700000000000005</c:v>
                </c:pt>
                <c:pt idx="12">
                  <c:v>0.59799999999999998</c:v>
                </c:pt>
                <c:pt idx="13">
                  <c:v>0.65</c:v>
                </c:pt>
                <c:pt idx="14">
                  <c:v>0.70299999999999996</c:v>
                </c:pt>
                <c:pt idx="15">
                  <c:v>0.74299999999999999</c:v>
                </c:pt>
                <c:pt idx="16">
                  <c:v>0.80200000000000005</c:v>
                </c:pt>
                <c:pt idx="17">
                  <c:v>0.85</c:v>
                </c:pt>
                <c:pt idx="18">
                  <c:v>0.90400000000000003</c:v>
                </c:pt>
                <c:pt idx="19">
                  <c:v>0.94799999999999995</c:v>
                </c:pt>
                <c:pt idx="20">
                  <c:v>1.006</c:v>
                </c:pt>
                <c:pt idx="21">
                  <c:v>1.0940000000000001</c:v>
                </c:pt>
                <c:pt idx="22">
                  <c:v>1.2050000000000001</c:v>
                </c:pt>
                <c:pt idx="23">
                  <c:v>1.3009999999999999</c:v>
                </c:pt>
                <c:pt idx="24">
                  <c:v>1.401</c:v>
                </c:pt>
                <c:pt idx="25">
                  <c:v>1.498</c:v>
                </c:pt>
                <c:pt idx="26">
                  <c:v>1.597</c:v>
                </c:pt>
                <c:pt idx="27">
                  <c:v>1.7010000000000001</c:v>
                </c:pt>
                <c:pt idx="28">
                  <c:v>1.8029999999999999</c:v>
                </c:pt>
                <c:pt idx="29">
                  <c:v>1.909</c:v>
                </c:pt>
                <c:pt idx="30">
                  <c:v>2.008</c:v>
                </c:pt>
                <c:pt idx="31">
                  <c:v>2.2130000000000001</c:v>
                </c:pt>
                <c:pt idx="32">
                  <c:v>2.4089999999999998</c:v>
                </c:pt>
                <c:pt idx="33">
                  <c:v>2.6070000000000002</c:v>
                </c:pt>
                <c:pt idx="34">
                  <c:v>2.7959999999999998</c:v>
                </c:pt>
                <c:pt idx="35">
                  <c:v>3.0009999999999999</c:v>
                </c:pt>
              </c:numCache>
            </c:numRef>
          </c:xVal>
          <c:yVal>
            <c:numRef>
              <c:f>Sheet1!$C$8:$C$43</c:f>
              <c:numCache>
                <c:formatCode>General</c:formatCode>
                <c:ptCount val="36"/>
                <c:pt idx="0">
                  <c:v>0.04</c:v>
                </c:pt>
                <c:pt idx="1">
                  <c:v>7.0000000000000007E-2</c:v>
                </c:pt>
                <c:pt idx="2">
                  <c:v>0.11</c:v>
                </c:pt>
                <c:pt idx="3">
                  <c:v>0.16</c:v>
                </c:pt>
                <c:pt idx="4">
                  <c:v>0.21</c:v>
                </c:pt>
                <c:pt idx="5">
                  <c:v>0.26</c:v>
                </c:pt>
                <c:pt idx="6">
                  <c:v>0.31</c:v>
                </c:pt>
                <c:pt idx="7">
                  <c:v>0.36</c:v>
                </c:pt>
                <c:pt idx="8">
                  <c:v>0.4</c:v>
                </c:pt>
                <c:pt idx="9">
                  <c:v>0.46</c:v>
                </c:pt>
                <c:pt idx="10">
                  <c:v>0.5</c:v>
                </c:pt>
                <c:pt idx="11">
                  <c:v>0.56000000000000005</c:v>
                </c:pt>
                <c:pt idx="12">
                  <c:v>0.6</c:v>
                </c:pt>
                <c:pt idx="13">
                  <c:v>0.65</c:v>
                </c:pt>
                <c:pt idx="14">
                  <c:v>0.7</c:v>
                </c:pt>
                <c:pt idx="15">
                  <c:v>0.74</c:v>
                </c:pt>
                <c:pt idx="16">
                  <c:v>0.8</c:v>
                </c:pt>
                <c:pt idx="17">
                  <c:v>0.84</c:v>
                </c:pt>
                <c:pt idx="18">
                  <c:v>0.9</c:v>
                </c:pt>
                <c:pt idx="19">
                  <c:v>0.95</c:v>
                </c:pt>
                <c:pt idx="20">
                  <c:v>0.99</c:v>
                </c:pt>
                <c:pt idx="21">
                  <c:v>1.08</c:v>
                </c:pt>
                <c:pt idx="22">
                  <c:v>1.2</c:v>
                </c:pt>
                <c:pt idx="23">
                  <c:v>1.29</c:v>
                </c:pt>
                <c:pt idx="24">
                  <c:v>1.38</c:v>
                </c:pt>
                <c:pt idx="25">
                  <c:v>1.48</c:v>
                </c:pt>
                <c:pt idx="26">
                  <c:v>1.57</c:v>
                </c:pt>
                <c:pt idx="27">
                  <c:v>1.67</c:v>
                </c:pt>
                <c:pt idx="28">
                  <c:v>1.76</c:v>
                </c:pt>
                <c:pt idx="29">
                  <c:v>1.88</c:v>
                </c:pt>
                <c:pt idx="30">
                  <c:v>1.97</c:v>
                </c:pt>
                <c:pt idx="31">
                  <c:v>2.16</c:v>
                </c:pt>
                <c:pt idx="32">
                  <c:v>2.37</c:v>
                </c:pt>
                <c:pt idx="33">
                  <c:v>2.56</c:v>
                </c:pt>
                <c:pt idx="34">
                  <c:v>2.75</c:v>
                </c:pt>
                <c:pt idx="35">
                  <c:v>2.94</c:v>
                </c:pt>
              </c:numCache>
            </c:numRef>
          </c:yVal>
          <c:smooth val="1"/>
        </c:ser>
        <c:ser>
          <c:idx val="2"/>
          <c:order val="2"/>
          <c:tx>
            <c:v>Phase C</c:v>
          </c:tx>
          <c:spPr>
            <a:ln w="19050"/>
          </c:spPr>
          <c:marker>
            <c:symbol val="triangle"/>
            <c:size val="5"/>
          </c:marker>
          <c:xVal>
            <c:numRef>
              <c:f>Sheet1!$A$8:$A$43</c:f>
              <c:numCache>
                <c:formatCode>General</c:formatCode>
                <c:ptCount val="36"/>
                <c:pt idx="0">
                  <c:v>0</c:v>
                </c:pt>
                <c:pt idx="1">
                  <c:v>5.6000000000000001E-2</c:v>
                </c:pt>
                <c:pt idx="2">
                  <c:v>0.10199999999999999</c:v>
                </c:pt>
                <c:pt idx="3">
                  <c:v>0.14899999999999999</c:v>
                </c:pt>
                <c:pt idx="4">
                  <c:v>0.19900000000000001</c:v>
                </c:pt>
                <c:pt idx="5">
                  <c:v>0.248</c:v>
                </c:pt>
                <c:pt idx="6">
                  <c:v>0.30199999999999999</c:v>
                </c:pt>
                <c:pt idx="7">
                  <c:v>0.34899999999999998</c:v>
                </c:pt>
                <c:pt idx="8">
                  <c:v>0.39600000000000002</c:v>
                </c:pt>
                <c:pt idx="9">
                  <c:v>0.45</c:v>
                </c:pt>
                <c:pt idx="10">
                  <c:v>0.5</c:v>
                </c:pt>
                <c:pt idx="11">
                  <c:v>0.55700000000000005</c:v>
                </c:pt>
                <c:pt idx="12">
                  <c:v>0.59799999999999998</c:v>
                </c:pt>
                <c:pt idx="13">
                  <c:v>0.65</c:v>
                </c:pt>
                <c:pt idx="14">
                  <c:v>0.70299999999999996</c:v>
                </c:pt>
                <c:pt idx="15">
                  <c:v>0.74299999999999999</c:v>
                </c:pt>
                <c:pt idx="16">
                  <c:v>0.80200000000000005</c:v>
                </c:pt>
                <c:pt idx="17">
                  <c:v>0.85</c:v>
                </c:pt>
                <c:pt idx="18">
                  <c:v>0.90400000000000003</c:v>
                </c:pt>
                <c:pt idx="19">
                  <c:v>0.94799999999999995</c:v>
                </c:pt>
                <c:pt idx="20">
                  <c:v>1.006</c:v>
                </c:pt>
                <c:pt idx="21">
                  <c:v>1.0940000000000001</c:v>
                </c:pt>
                <c:pt idx="22">
                  <c:v>1.2050000000000001</c:v>
                </c:pt>
                <c:pt idx="23">
                  <c:v>1.3009999999999999</c:v>
                </c:pt>
                <c:pt idx="24">
                  <c:v>1.401</c:v>
                </c:pt>
                <c:pt idx="25">
                  <c:v>1.498</c:v>
                </c:pt>
                <c:pt idx="26">
                  <c:v>1.597</c:v>
                </c:pt>
                <c:pt idx="27">
                  <c:v>1.7010000000000001</c:v>
                </c:pt>
                <c:pt idx="28">
                  <c:v>1.8029999999999999</c:v>
                </c:pt>
                <c:pt idx="29">
                  <c:v>1.909</c:v>
                </c:pt>
                <c:pt idx="30">
                  <c:v>2.008</c:v>
                </c:pt>
                <c:pt idx="31">
                  <c:v>2.2130000000000001</c:v>
                </c:pt>
                <c:pt idx="32">
                  <c:v>2.4089999999999998</c:v>
                </c:pt>
                <c:pt idx="33">
                  <c:v>2.6070000000000002</c:v>
                </c:pt>
                <c:pt idx="34">
                  <c:v>2.7959999999999998</c:v>
                </c:pt>
                <c:pt idx="35">
                  <c:v>3.0009999999999999</c:v>
                </c:pt>
              </c:numCache>
            </c:numRef>
          </c:xVal>
          <c:yVal>
            <c:numRef>
              <c:f>Sheet1!$D$8:$D$43</c:f>
              <c:numCache>
                <c:formatCode>General</c:formatCode>
                <c:ptCount val="36"/>
                <c:pt idx="0">
                  <c:v>0.04</c:v>
                </c:pt>
                <c:pt idx="1">
                  <c:v>7.0000000000000007E-2</c:v>
                </c:pt>
                <c:pt idx="2">
                  <c:v>0.11</c:v>
                </c:pt>
                <c:pt idx="3">
                  <c:v>0.16</c:v>
                </c:pt>
                <c:pt idx="4">
                  <c:v>0.21</c:v>
                </c:pt>
                <c:pt idx="5">
                  <c:v>0.26</c:v>
                </c:pt>
                <c:pt idx="6">
                  <c:v>0.32</c:v>
                </c:pt>
                <c:pt idx="7">
                  <c:v>0.36</c:v>
                </c:pt>
                <c:pt idx="8">
                  <c:v>0.4</c:v>
                </c:pt>
                <c:pt idx="9">
                  <c:v>0.46</c:v>
                </c:pt>
                <c:pt idx="10">
                  <c:v>0.51</c:v>
                </c:pt>
                <c:pt idx="11">
                  <c:v>0.56999999999999995</c:v>
                </c:pt>
                <c:pt idx="12">
                  <c:v>0.61</c:v>
                </c:pt>
                <c:pt idx="13">
                  <c:v>0.66</c:v>
                </c:pt>
                <c:pt idx="14">
                  <c:v>0.71</c:v>
                </c:pt>
                <c:pt idx="15">
                  <c:v>0.75</c:v>
                </c:pt>
                <c:pt idx="16">
                  <c:v>0.81</c:v>
                </c:pt>
                <c:pt idx="17">
                  <c:v>0.85</c:v>
                </c:pt>
                <c:pt idx="18">
                  <c:v>0.91</c:v>
                </c:pt>
                <c:pt idx="19">
                  <c:v>0.94</c:v>
                </c:pt>
                <c:pt idx="20">
                  <c:v>1</c:v>
                </c:pt>
                <c:pt idx="21">
                  <c:v>1.0900000000000001</c:v>
                </c:pt>
                <c:pt idx="22">
                  <c:v>1.19</c:v>
                </c:pt>
                <c:pt idx="23">
                  <c:v>1.29</c:v>
                </c:pt>
                <c:pt idx="24">
                  <c:v>1.38</c:v>
                </c:pt>
                <c:pt idx="25">
                  <c:v>1.49</c:v>
                </c:pt>
                <c:pt idx="26">
                  <c:v>1.58</c:v>
                </c:pt>
                <c:pt idx="27">
                  <c:v>1.68</c:v>
                </c:pt>
                <c:pt idx="28">
                  <c:v>1.77</c:v>
                </c:pt>
                <c:pt idx="29">
                  <c:v>1.89</c:v>
                </c:pt>
                <c:pt idx="30">
                  <c:v>1.97</c:v>
                </c:pt>
                <c:pt idx="31">
                  <c:v>2.17</c:v>
                </c:pt>
                <c:pt idx="32">
                  <c:v>2.38</c:v>
                </c:pt>
                <c:pt idx="33">
                  <c:v>2.57</c:v>
                </c:pt>
                <c:pt idx="34">
                  <c:v>2.74</c:v>
                </c:pt>
                <c:pt idx="35">
                  <c:v>2.97</c:v>
                </c:pt>
              </c:numCache>
            </c:numRef>
          </c:yVal>
          <c:smooth val="1"/>
        </c:ser>
        <c:dLbls>
          <c:showLegendKey val="0"/>
          <c:showVal val="0"/>
          <c:showCatName val="0"/>
          <c:showSerName val="0"/>
          <c:showPercent val="0"/>
          <c:showBubbleSize val="0"/>
        </c:dLbls>
        <c:axId val="78440320"/>
        <c:axId val="78442496"/>
      </c:scatterChart>
      <c:valAx>
        <c:axId val="78440320"/>
        <c:scaling>
          <c:orientation val="minMax"/>
        </c:scaling>
        <c:delete val="0"/>
        <c:axPos val="b"/>
        <c:majorGridlines/>
        <c:title>
          <c:tx>
            <c:rich>
              <a:bodyPr/>
              <a:lstStyle/>
              <a:p>
                <a:pPr>
                  <a:defRPr/>
                </a:pPr>
                <a:r>
                  <a:rPr lang="en-US" sz="2000" dirty="0"/>
                  <a:t>Fluke Meter Reading</a:t>
                </a:r>
                <a:r>
                  <a:rPr lang="en-US" sz="2000" baseline="0" dirty="0"/>
                  <a:t> </a:t>
                </a:r>
                <a:r>
                  <a:rPr lang="en-US" sz="2000" baseline="0" dirty="0" smtClean="0"/>
                  <a:t>(RMS Amps</a:t>
                </a:r>
                <a:r>
                  <a:rPr lang="en-US" sz="2000" baseline="0" dirty="0"/>
                  <a:t>)</a:t>
                </a:r>
                <a:endParaRPr lang="en-US" sz="2000" dirty="0"/>
              </a:p>
            </c:rich>
          </c:tx>
          <c:layout/>
          <c:overlay val="0"/>
        </c:title>
        <c:numFmt formatCode="General" sourceLinked="1"/>
        <c:majorTickMark val="out"/>
        <c:minorTickMark val="none"/>
        <c:tickLblPos val="nextTo"/>
        <c:txPr>
          <a:bodyPr/>
          <a:lstStyle/>
          <a:p>
            <a:pPr>
              <a:defRPr sz="1800"/>
            </a:pPr>
            <a:endParaRPr lang="en-US"/>
          </a:p>
        </c:txPr>
        <c:crossAx val="78442496"/>
        <c:crosses val="autoZero"/>
        <c:crossBetween val="midCat"/>
      </c:valAx>
      <c:valAx>
        <c:axId val="78442496"/>
        <c:scaling>
          <c:orientation val="minMax"/>
        </c:scaling>
        <c:delete val="0"/>
        <c:axPos val="l"/>
        <c:majorGridlines/>
        <c:title>
          <c:tx>
            <c:rich>
              <a:bodyPr rot="-5400000" vert="horz"/>
              <a:lstStyle/>
              <a:p>
                <a:pPr>
                  <a:defRPr/>
                </a:pPr>
                <a:r>
                  <a:rPr lang="en-US" sz="2000" dirty="0" smtClean="0"/>
                  <a:t>Measurement Device </a:t>
                </a:r>
                <a:r>
                  <a:rPr lang="en-US" sz="2000" dirty="0"/>
                  <a:t>Reading </a:t>
                </a:r>
                <a:r>
                  <a:rPr lang="en-US" sz="2000" dirty="0" smtClean="0"/>
                  <a:t>(RMS Amps</a:t>
                </a:r>
                <a:r>
                  <a:rPr lang="en-US" sz="2000" dirty="0"/>
                  <a:t>)</a:t>
                </a:r>
              </a:p>
            </c:rich>
          </c:tx>
          <c:layout/>
          <c:overlay val="0"/>
        </c:title>
        <c:numFmt formatCode="General" sourceLinked="1"/>
        <c:majorTickMark val="out"/>
        <c:minorTickMark val="none"/>
        <c:tickLblPos val="nextTo"/>
        <c:txPr>
          <a:bodyPr/>
          <a:lstStyle/>
          <a:p>
            <a:pPr>
              <a:defRPr sz="1800"/>
            </a:pPr>
            <a:endParaRPr lang="en-US"/>
          </a:p>
        </c:txPr>
        <c:crossAx val="78440320"/>
        <c:crosses val="autoZero"/>
        <c:crossBetween val="midCat"/>
      </c:valAx>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ayout>
        <c:manualLayout>
          <c:xMode val="edge"/>
          <c:yMode val="edge"/>
          <c:x val="0.85566740644444705"/>
          <c:y val="0.40248649905711997"/>
          <c:w val="0.13746107511769201"/>
          <c:h val="0.18871941284367"/>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912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9120" fontAlgn="auto">
              <a:spcBef>
                <a:spcPts val="0"/>
              </a:spcBef>
              <a:spcAft>
                <a:spcPts val="0"/>
              </a:spcAft>
              <a:defRPr sz="1200" smtClean="0">
                <a:latin typeface="+mn-lt"/>
                <a:ea typeface="+mn-ea"/>
                <a:cs typeface="+mn-cs"/>
              </a:defRPr>
            </a:lvl1pPr>
          </a:lstStyle>
          <a:p>
            <a:pPr>
              <a:defRPr/>
            </a:pPr>
            <a:fld id="{EA896CE4-CA4A-4B32-A9A8-216E84443FE1}" type="datetimeFigureOut">
              <a:rPr lang="en-US"/>
              <a:pPr>
                <a:defRPr/>
              </a:pPr>
              <a:t>4/30/2013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912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9120" fontAlgn="auto">
              <a:spcBef>
                <a:spcPts val="0"/>
              </a:spcBef>
              <a:spcAft>
                <a:spcPts val="0"/>
              </a:spcAft>
              <a:defRPr sz="1200" smtClean="0">
                <a:latin typeface="+mn-lt"/>
                <a:ea typeface="+mn-ea"/>
                <a:cs typeface="+mn-cs"/>
              </a:defRPr>
            </a:lvl1pPr>
          </a:lstStyle>
          <a:p>
            <a:pPr>
              <a:defRPr/>
            </a:pPr>
            <a:fld id="{66F7F675-9A84-40D6-AB5E-C2F87AA05637}" type="slidenum">
              <a:rPr lang="en-US"/>
              <a:pPr>
                <a:defRPr/>
              </a:pPr>
              <a:t>‹#›</a:t>
            </a:fld>
            <a:endParaRPr lang="en-US"/>
          </a:p>
        </p:txBody>
      </p:sp>
    </p:spTree>
    <p:extLst>
      <p:ext uri="{BB962C8B-B14F-4D97-AF65-F5344CB8AC3E}">
        <p14:creationId xmlns:p14="http://schemas.microsoft.com/office/powerpoint/2010/main" val="3436982338"/>
      </p:ext>
    </p:extLst>
  </p:cSld>
  <p:clrMap bg1="lt1" tx1="dk1" bg2="lt2" tx2="dk2" accent1="accent1" accent2="accent2" accent3="accent3" accent4="accent4" accent5="accent5" accent6="accent6" hlink="hlink" folHlink="folHlink"/>
  <p:notesStyle>
    <a:lvl1pPr algn="l" defTabSz="4387850" rtl="0" fontAlgn="base">
      <a:spcBef>
        <a:spcPct val="30000"/>
      </a:spcBef>
      <a:spcAft>
        <a:spcPct val="0"/>
      </a:spcAft>
      <a:defRPr sz="5800" kern="1200">
        <a:solidFill>
          <a:schemeClr val="tx1"/>
        </a:solidFill>
        <a:latin typeface="+mn-lt"/>
        <a:ea typeface="ＭＳ Ｐゴシック" pitchFamily="84" charset="-128"/>
        <a:cs typeface="ＭＳ Ｐゴシック" pitchFamily="84" charset="-128"/>
      </a:defRPr>
    </a:lvl1pPr>
    <a:lvl2pPr marL="2193925" algn="l" defTabSz="4387850" rtl="0" fontAlgn="base">
      <a:spcBef>
        <a:spcPct val="30000"/>
      </a:spcBef>
      <a:spcAft>
        <a:spcPct val="0"/>
      </a:spcAft>
      <a:defRPr sz="5800" kern="1200">
        <a:solidFill>
          <a:schemeClr val="tx1"/>
        </a:solidFill>
        <a:latin typeface="+mn-lt"/>
        <a:ea typeface="ＭＳ Ｐゴシック" pitchFamily="84" charset="-128"/>
        <a:cs typeface="+mn-cs"/>
      </a:defRPr>
    </a:lvl2pPr>
    <a:lvl3pPr marL="4387850" algn="l" defTabSz="4387850" rtl="0" fontAlgn="base">
      <a:spcBef>
        <a:spcPct val="30000"/>
      </a:spcBef>
      <a:spcAft>
        <a:spcPct val="0"/>
      </a:spcAft>
      <a:defRPr sz="5800" kern="1200">
        <a:solidFill>
          <a:schemeClr val="tx1"/>
        </a:solidFill>
        <a:latin typeface="+mn-lt"/>
        <a:ea typeface="ＭＳ Ｐゴシック" pitchFamily="84" charset="-128"/>
        <a:cs typeface="+mn-cs"/>
      </a:defRPr>
    </a:lvl3pPr>
    <a:lvl4pPr marL="6583363" algn="l" defTabSz="4387850" rtl="0" fontAlgn="base">
      <a:spcBef>
        <a:spcPct val="30000"/>
      </a:spcBef>
      <a:spcAft>
        <a:spcPct val="0"/>
      </a:spcAft>
      <a:defRPr sz="5800" kern="1200">
        <a:solidFill>
          <a:schemeClr val="tx1"/>
        </a:solidFill>
        <a:latin typeface="+mn-lt"/>
        <a:ea typeface="ＭＳ Ｐゴシック" pitchFamily="84" charset="-128"/>
        <a:cs typeface="+mn-cs"/>
      </a:defRPr>
    </a:lvl4pPr>
    <a:lvl5pPr marL="8777288" algn="l" defTabSz="4387850" rtl="0" fontAlgn="base">
      <a:spcBef>
        <a:spcPct val="30000"/>
      </a:spcBef>
      <a:spcAft>
        <a:spcPct val="0"/>
      </a:spcAft>
      <a:defRPr sz="5800" kern="1200">
        <a:solidFill>
          <a:schemeClr val="tx1"/>
        </a:solidFill>
        <a:latin typeface="+mn-lt"/>
        <a:ea typeface="ＭＳ Ｐゴシック" pitchFamily="84" charset="-128"/>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BDC775A-7DFB-4C4A-BF12-7F9B3078C750}" type="datetimeFigureOut">
              <a:rPr lang="en-US"/>
              <a:pPr>
                <a:defRPr/>
              </a:pPr>
              <a:t>4/30/2013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582308-8CE6-42C1-A8BE-47E1C1945F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07AB2BB-4EEB-495E-AEE1-9F9881ADC42B}" type="datetimeFigureOut">
              <a:rPr lang="en-US"/>
              <a:pPr>
                <a:defRPr/>
              </a:pPr>
              <a:t>4/30/2013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BACFCA-2A06-4C4C-97A3-F84B723ED7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9AC4AC-10DF-4C4B-912D-BDFC5D610585}" type="datetimeFigureOut">
              <a:rPr lang="en-US"/>
              <a:pPr>
                <a:defRPr/>
              </a:pPr>
              <a:t>4/30/2013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6284FF-48C5-418F-936A-1648E15AEF7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C2B1BC-0BA0-4A8E-9314-12FC328D7C5F}" type="datetimeFigureOut">
              <a:rPr lang="en-US"/>
              <a:pPr>
                <a:defRPr/>
              </a:pPr>
              <a:t>4/30/2013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99FF62-DEAF-4E22-9AD2-CE44607FE6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58B3C5-6C4F-49CA-BAF0-162E98D392DB}" type="datetimeFigureOut">
              <a:rPr lang="en-US"/>
              <a:pPr>
                <a:defRPr/>
              </a:pPr>
              <a:t>4/30/2013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4459B5-C52B-422B-8228-27C565125F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EDD76F9-6FF9-407E-9563-FC838930C3EF}" type="datetimeFigureOut">
              <a:rPr lang="en-US"/>
              <a:pPr>
                <a:defRPr/>
              </a:pPr>
              <a:t>4/30/2013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A3A24A-1461-4EF1-89C2-E25F4D5F3C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7D261F3-88C3-41FA-AC69-8011484752C4}" type="datetimeFigureOut">
              <a:rPr lang="en-US"/>
              <a:pPr>
                <a:defRPr/>
              </a:pPr>
              <a:t>4/30/2013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AF3AFC4-5A66-4BB2-9F01-603187EAFDE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A1E0DF0-EB7E-4CAC-B231-61B00BD46366}" type="datetimeFigureOut">
              <a:rPr lang="en-US"/>
              <a:pPr>
                <a:defRPr/>
              </a:pPr>
              <a:t>4/30/2013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FC612BC-FFE6-4D65-AD8B-CFBCD83D8FF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BAB8DD-1793-488E-9B5C-0E7F0FCC5C20}" type="datetimeFigureOut">
              <a:rPr lang="en-US"/>
              <a:pPr>
                <a:defRPr/>
              </a:pPr>
              <a:t>4/30/2013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E09D987-EA2C-4BD0-84D3-35FD06699A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A999245-EDBB-4FE3-87F1-B2065C429B27}" type="datetimeFigureOut">
              <a:rPr lang="en-US"/>
              <a:pPr>
                <a:defRPr/>
              </a:pPr>
              <a:t>4/30/2013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611727-2AB0-48F8-885A-9B738C39A7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A14501C-E4AB-4419-9FC3-AE31454250E4}" type="datetimeFigureOut">
              <a:rPr lang="en-US"/>
              <a:pPr>
                <a:defRPr/>
              </a:pPr>
              <a:t>4/30/2013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546AC7-159B-41D9-9302-934E1A46B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smtClean="0">
                <a:solidFill>
                  <a:schemeClr val="tx1">
                    <a:tint val="75000"/>
                  </a:schemeClr>
                </a:solidFill>
                <a:latin typeface="+mn-lt"/>
                <a:ea typeface="+mn-ea"/>
                <a:cs typeface="+mn-cs"/>
              </a:defRPr>
            </a:lvl1pPr>
          </a:lstStyle>
          <a:p>
            <a:pPr>
              <a:defRPr/>
            </a:pPr>
            <a:fld id="{17DAF944-4B86-4108-A658-E208C7B1B41F}" type="datetimeFigureOut">
              <a:rPr lang="en-US"/>
              <a:pPr>
                <a:defRPr/>
              </a:pPr>
              <a:t>4/30/2013</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smtClean="0">
                <a:solidFill>
                  <a:schemeClr val="tx1">
                    <a:tint val="75000"/>
                  </a:schemeClr>
                </a:solidFill>
                <a:latin typeface="+mn-lt"/>
                <a:ea typeface="+mn-ea"/>
                <a:cs typeface="+mn-cs"/>
              </a:defRPr>
            </a:lvl1pPr>
          </a:lstStyle>
          <a:p>
            <a:pPr>
              <a:defRPr/>
            </a:pPr>
            <a:fld id="{590D62F4-E390-4EB8-B0BA-A29E2C8368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387850" rtl="0" fontAlgn="base">
        <a:spcBef>
          <a:spcPct val="0"/>
        </a:spcBef>
        <a:spcAft>
          <a:spcPct val="0"/>
        </a:spcAft>
        <a:defRPr sz="21100" kern="1200">
          <a:solidFill>
            <a:schemeClr val="tx1"/>
          </a:solidFill>
          <a:latin typeface="+mj-lt"/>
          <a:ea typeface="ＭＳ Ｐゴシック" pitchFamily="84" charset="-128"/>
          <a:cs typeface="ＭＳ Ｐゴシック" pitchFamily="84" charset="-128"/>
        </a:defRPr>
      </a:lvl1pPr>
      <a:lvl2pPr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2pPr>
      <a:lvl3pPr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3pPr>
      <a:lvl4pPr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4pPr>
      <a:lvl5pPr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5pPr>
      <a:lvl6pPr marL="457200"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6pPr>
      <a:lvl7pPr marL="914400"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7pPr>
      <a:lvl8pPr marL="1371600"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8pPr>
      <a:lvl9pPr marL="1828800" algn="ctr" defTabSz="4387850" rtl="0" fontAlgn="base">
        <a:spcBef>
          <a:spcPct val="0"/>
        </a:spcBef>
        <a:spcAft>
          <a:spcPct val="0"/>
        </a:spcAft>
        <a:defRPr sz="21100">
          <a:solidFill>
            <a:schemeClr val="tx1"/>
          </a:solidFill>
          <a:latin typeface="Calibri" pitchFamily="84" charset="0"/>
          <a:ea typeface="ＭＳ Ｐゴシック" pitchFamily="84" charset="-128"/>
          <a:cs typeface="ＭＳ Ｐゴシック" pitchFamily="84" charset="-128"/>
        </a:defRPr>
      </a:lvl9pPr>
    </p:titleStyle>
    <p:bodyStyle>
      <a:lvl1pPr marL="1644650" indent="-1644650" algn="l" defTabSz="4387850" rtl="0" fontAlgn="base">
        <a:spcBef>
          <a:spcPct val="20000"/>
        </a:spcBef>
        <a:spcAft>
          <a:spcPct val="0"/>
        </a:spcAft>
        <a:buFont typeface="Arial" pitchFamily="84" charset="0"/>
        <a:buChar char="•"/>
        <a:defRPr sz="15400" kern="1200">
          <a:solidFill>
            <a:schemeClr val="tx1"/>
          </a:solidFill>
          <a:latin typeface="+mn-lt"/>
          <a:ea typeface="ＭＳ Ｐゴシック" pitchFamily="84" charset="-128"/>
          <a:cs typeface="ＭＳ Ｐゴシック" pitchFamily="84" charset="-128"/>
        </a:defRPr>
      </a:lvl1pPr>
      <a:lvl2pPr marL="3565525" indent="-1371600" algn="l" defTabSz="4387850" rtl="0" fontAlgn="base">
        <a:spcBef>
          <a:spcPct val="20000"/>
        </a:spcBef>
        <a:spcAft>
          <a:spcPct val="0"/>
        </a:spcAft>
        <a:buFont typeface="Arial" pitchFamily="84" charset="0"/>
        <a:buChar char="–"/>
        <a:defRPr sz="13400" kern="1200">
          <a:solidFill>
            <a:schemeClr val="tx1"/>
          </a:solidFill>
          <a:latin typeface="+mn-lt"/>
          <a:ea typeface="ＭＳ Ｐゴシック" pitchFamily="84" charset="-128"/>
          <a:cs typeface="+mn-cs"/>
        </a:defRPr>
      </a:lvl2pPr>
      <a:lvl3pPr marL="5486400" indent="-1096963" algn="l" defTabSz="4387850" rtl="0" fontAlgn="base">
        <a:spcBef>
          <a:spcPct val="20000"/>
        </a:spcBef>
        <a:spcAft>
          <a:spcPct val="0"/>
        </a:spcAft>
        <a:buFont typeface="Arial" pitchFamily="84" charset="0"/>
        <a:buChar char="•"/>
        <a:defRPr sz="11500" kern="1200">
          <a:solidFill>
            <a:schemeClr val="tx1"/>
          </a:solidFill>
          <a:latin typeface="+mn-lt"/>
          <a:ea typeface="ＭＳ Ｐゴシック" pitchFamily="84" charset="-128"/>
          <a:cs typeface="+mn-cs"/>
        </a:defRPr>
      </a:lvl3pPr>
      <a:lvl4pPr marL="7680325" indent="-1096963" algn="l" defTabSz="4387850" rtl="0" fontAlgn="base">
        <a:spcBef>
          <a:spcPct val="20000"/>
        </a:spcBef>
        <a:spcAft>
          <a:spcPct val="0"/>
        </a:spcAft>
        <a:buFont typeface="Arial" pitchFamily="84" charset="0"/>
        <a:buChar char="–"/>
        <a:defRPr sz="9600" kern="1200">
          <a:solidFill>
            <a:schemeClr val="tx1"/>
          </a:solidFill>
          <a:latin typeface="+mn-lt"/>
          <a:ea typeface="ＭＳ Ｐゴシック" pitchFamily="84" charset="-128"/>
          <a:cs typeface="+mn-cs"/>
        </a:defRPr>
      </a:lvl4pPr>
      <a:lvl5pPr marL="9874250" indent="-1096963" algn="l" defTabSz="4387850" rtl="0" fontAlgn="base">
        <a:spcBef>
          <a:spcPct val="20000"/>
        </a:spcBef>
        <a:spcAft>
          <a:spcPct val="0"/>
        </a:spcAft>
        <a:buFont typeface="Arial" pitchFamily="84" charset="0"/>
        <a:buChar char="»"/>
        <a:defRPr sz="9600" kern="1200">
          <a:solidFill>
            <a:schemeClr val="tx1"/>
          </a:solidFill>
          <a:latin typeface="+mn-lt"/>
          <a:ea typeface="ＭＳ Ｐゴシック" pitchFamily="84" charset="-128"/>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22"/>
          <p:cNvGrpSpPr>
            <a:grpSpLocks/>
          </p:cNvGrpSpPr>
          <p:nvPr/>
        </p:nvGrpSpPr>
        <p:grpSpPr bwMode="auto">
          <a:xfrm>
            <a:off x="2590800" y="29337000"/>
            <a:ext cx="38709600" cy="2819400"/>
            <a:chOff x="3066757" y="28988238"/>
            <a:chExt cx="38709600" cy="2514600"/>
          </a:xfrm>
        </p:grpSpPr>
        <p:sp>
          <p:nvSpPr>
            <p:cNvPr id="22" name="Wave 21"/>
            <p:cNvSpPr/>
            <p:nvPr/>
          </p:nvSpPr>
          <p:spPr>
            <a:xfrm>
              <a:off x="3066757" y="28988238"/>
              <a:ext cx="38709600" cy="2514600"/>
            </a:xfrm>
            <a:prstGeom prst="wave">
              <a:avLst/>
            </a:prstGeom>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4389120" fontAlgn="auto">
                <a:spcBef>
                  <a:spcPts val="0"/>
                </a:spcBef>
                <a:spcAft>
                  <a:spcPts val="0"/>
                </a:spcAft>
                <a:defRPr/>
              </a:pPr>
              <a:endParaRPr lang="en-US"/>
            </a:p>
          </p:txBody>
        </p:sp>
        <p:pic>
          <p:nvPicPr>
            <p:cNvPr id="14377" name="Picture 17" descr="UR.1col.v1.rev.png"/>
            <p:cNvPicPr>
              <a:picLocks noChangeAspect="1"/>
            </p:cNvPicPr>
            <p:nvPr/>
          </p:nvPicPr>
          <p:blipFill>
            <a:blip r:embed="rId2"/>
            <a:srcRect/>
            <a:stretch>
              <a:fillRect/>
            </a:stretch>
          </p:blipFill>
          <p:spPr bwMode="auto">
            <a:xfrm>
              <a:off x="7105357" y="29248716"/>
              <a:ext cx="7315200" cy="1506538"/>
            </a:xfrm>
            <a:prstGeom prst="rect">
              <a:avLst/>
            </a:prstGeom>
            <a:noFill/>
            <a:ln w="9525">
              <a:noFill/>
              <a:miter lim="800000"/>
              <a:headEnd/>
              <a:tailEnd/>
            </a:ln>
          </p:spPr>
        </p:pic>
      </p:grpSp>
      <p:sp>
        <p:nvSpPr>
          <p:cNvPr id="29" name="TextBox 14"/>
          <p:cNvSpPr txBox="1">
            <a:spLocks noChangeArrowheads="1"/>
          </p:cNvSpPr>
          <p:nvPr/>
        </p:nvSpPr>
        <p:spPr bwMode="auto">
          <a:xfrm>
            <a:off x="2590800" y="990600"/>
            <a:ext cx="10058400" cy="1784350"/>
          </a:xfrm>
          <a:prstGeom prst="rect">
            <a:avLst/>
          </a:prstGeom>
          <a:noFill/>
          <a:ln>
            <a:noFill/>
          </a:ln>
          <a:extLst/>
        </p:spPr>
        <p:txBody>
          <a:bodyPr>
            <a:spAutoFit/>
          </a:bodyPr>
          <a:lstStyle>
            <a:lvl1pPr eaLnBrk="0" hangingPunct="0">
              <a:defRPr sz="8600">
                <a:solidFill>
                  <a:schemeClr val="tx1"/>
                </a:solidFill>
                <a:latin typeface="Arial" charset="0"/>
                <a:ea typeface="ＭＳ Ｐゴシック" pitchFamily="-108" charset="-128"/>
              </a:defRPr>
            </a:lvl1pPr>
            <a:lvl2pPr marL="742950" indent="-285750" eaLnBrk="0" hangingPunct="0">
              <a:defRPr sz="8600">
                <a:solidFill>
                  <a:schemeClr val="tx1"/>
                </a:solidFill>
                <a:latin typeface="Arial" charset="0"/>
                <a:ea typeface="ＭＳ Ｐゴシック" pitchFamily="-108" charset="-128"/>
              </a:defRPr>
            </a:lvl2pPr>
            <a:lvl3pPr marL="1143000" indent="-228600" eaLnBrk="0" hangingPunct="0">
              <a:defRPr sz="8600">
                <a:solidFill>
                  <a:schemeClr val="tx1"/>
                </a:solidFill>
                <a:latin typeface="Arial" charset="0"/>
                <a:ea typeface="ＭＳ Ｐゴシック" pitchFamily="-108" charset="-128"/>
              </a:defRPr>
            </a:lvl3pPr>
            <a:lvl4pPr marL="1600200" indent="-228600" eaLnBrk="0" hangingPunct="0">
              <a:defRPr sz="8600">
                <a:solidFill>
                  <a:schemeClr val="tx1"/>
                </a:solidFill>
                <a:latin typeface="Arial" charset="0"/>
                <a:ea typeface="ＭＳ Ｐゴシック" pitchFamily="-108" charset="-128"/>
              </a:defRPr>
            </a:lvl4pPr>
            <a:lvl5pPr marL="2057400" indent="-228600" eaLnBrk="0" hangingPunct="0">
              <a:defRPr sz="8600">
                <a:solidFill>
                  <a:schemeClr val="tx1"/>
                </a:solidFill>
                <a:latin typeface="Arial" charset="0"/>
                <a:ea typeface="ＭＳ Ｐゴシック" pitchFamily="-108"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pitchFamily="-108"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pitchFamily="-108"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pitchFamily="-108"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pitchFamily="-108" charset="-128"/>
              </a:defRPr>
            </a:lvl9pPr>
          </a:lstStyle>
          <a:p>
            <a:pPr defTabSz="4389120" eaLnBrk="1" fontAlgn="auto" hangingPunct="1">
              <a:spcBef>
                <a:spcPts val="0"/>
              </a:spcBef>
              <a:spcAft>
                <a:spcPts val="0"/>
              </a:spcAft>
              <a:defRPr/>
            </a:pPr>
            <a:r>
              <a:rPr lang="en-US" sz="11000" b="1" dirty="0" smtClean="0">
                <a:solidFill>
                  <a:schemeClr val="accent5">
                    <a:lumMod val="75000"/>
                  </a:schemeClr>
                </a:solidFill>
                <a:latin typeface="+mj-lt"/>
                <a:cs typeface="Arial" charset="0"/>
              </a:rPr>
              <a:t>POWER WAVES</a:t>
            </a:r>
            <a:endParaRPr lang="en-US" sz="4800" b="1" dirty="0" smtClean="0">
              <a:solidFill>
                <a:schemeClr val="accent5">
                  <a:lumMod val="75000"/>
                </a:schemeClr>
              </a:solidFill>
              <a:latin typeface="+mj-lt"/>
              <a:cs typeface="Arial" charset="0"/>
            </a:endParaRPr>
          </a:p>
        </p:txBody>
      </p:sp>
      <p:sp>
        <p:nvSpPr>
          <p:cNvPr id="39" name="Freeform 38"/>
          <p:cNvSpPr/>
          <p:nvPr/>
        </p:nvSpPr>
        <p:spPr>
          <a:xfrm flipV="1">
            <a:off x="2590800" y="2590800"/>
            <a:ext cx="38709600" cy="274638"/>
          </a:xfrm>
          <a:custGeom>
            <a:avLst/>
            <a:gdLst>
              <a:gd name="connsiteX0" fmla="*/ 0 w 7315200"/>
              <a:gd name="connsiteY0" fmla="*/ 342326 h 586578"/>
              <a:gd name="connsiteX1" fmla="*/ 2069432 w 7315200"/>
              <a:gd name="connsiteY1" fmla="*/ 5442 h 586578"/>
              <a:gd name="connsiteX2" fmla="*/ 5245769 w 7315200"/>
              <a:gd name="connsiteY2" fmla="*/ 582958 h 586578"/>
              <a:gd name="connsiteX3" fmla="*/ 7315200 w 7315200"/>
              <a:gd name="connsiteY3" fmla="*/ 246074 h 586578"/>
            </a:gdLst>
            <a:ahLst/>
            <a:cxnLst>
              <a:cxn ang="0">
                <a:pos x="connsiteX0" y="connsiteY0"/>
              </a:cxn>
              <a:cxn ang="0">
                <a:pos x="connsiteX1" y="connsiteY1"/>
              </a:cxn>
              <a:cxn ang="0">
                <a:pos x="connsiteX2" y="connsiteY2"/>
              </a:cxn>
              <a:cxn ang="0">
                <a:pos x="connsiteX3" y="connsiteY3"/>
              </a:cxn>
            </a:cxnLst>
            <a:rect l="l" t="t" r="r" b="b"/>
            <a:pathLst>
              <a:path w="7315200" h="586578">
                <a:moveTo>
                  <a:pt x="0" y="342326"/>
                </a:moveTo>
                <a:cubicBezTo>
                  <a:pt x="597568" y="153831"/>
                  <a:pt x="1195137" y="-34663"/>
                  <a:pt x="2069432" y="5442"/>
                </a:cubicBezTo>
                <a:cubicBezTo>
                  <a:pt x="2943727" y="45547"/>
                  <a:pt x="4371474" y="542853"/>
                  <a:pt x="5245769" y="582958"/>
                </a:cubicBezTo>
                <a:cubicBezTo>
                  <a:pt x="6120064" y="623063"/>
                  <a:pt x="6986337" y="318263"/>
                  <a:pt x="7315200" y="246074"/>
                </a:cubicBezTo>
              </a:path>
            </a:pathLst>
          </a:cu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endParaRPr lang="en-US"/>
          </a:p>
        </p:txBody>
      </p:sp>
      <p:sp>
        <p:nvSpPr>
          <p:cNvPr id="40" name="TextBox 39"/>
          <p:cNvSpPr txBox="1"/>
          <p:nvPr/>
        </p:nvSpPr>
        <p:spPr>
          <a:xfrm>
            <a:off x="11963400" y="1574800"/>
            <a:ext cx="18821400" cy="1016000"/>
          </a:xfrm>
          <a:prstGeom prst="rect">
            <a:avLst/>
          </a:prstGeom>
          <a:noFill/>
        </p:spPr>
        <p:txBody>
          <a:bodyPr>
            <a:spAutoFit/>
          </a:bodyPr>
          <a:lstStyle/>
          <a:p>
            <a:pPr defTabSz="4389120" fontAlgn="auto">
              <a:spcBef>
                <a:spcPts val="0"/>
              </a:spcBef>
              <a:spcAft>
                <a:spcPts val="0"/>
              </a:spcAft>
              <a:defRPr/>
            </a:pPr>
            <a:r>
              <a:rPr lang="en-US" sz="6000" dirty="0">
                <a:solidFill>
                  <a:schemeClr val="accent5">
                    <a:lumMod val="75000"/>
                  </a:schemeClr>
                </a:solidFill>
                <a:latin typeface="+mn-lt"/>
                <a:ea typeface="+mn-ea"/>
                <a:cs typeface="+mn-cs"/>
              </a:rPr>
              <a:t>A wireless multi-phase power monitoring system</a:t>
            </a:r>
          </a:p>
        </p:txBody>
      </p:sp>
      <p:grpSp>
        <p:nvGrpSpPr>
          <p:cNvPr id="14341" name="Group 7"/>
          <p:cNvGrpSpPr>
            <a:grpSpLocks/>
          </p:cNvGrpSpPr>
          <p:nvPr/>
        </p:nvGrpSpPr>
        <p:grpSpPr bwMode="auto">
          <a:xfrm>
            <a:off x="15583695" y="22651888"/>
            <a:ext cx="12723811" cy="6594804"/>
            <a:chOff x="26410474" y="6752714"/>
            <a:chExt cx="13761080" cy="6595553"/>
          </a:xfrm>
        </p:grpSpPr>
        <p:sp>
          <p:nvSpPr>
            <p:cNvPr id="45" name="TextBox 44"/>
            <p:cNvSpPr txBox="1"/>
            <p:nvPr/>
          </p:nvSpPr>
          <p:spPr>
            <a:xfrm>
              <a:off x="26410474" y="6752714"/>
              <a:ext cx="13549899" cy="6519015"/>
            </a:xfrm>
            <a:prstGeom prst="rect">
              <a:avLst/>
            </a:prstGeom>
            <a:noFill/>
          </p:spPr>
          <p:txBody>
            <a:bodyPr>
              <a:prstTxWarp prst="textNoShape">
                <a:avLst/>
              </a:prstTxWarp>
              <a:spAutoFit/>
            </a:bodyPr>
            <a:lstStyle/>
            <a:p>
              <a:pPr algn="ctr"/>
              <a:r>
                <a:rPr lang="en-US" sz="4400" b="1" dirty="0">
                  <a:solidFill>
                    <a:schemeClr val="accent5">
                      <a:lumMod val="75000"/>
                    </a:schemeClr>
                  </a:solidFill>
                  <a:latin typeface="Calibri" pitchFamily="84" charset="0"/>
                </a:rPr>
                <a:t>Power Quality: a definition</a:t>
              </a:r>
            </a:p>
            <a:p>
              <a:pPr>
                <a:spcAft>
                  <a:spcPts val="1200"/>
                </a:spcAft>
                <a:buFont typeface="Arial" pitchFamily="84" charset="0"/>
                <a:buNone/>
              </a:pPr>
              <a:r>
                <a:rPr lang="en-US" sz="4400" dirty="0">
                  <a:solidFill>
                    <a:srgbClr val="215968"/>
                  </a:solidFill>
                  <a:latin typeface="Calibri" pitchFamily="84" charset="0"/>
                </a:rPr>
                <a:t>The measure of electrical parameters that enables electrical systems to operate safely and reliably within the grid.  Principal parameters include:</a:t>
              </a:r>
            </a:p>
            <a:p>
              <a:pPr>
                <a:spcAft>
                  <a:spcPts val="1800"/>
                </a:spcAft>
                <a:buFont typeface="Arial" pitchFamily="84" charset="0"/>
                <a:buChar char="•"/>
              </a:pPr>
              <a:r>
                <a:rPr lang="en-US" sz="4400" dirty="0">
                  <a:solidFill>
                    <a:srgbClr val="215968"/>
                  </a:solidFill>
                  <a:latin typeface="Calibri" pitchFamily="84" charset="0"/>
                </a:rPr>
                <a:t> Voltage levels		</a:t>
              </a:r>
            </a:p>
            <a:p>
              <a:pPr>
                <a:spcAft>
                  <a:spcPts val="1800"/>
                </a:spcAft>
                <a:buFont typeface="Arial" pitchFamily="84" charset="0"/>
                <a:buChar char="•"/>
              </a:pPr>
              <a:r>
                <a:rPr lang="en-US" sz="4400" dirty="0">
                  <a:solidFill>
                    <a:srgbClr val="215968"/>
                  </a:solidFill>
                  <a:latin typeface="Calibri" pitchFamily="84" charset="0"/>
                </a:rPr>
                <a:t> Harmonic distortion</a:t>
              </a:r>
            </a:p>
            <a:p>
              <a:pPr>
                <a:spcAft>
                  <a:spcPts val="1800"/>
                </a:spcAft>
                <a:buFont typeface="Arial" pitchFamily="84" charset="0"/>
                <a:buChar char="•"/>
              </a:pPr>
              <a:r>
                <a:rPr lang="en-US" sz="4400" dirty="0">
                  <a:solidFill>
                    <a:srgbClr val="215968"/>
                  </a:solidFill>
                  <a:latin typeface="Calibri" pitchFamily="84" charset="0"/>
                </a:rPr>
                <a:t> Load balancing</a:t>
              </a:r>
            </a:p>
            <a:p>
              <a:pPr>
                <a:spcAft>
                  <a:spcPts val="1800"/>
                </a:spcAft>
                <a:buFont typeface="Arial" pitchFamily="84" charset="0"/>
                <a:buChar char="•"/>
              </a:pPr>
              <a:r>
                <a:rPr lang="en-US" sz="4400" dirty="0">
                  <a:solidFill>
                    <a:srgbClr val="215968"/>
                  </a:solidFill>
                  <a:latin typeface="Calibri" pitchFamily="84" charset="0"/>
                </a:rPr>
                <a:t> Power factor</a:t>
              </a:r>
            </a:p>
          </p:txBody>
        </p:sp>
        <p:grpSp>
          <p:nvGrpSpPr>
            <p:cNvPr id="14369" name="Group 24"/>
            <p:cNvGrpSpPr>
              <a:grpSpLocks/>
            </p:cNvGrpSpPr>
            <p:nvPr/>
          </p:nvGrpSpPr>
          <p:grpSpPr bwMode="auto">
            <a:xfrm>
              <a:off x="31827931" y="9399215"/>
              <a:ext cx="8343623" cy="3949052"/>
              <a:chOff x="15155549" y="10139725"/>
              <a:chExt cx="11522511" cy="7498160"/>
            </a:xfrm>
          </p:grpSpPr>
          <p:grpSp>
            <p:nvGrpSpPr>
              <p:cNvPr id="14370" name="Group 20"/>
              <p:cNvGrpSpPr>
                <a:grpSpLocks/>
              </p:cNvGrpSpPr>
              <p:nvPr/>
            </p:nvGrpSpPr>
            <p:grpSpPr bwMode="auto">
              <a:xfrm>
                <a:off x="15155549" y="10139725"/>
                <a:ext cx="11124589" cy="7498160"/>
                <a:chOff x="15155549" y="10139725"/>
                <a:chExt cx="11124589" cy="7498160"/>
              </a:xfrm>
            </p:grpSpPr>
            <p:grpSp>
              <p:nvGrpSpPr>
                <p:cNvPr id="14372" name="Group 2"/>
                <p:cNvGrpSpPr>
                  <a:grpSpLocks/>
                </p:cNvGrpSpPr>
                <p:nvPr/>
              </p:nvGrpSpPr>
              <p:grpSpPr bwMode="auto">
                <a:xfrm>
                  <a:off x="15155549" y="10139725"/>
                  <a:ext cx="11124589" cy="7498160"/>
                  <a:chOff x="1299061" y="7768508"/>
                  <a:chExt cx="11124589" cy="7498160"/>
                </a:xfrm>
              </p:grpSpPr>
              <p:pic>
                <p:nvPicPr>
                  <p:cNvPr id="14374" name="Picture 18" descr="C:\Users\Dave\Desktop\Wave with Harmonics.png"/>
                  <p:cNvPicPr>
                    <a:picLocks noChangeAspect="1" noChangeArrowheads="1"/>
                  </p:cNvPicPr>
                  <p:nvPr/>
                </p:nvPicPr>
                <p:blipFill>
                  <a:blip r:embed="rId3"/>
                  <a:srcRect/>
                  <a:stretch>
                    <a:fillRect/>
                  </a:stretch>
                </p:blipFill>
                <p:spPr bwMode="auto">
                  <a:xfrm>
                    <a:off x="1299061" y="7768508"/>
                    <a:ext cx="11124589" cy="5496945"/>
                  </a:xfrm>
                  <a:prstGeom prst="rect">
                    <a:avLst/>
                  </a:prstGeom>
                  <a:noFill/>
                  <a:ln w="9525">
                    <a:noFill/>
                    <a:miter lim="800000"/>
                    <a:headEnd/>
                    <a:tailEnd/>
                  </a:ln>
                </p:spPr>
              </p:pic>
              <p:sp>
                <p:nvSpPr>
                  <p:cNvPr id="14375" name="TextBox 1"/>
                  <p:cNvSpPr txBox="1">
                    <a:spLocks noChangeArrowheads="1"/>
                  </p:cNvSpPr>
                  <p:nvPr/>
                </p:nvSpPr>
                <p:spPr bwMode="auto">
                  <a:xfrm>
                    <a:off x="1595978" y="12987316"/>
                    <a:ext cx="10530755" cy="2279352"/>
                  </a:xfrm>
                  <a:prstGeom prst="rect">
                    <a:avLst/>
                  </a:prstGeom>
                  <a:noFill/>
                  <a:ln w="9525">
                    <a:noFill/>
                    <a:miter lim="800000"/>
                    <a:headEnd/>
                    <a:tailEnd/>
                  </a:ln>
                </p:spPr>
                <p:txBody>
                  <a:bodyPr wrap="square">
                    <a:prstTxWarp prst="textNoShape">
                      <a:avLst/>
                    </a:prstTxWarp>
                    <a:spAutoFit/>
                  </a:bodyPr>
                  <a:lstStyle/>
                  <a:p>
                    <a:r>
                      <a:rPr lang="en-US" sz="2400" dirty="0">
                        <a:solidFill>
                          <a:srgbClr val="002060"/>
                        </a:solidFill>
                      </a:rPr>
                      <a:t>Voltage (blue) and current (purple) waveforms of a typical CFL bulb. The current harmonic spectrum (teal) is in the lower-right.</a:t>
                    </a:r>
                  </a:p>
                </p:txBody>
              </p:sp>
            </p:grpSp>
            <p:sp>
              <p:nvSpPr>
                <p:cNvPr id="14373" name="TextBox 36"/>
                <p:cNvSpPr txBox="1">
                  <a:spLocks noChangeArrowheads="1"/>
                </p:cNvSpPr>
                <p:nvPr/>
              </p:nvSpPr>
              <p:spPr bwMode="auto">
                <a:xfrm>
                  <a:off x="23591401" y="12913719"/>
                  <a:ext cx="2548886" cy="753642"/>
                </a:xfrm>
                <a:prstGeom prst="rect">
                  <a:avLst/>
                </a:prstGeom>
                <a:noFill/>
                <a:ln w="9525">
                  <a:noFill/>
                  <a:miter lim="800000"/>
                  <a:headEnd/>
                  <a:tailEnd/>
                </a:ln>
              </p:spPr>
              <p:txBody>
                <a:bodyPr>
                  <a:prstTxWarp prst="textNoShape">
                    <a:avLst/>
                  </a:prstTxWarp>
                  <a:spAutoFit/>
                </a:bodyPr>
                <a:lstStyle/>
                <a:p>
                  <a:r>
                    <a:rPr lang="en-US" sz="2000" dirty="0">
                      <a:solidFill>
                        <a:srgbClr val="002060"/>
                      </a:solidFill>
                    </a:rPr>
                    <a:t>RMS Amps</a:t>
                  </a:r>
                </a:p>
              </p:txBody>
            </p:sp>
          </p:grpSp>
          <p:sp>
            <p:nvSpPr>
              <p:cNvPr id="14371" name="TextBox 39"/>
              <p:cNvSpPr txBox="1">
                <a:spLocks noChangeArrowheads="1"/>
              </p:cNvSpPr>
              <p:nvPr/>
            </p:nvSpPr>
            <p:spPr bwMode="auto">
              <a:xfrm>
                <a:off x="23792486" y="14823210"/>
                <a:ext cx="2885574" cy="578797"/>
              </a:xfrm>
              <a:prstGeom prst="rect">
                <a:avLst/>
              </a:prstGeom>
              <a:noFill/>
              <a:ln w="9525">
                <a:noFill/>
                <a:miter lim="800000"/>
                <a:headEnd/>
                <a:tailEnd/>
              </a:ln>
            </p:spPr>
            <p:txBody>
              <a:bodyPr>
                <a:prstTxWarp prst="textNoShape">
                  <a:avLst/>
                </a:prstTxWarp>
                <a:spAutoFit/>
              </a:bodyPr>
              <a:lstStyle/>
              <a:p>
                <a:r>
                  <a:rPr lang="en-US" sz="1400" dirty="0"/>
                  <a:t>Harmonic </a:t>
                </a:r>
                <a:r>
                  <a:rPr lang="en-US" sz="1400" dirty="0">
                    <a:solidFill>
                      <a:srgbClr val="002060"/>
                    </a:solidFill>
                  </a:rPr>
                  <a:t>Number</a:t>
                </a:r>
              </a:p>
            </p:txBody>
          </p:sp>
        </p:grpSp>
      </p:grpSp>
      <p:sp>
        <p:nvSpPr>
          <p:cNvPr id="66" name="TextBox 65"/>
          <p:cNvSpPr txBox="1"/>
          <p:nvPr/>
        </p:nvSpPr>
        <p:spPr>
          <a:xfrm>
            <a:off x="28803600" y="838200"/>
            <a:ext cx="12496800" cy="1754188"/>
          </a:xfrm>
          <a:prstGeom prst="rect">
            <a:avLst/>
          </a:prstGeom>
          <a:noFill/>
        </p:spPr>
        <p:txBody>
          <a:bodyPr>
            <a:spAutoFit/>
          </a:bodyPr>
          <a:lstStyle/>
          <a:p>
            <a:pPr defTabSz="4389120" fontAlgn="auto">
              <a:spcBef>
                <a:spcPts val="0"/>
              </a:spcBef>
              <a:spcAft>
                <a:spcPts val="0"/>
              </a:spcAft>
              <a:defRPr/>
            </a:pPr>
            <a:r>
              <a:rPr lang="en-US" sz="3600" dirty="0">
                <a:solidFill>
                  <a:schemeClr val="accent5">
                    <a:lumMod val="50000"/>
                  </a:schemeClr>
                </a:solidFill>
                <a:latin typeface="+mn-lt"/>
                <a:ea typeface="+mn-ea"/>
                <a:cs typeface="+mn-cs"/>
              </a:rPr>
              <a:t>Senior Design Project by Ka (David) Fung and Pak Lam (Jack) Yung</a:t>
            </a:r>
          </a:p>
          <a:p>
            <a:pPr defTabSz="4389120" fontAlgn="auto">
              <a:spcBef>
                <a:spcPts val="0"/>
              </a:spcBef>
              <a:spcAft>
                <a:spcPts val="0"/>
              </a:spcAft>
              <a:defRPr/>
            </a:pPr>
            <a:r>
              <a:rPr lang="en-US" sz="3600" dirty="0">
                <a:solidFill>
                  <a:schemeClr val="accent5">
                    <a:lumMod val="50000"/>
                  </a:schemeClr>
                </a:solidFill>
                <a:latin typeface="+mn-lt"/>
                <a:ea typeface="+mn-ea"/>
                <a:cs typeface="+mn-cs"/>
              </a:rPr>
              <a:t>Mentor: Professor Thomas B. Jones</a:t>
            </a:r>
          </a:p>
          <a:p>
            <a:pPr defTabSz="4389120" fontAlgn="auto">
              <a:spcBef>
                <a:spcPts val="0"/>
              </a:spcBef>
              <a:spcAft>
                <a:spcPts val="0"/>
              </a:spcAft>
              <a:defRPr/>
            </a:pPr>
            <a:r>
              <a:rPr lang="en-US" sz="3600" dirty="0">
                <a:solidFill>
                  <a:schemeClr val="accent5">
                    <a:lumMod val="50000"/>
                  </a:schemeClr>
                </a:solidFill>
                <a:latin typeface="+mn-lt"/>
                <a:ea typeface="+mn-ea"/>
                <a:cs typeface="+mn-cs"/>
              </a:rPr>
              <a:t>Department of Electrical and Computer Engineering, Class of 2013</a:t>
            </a:r>
          </a:p>
        </p:txBody>
      </p:sp>
      <p:sp>
        <p:nvSpPr>
          <p:cNvPr id="14343" name="TextBox 3"/>
          <p:cNvSpPr txBox="1">
            <a:spLocks noChangeArrowheads="1"/>
          </p:cNvSpPr>
          <p:nvPr/>
        </p:nvSpPr>
        <p:spPr bwMode="auto">
          <a:xfrm>
            <a:off x="2619375" y="3200400"/>
            <a:ext cx="38652450" cy="1754326"/>
          </a:xfrm>
          <a:prstGeom prst="rect">
            <a:avLst/>
          </a:prstGeom>
          <a:noFill/>
          <a:ln w="9525">
            <a:noFill/>
            <a:miter lim="800000"/>
            <a:headEnd/>
            <a:tailEnd/>
          </a:ln>
        </p:spPr>
        <p:txBody>
          <a:bodyPr>
            <a:prstTxWarp prst="textNoShape">
              <a:avLst/>
            </a:prstTxWarp>
            <a:spAutoFit/>
          </a:bodyPr>
          <a:lstStyle/>
          <a:p>
            <a:pPr algn="ctr"/>
            <a:r>
              <a:rPr lang="en-US" sz="5400" dirty="0">
                <a:solidFill>
                  <a:srgbClr val="2B7589"/>
                </a:solidFill>
                <a:latin typeface="Calibri" pitchFamily="84" charset="0"/>
              </a:rPr>
              <a:t>Scalable and easy to install, Power Waves is the ideal system for keeping track of a building’s electrical power usage and quality.  Combined with the online interface, monitoring and logging electrical power has never been easier. </a:t>
            </a:r>
          </a:p>
        </p:txBody>
      </p:sp>
      <p:grpSp>
        <p:nvGrpSpPr>
          <p:cNvPr id="14344" name="Group 9"/>
          <p:cNvGrpSpPr>
            <a:grpSpLocks/>
          </p:cNvGrpSpPr>
          <p:nvPr/>
        </p:nvGrpSpPr>
        <p:grpSpPr bwMode="auto">
          <a:xfrm>
            <a:off x="2990850" y="11947525"/>
            <a:ext cx="37909500" cy="9780588"/>
            <a:chOff x="2857500" y="17463909"/>
            <a:chExt cx="37909500" cy="9780652"/>
          </a:xfrm>
        </p:grpSpPr>
        <p:sp>
          <p:nvSpPr>
            <p:cNvPr id="2" name="TextBox 1"/>
            <p:cNvSpPr txBox="1"/>
            <p:nvPr/>
          </p:nvSpPr>
          <p:spPr>
            <a:xfrm>
              <a:off x="2857500" y="17463909"/>
              <a:ext cx="11963400" cy="4832124"/>
            </a:xfrm>
            <a:prstGeom prst="rect">
              <a:avLst/>
            </a:prstGeom>
            <a:noFill/>
          </p:spPr>
          <p:txBody>
            <a:bodyPr>
              <a:prstTxWarp prst="textNoShape">
                <a:avLst/>
              </a:prstTxWarp>
              <a:spAutoFit/>
            </a:bodyPr>
            <a:lstStyle/>
            <a:p>
              <a:pPr algn="ctr"/>
              <a:r>
                <a:rPr lang="en-US" sz="4400" b="1" dirty="0">
                  <a:solidFill>
                    <a:schemeClr val="accent5">
                      <a:lumMod val="75000"/>
                    </a:schemeClr>
                  </a:solidFill>
                  <a:latin typeface="Calibri" pitchFamily="84" charset="0"/>
                </a:rPr>
                <a:t>Measurement Device</a:t>
              </a:r>
            </a:p>
            <a:p>
              <a:r>
                <a:rPr lang="en-US" sz="4400" dirty="0">
                  <a:solidFill>
                    <a:schemeClr val="accent5">
                      <a:lumMod val="50000"/>
                    </a:schemeClr>
                  </a:solidFill>
                  <a:latin typeface="Calibri" pitchFamily="84" charset="0"/>
                </a:rPr>
                <a:t>Created using off-the-shelf components, including:</a:t>
              </a:r>
            </a:p>
            <a:p>
              <a:pPr>
                <a:buFont typeface="Arial" pitchFamily="84" charset="0"/>
                <a:buChar char="•"/>
              </a:pPr>
              <a:r>
                <a:rPr lang="en-US" sz="4400" dirty="0">
                  <a:solidFill>
                    <a:schemeClr val="accent5">
                      <a:lumMod val="50000"/>
                    </a:schemeClr>
                  </a:solidFill>
                  <a:latin typeface="Calibri" pitchFamily="84" charset="0"/>
                </a:rPr>
                <a:t> 3-Phase power measurement chip from Maxim</a:t>
              </a:r>
            </a:p>
            <a:p>
              <a:pPr>
                <a:buFont typeface="Arial" pitchFamily="84" charset="0"/>
                <a:buChar char="•"/>
              </a:pPr>
              <a:r>
                <a:rPr lang="en-US" sz="4400" dirty="0">
                  <a:solidFill>
                    <a:schemeClr val="accent5">
                      <a:lumMod val="50000"/>
                    </a:schemeClr>
                  </a:solidFill>
                  <a:latin typeface="Calibri" pitchFamily="84" charset="0"/>
                </a:rPr>
                <a:t> Arduino Mega microcontroller platform</a:t>
              </a:r>
            </a:p>
            <a:p>
              <a:pPr>
                <a:buFont typeface="Arial" pitchFamily="84" charset="0"/>
                <a:buChar char="•"/>
              </a:pPr>
              <a:r>
                <a:rPr lang="en-US" sz="4400" dirty="0">
                  <a:solidFill>
                    <a:schemeClr val="accent5">
                      <a:lumMod val="50000"/>
                    </a:schemeClr>
                  </a:solidFill>
                  <a:latin typeface="Calibri" pitchFamily="84" charset="0"/>
                </a:rPr>
                <a:t> </a:t>
              </a:r>
              <a:r>
                <a:rPr lang="en-US" sz="4400" dirty="0" err="1">
                  <a:solidFill>
                    <a:schemeClr val="accent5">
                      <a:lumMod val="50000"/>
                    </a:schemeClr>
                  </a:solidFill>
                  <a:latin typeface="Calibri" pitchFamily="84" charset="0"/>
                </a:rPr>
                <a:t>WiFly</a:t>
              </a:r>
              <a:r>
                <a:rPr lang="en-US" sz="4400" dirty="0">
                  <a:solidFill>
                    <a:schemeClr val="accent5">
                      <a:lumMod val="50000"/>
                    </a:schemeClr>
                  </a:solidFill>
                  <a:latin typeface="Calibri" pitchFamily="84" charset="0"/>
                </a:rPr>
                <a:t> Shield from </a:t>
              </a:r>
              <a:r>
                <a:rPr lang="en-US" sz="4400" dirty="0" err="1">
                  <a:solidFill>
                    <a:schemeClr val="accent5">
                      <a:lumMod val="50000"/>
                    </a:schemeClr>
                  </a:solidFill>
                  <a:latin typeface="Calibri" pitchFamily="84" charset="0"/>
                </a:rPr>
                <a:t>Sparkfun</a:t>
              </a:r>
              <a:endParaRPr lang="en-US" sz="4400" dirty="0">
                <a:solidFill>
                  <a:schemeClr val="accent5">
                    <a:lumMod val="50000"/>
                  </a:schemeClr>
                </a:solidFill>
                <a:latin typeface="Calibri" pitchFamily="84" charset="0"/>
              </a:endParaRPr>
            </a:p>
            <a:p>
              <a:pPr>
                <a:buFont typeface="Arial" pitchFamily="84" charset="0"/>
                <a:buChar char="•"/>
              </a:pPr>
              <a:r>
                <a:rPr lang="en-US" sz="4400" dirty="0">
                  <a:solidFill>
                    <a:schemeClr val="accent5">
                      <a:lumMod val="50000"/>
                    </a:schemeClr>
                  </a:solidFill>
                  <a:latin typeface="Calibri" pitchFamily="84" charset="0"/>
                </a:rPr>
                <a:t> Split core current transformers</a:t>
              </a:r>
            </a:p>
            <a:p>
              <a:pPr>
                <a:buFont typeface="Arial" pitchFamily="84" charset="0"/>
                <a:buChar char="•"/>
              </a:pPr>
              <a:r>
                <a:rPr lang="en-US" sz="4400" dirty="0">
                  <a:solidFill>
                    <a:schemeClr val="accent5">
                      <a:lumMod val="50000"/>
                    </a:schemeClr>
                  </a:solidFill>
                  <a:latin typeface="Calibri" pitchFamily="84" charset="0"/>
                </a:rPr>
                <a:t> Custom PCB board</a:t>
              </a:r>
            </a:p>
          </p:txBody>
        </p:sp>
        <p:grpSp>
          <p:nvGrpSpPr>
            <p:cNvPr id="14358" name="Group 4"/>
            <p:cNvGrpSpPr>
              <a:grpSpLocks/>
            </p:cNvGrpSpPr>
            <p:nvPr/>
          </p:nvGrpSpPr>
          <p:grpSpPr bwMode="auto">
            <a:xfrm>
              <a:off x="20147605" y="23193909"/>
              <a:ext cx="3329290" cy="4041127"/>
              <a:chOff x="19602450" y="20984109"/>
              <a:chExt cx="3329290" cy="4041127"/>
            </a:xfrm>
          </p:grpSpPr>
          <p:pic>
            <p:nvPicPr>
              <p:cNvPr id="14366" name="Picture 2" descr="C:\Users\Dave\AppData\Local\Microsoft\Windows\Temporary Internet Files\Content.IE5\5SHYVXGY\MC900434845[1].png"/>
              <p:cNvPicPr>
                <a:picLocks noChangeAspect="1" noChangeArrowheads="1"/>
              </p:cNvPicPr>
              <p:nvPr/>
            </p:nvPicPr>
            <p:blipFill>
              <a:blip r:embed="rId4"/>
              <a:srcRect r="7677" b="2737"/>
              <a:stretch>
                <a:fillRect/>
              </a:stretch>
            </p:blipFill>
            <p:spPr bwMode="auto">
              <a:xfrm>
                <a:off x="19602450" y="20984109"/>
                <a:ext cx="3329290" cy="3507414"/>
              </a:xfrm>
              <a:prstGeom prst="rect">
                <a:avLst/>
              </a:prstGeom>
              <a:noFill/>
              <a:ln w="9525">
                <a:noFill/>
                <a:miter lim="800000"/>
                <a:headEnd/>
                <a:tailEnd/>
              </a:ln>
            </p:spPr>
          </p:pic>
          <p:sp>
            <p:nvSpPr>
              <p:cNvPr id="14367" name="TextBox 9"/>
              <p:cNvSpPr txBox="1">
                <a:spLocks noChangeArrowheads="1"/>
              </p:cNvSpPr>
              <p:nvPr/>
            </p:nvSpPr>
            <p:spPr bwMode="auto">
              <a:xfrm>
                <a:off x="20701945" y="24568033"/>
                <a:ext cx="1130300" cy="457203"/>
              </a:xfrm>
              <a:prstGeom prst="rect">
                <a:avLst/>
              </a:prstGeom>
              <a:noFill/>
              <a:ln w="9525">
                <a:noFill/>
                <a:miter lim="800000"/>
                <a:headEnd/>
                <a:tailEnd/>
              </a:ln>
            </p:spPr>
            <p:txBody>
              <a:bodyPr>
                <a:prstTxWarp prst="textNoShape">
                  <a:avLst/>
                </a:prstTxWarp>
                <a:spAutoFit/>
              </a:bodyPr>
              <a:lstStyle/>
              <a:p>
                <a:pPr algn="ctr"/>
                <a:r>
                  <a:rPr lang="en-US" sz="2400" dirty="0">
                    <a:solidFill>
                      <a:srgbClr val="002060"/>
                    </a:solidFill>
                  </a:rPr>
                  <a:t>Server</a:t>
                </a:r>
              </a:p>
            </p:txBody>
          </p:sp>
        </p:grpSp>
        <p:grpSp>
          <p:nvGrpSpPr>
            <p:cNvPr id="14359" name="Group 5"/>
            <p:cNvGrpSpPr>
              <a:grpSpLocks/>
            </p:cNvGrpSpPr>
            <p:nvPr/>
          </p:nvGrpSpPr>
          <p:grpSpPr bwMode="auto">
            <a:xfrm>
              <a:off x="32771442" y="22890017"/>
              <a:ext cx="4027715" cy="4354544"/>
              <a:chOff x="29337000" y="19462909"/>
              <a:chExt cx="4953000" cy="5354911"/>
            </a:xfrm>
          </p:grpSpPr>
          <p:pic>
            <p:nvPicPr>
              <p:cNvPr id="14364" name="Picture 2"/>
              <p:cNvPicPr>
                <a:picLocks noChangeAspect="1"/>
              </p:cNvPicPr>
              <p:nvPr/>
            </p:nvPicPr>
            <p:blipFill>
              <a:blip r:embed="rId5"/>
              <a:srcRect/>
              <a:stretch>
                <a:fillRect/>
              </a:stretch>
            </p:blipFill>
            <p:spPr bwMode="auto">
              <a:xfrm>
                <a:off x="29337000" y="19462909"/>
                <a:ext cx="4953000" cy="4501168"/>
              </a:xfrm>
              <a:prstGeom prst="rect">
                <a:avLst/>
              </a:prstGeom>
              <a:noFill/>
              <a:ln w="9525">
                <a:noFill/>
                <a:miter lim="800000"/>
                <a:headEnd/>
                <a:tailEnd/>
              </a:ln>
            </p:spPr>
          </p:pic>
          <p:sp>
            <p:nvSpPr>
              <p:cNvPr id="14365" name="TextBox 9"/>
              <p:cNvSpPr txBox="1">
                <a:spLocks noChangeArrowheads="1"/>
              </p:cNvSpPr>
              <p:nvPr/>
            </p:nvSpPr>
            <p:spPr bwMode="auto">
              <a:xfrm>
                <a:off x="30224413" y="24255584"/>
                <a:ext cx="3178175" cy="562236"/>
              </a:xfrm>
              <a:prstGeom prst="rect">
                <a:avLst/>
              </a:prstGeom>
              <a:noFill/>
              <a:ln w="9525">
                <a:noFill/>
                <a:miter lim="800000"/>
                <a:headEnd/>
                <a:tailEnd/>
              </a:ln>
            </p:spPr>
            <p:txBody>
              <a:bodyPr>
                <a:prstTxWarp prst="textNoShape">
                  <a:avLst/>
                </a:prstTxWarp>
                <a:spAutoFit/>
              </a:bodyPr>
              <a:lstStyle/>
              <a:p>
                <a:pPr algn="ctr"/>
                <a:r>
                  <a:rPr lang="en-US" sz="2400">
                    <a:solidFill>
                      <a:srgbClr val="002060"/>
                    </a:solidFill>
                  </a:rPr>
                  <a:t>Online Interface</a:t>
                </a:r>
              </a:p>
            </p:txBody>
          </p:sp>
        </p:grpSp>
        <p:sp>
          <p:nvSpPr>
            <p:cNvPr id="36" name="TextBox 35"/>
            <p:cNvSpPr txBox="1"/>
            <p:nvPr/>
          </p:nvSpPr>
          <p:spPr>
            <a:xfrm>
              <a:off x="15716672" y="17463909"/>
              <a:ext cx="12191156" cy="4155011"/>
            </a:xfrm>
            <a:prstGeom prst="rect">
              <a:avLst/>
            </a:prstGeom>
            <a:noFill/>
          </p:spPr>
          <p:txBody>
            <a:bodyPr wrap="square">
              <a:prstTxWarp prst="textNoShape">
                <a:avLst/>
              </a:prstTxWarp>
              <a:spAutoFit/>
            </a:bodyPr>
            <a:lstStyle/>
            <a:p>
              <a:pPr algn="ctr"/>
              <a:r>
                <a:rPr lang="en-US" sz="4400" b="1" dirty="0">
                  <a:solidFill>
                    <a:schemeClr val="accent5">
                      <a:lumMod val="75000"/>
                    </a:schemeClr>
                  </a:solidFill>
                  <a:latin typeface="Calibri" pitchFamily="84" charset="0"/>
                </a:rPr>
                <a:t>Server</a:t>
              </a:r>
            </a:p>
            <a:p>
              <a:r>
                <a:rPr lang="en-US" sz="4400" dirty="0">
                  <a:solidFill>
                    <a:schemeClr val="accent5">
                      <a:lumMod val="50000"/>
                    </a:schemeClr>
                  </a:solidFill>
                  <a:latin typeface="Calibri" pitchFamily="84" charset="0"/>
                </a:rPr>
                <a:t>The server is the hub of the system.  It is responsible for communicating with the measurement devices, storing data, and serving webpages for the online interface. For this project, a University of Rochester’s server is used. </a:t>
              </a:r>
            </a:p>
          </p:txBody>
        </p:sp>
        <p:sp>
          <p:nvSpPr>
            <p:cNvPr id="37" name="TextBox 36"/>
            <p:cNvSpPr txBox="1"/>
            <p:nvPr/>
          </p:nvSpPr>
          <p:spPr>
            <a:xfrm>
              <a:off x="28803600" y="17463909"/>
              <a:ext cx="11963400" cy="4832124"/>
            </a:xfrm>
            <a:prstGeom prst="rect">
              <a:avLst/>
            </a:prstGeom>
            <a:noFill/>
          </p:spPr>
          <p:txBody>
            <a:bodyPr>
              <a:prstTxWarp prst="textNoShape">
                <a:avLst/>
              </a:prstTxWarp>
              <a:spAutoFit/>
            </a:bodyPr>
            <a:lstStyle/>
            <a:p>
              <a:pPr algn="ctr"/>
              <a:r>
                <a:rPr lang="en-US" sz="4400" b="1" dirty="0">
                  <a:solidFill>
                    <a:schemeClr val="accent5">
                      <a:lumMod val="75000"/>
                    </a:schemeClr>
                  </a:solidFill>
                  <a:latin typeface="Calibri" pitchFamily="84" charset="0"/>
                </a:rPr>
                <a:t>Online Interface</a:t>
              </a:r>
            </a:p>
            <a:p>
              <a:r>
                <a:rPr lang="en-US" sz="4400" dirty="0">
                  <a:solidFill>
                    <a:schemeClr val="accent5">
                      <a:lumMod val="50000"/>
                    </a:schemeClr>
                  </a:solidFill>
                  <a:latin typeface="Calibri" pitchFamily="84" charset="0"/>
                </a:rPr>
                <a:t>Written in PHP and JavaScript, the interface is supported in all major browsers.  For any installed device, one can:</a:t>
              </a:r>
            </a:p>
            <a:p>
              <a:pPr>
                <a:buFont typeface="Arial" pitchFamily="84" charset="0"/>
                <a:buChar char="•"/>
              </a:pPr>
              <a:r>
                <a:rPr lang="en-US" sz="4400" dirty="0" smtClean="0">
                  <a:solidFill>
                    <a:schemeClr val="accent5">
                      <a:lumMod val="50000"/>
                    </a:schemeClr>
                  </a:solidFill>
                  <a:latin typeface="Calibri" pitchFamily="84" charset="0"/>
                </a:rPr>
                <a:t> View </a:t>
              </a:r>
              <a:r>
                <a:rPr lang="en-US" sz="4400" dirty="0">
                  <a:solidFill>
                    <a:schemeClr val="accent5">
                      <a:lumMod val="50000"/>
                    </a:schemeClr>
                  </a:solidFill>
                  <a:latin typeface="Calibri" pitchFamily="84" charset="0"/>
                </a:rPr>
                <a:t>live data</a:t>
              </a:r>
            </a:p>
            <a:p>
              <a:pPr>
                <a:buFont typeface="Arial" pitchFamily="84" charset="0"/>
                <a:buChar char="•"/>
              </a:pPr>
              <a:r>
                <a:rPr lang="en-US" sz="4400" dirty="0" smtClean="0">
                  <a:solidFill>
                    <a:schemeClr val="accent5">
                      <a:lumMod val="50000"/>
                    </a:schemeClr>
                  </a:solidFill>
                  <a:latin typeface="Calibri" pitchFamily="84" charset="0"/>
                </a:rPr>
                <a:t> Schedule </a:t>
              </a:r>
              <a:r>
                <a:rPr lang="en-US" sz="4400" dirty="0">
                  <a:solidFill>
                    <a:schemeClr val="accent5">
                      <a:lumMod val="50000"/>
                    </a:schemeClr>
                  </a:solidFill>
                  <a:latin typeface="Calibri" pitchFamily="84" charset="0"/>
                </a:rPr>
                <a:t>data collection</a:t>
              </a:r>
            </a:p>
            <a:p>
              <a:pPr>
                <a:buFont typeface="Arial" pitchFamily="84" charset="0"/>
                <a:buChar char="•"/>
              </a:pPr>
              <a:r>
                <a:rPr lang="en-US" sz="4400" dirty="0" smtClean="0">
                  <a:solidFill>
                    <a:schemeClr val="accent5">
                      <a:lumMod val="50000"/>
                    </a:schemeClr>
                  </a:solidFill>
                  <a:latin typeface="Calibri" pitchFamily="84" charset="0"/>
                </a:rPr>
                <a:t> View previously </a:t>
              </a:r>
              <a:r>
                <a:rPr lang="en-US" sz="4400" dirty="0">
                  <a:solidFill>
                    <a:schemeClr val="accent5">
                      <a:lumMod val="50000"/>
                    </a:schemeClr>
                  </a:solidFill>
                  <a:latin typeface="Calibri" pitchFamily="84" charset="0"/>
                </a:rPr>
                <a:t>recorded data</a:t>
              </a:r>
            </a:p>
          </p:txBody>
        </p:sp>
        <p:sp>
          <p:nvSpPr>
            <p:cNvPr id="12" name="Left-Right Arrow 11"/>
            <p:cNvSpPr/>
            <p:nvPr/>
          </p:nvSpPr>
          <p:spPr>
            <a:xfrm>
              <a:off x="12058650" y="23955239"/>
              <a:ext cx="6172200" cy="1752611"/>
            </a:xfrm>
            <a:prstGeom prst="leftRightArrow">
              <a:avLst/>
            </a:prstGeom>
            <a:solidFill>
              <a:schemeClr val="accent5">
                <a:lumMod val="40000"/>
                <a:lumOff val="60000"/>
              </a:schemeClr>
            </a:solidFill>
            <a:effectLst/>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a:endParaRPr lang="en-US">
                <a:solidFill>
                  <a:schemeClr val="accent5">
                    <a:lumMod val="50000"/>
                  </a:schemeClr>
                </a:solidFill>
                <a:ea typeface="ＭＳ Ｐゴシック" pitchFamily="84" charset="-128"/>
                <a:cs typeface="ＭＳ Ｐゴシック" pitchFamily="84" charset="-128"/>
              </a:endParaRPr>
            </a:p>
          </p:txBody>
        </p:sp>
        <p:sp>
          <p:nvSpPr>
            <p:cNvPr id="51" name="Left-Right Arrow 50"/>
            <p:cNvSpPr/>
            <p:nvPr/>
          </p:nvSpPr>
          <p:spPr>
            <a:xfrm>
              <a:off x="24841200" y="23955239"/>
              <a:ext cx="6172200" cy="1752611"/>
            </a:xfrm>
            <a:prstGeom prst="leftRightArrow">
              <a:avLst/>
            </a:prstGeom>
            <a:solidFill>
              <a:schemeClr val="accent5">
                <a:lumMod val="40000"/>
                <a:lumOff val="60000"/>
              </a:schemeClr>
            </a:solidFill>
            <a:effectLst/>
          </p:spPr>
          <p:style>
            <a:lnRef idx="1">
              <a:schemeClr val="accent5"/>
            </a:lnRef>
            <a:fillRef idx="2">
              <a:schemeClr val="accent5"/>
            </a:fillRef>
            <a:effectRef idx="1">
              <a:schemeClr val="accent5"/>
            </a:effectRef>
            <a:fontRef idx="minor">
              <a:schemeClr val="dk1"/>
            </a:fontRef>
          </p:style>
          <p:txBody>
            <a:bodyPr anchor="ctr">
              <a:prstTxWarp prst="textNoShape">
                <a:avLst/>
              </a:prstTxWarp>
            </a:bodyPr>
            <a:lstStyle/>
            <a:p>
              <a:pPr algn="ctr"/>
              <a:endParaRPr lang="en-US">
                <a:solidFill>
                  <a:schemeClr val="accent5">
                    <a:lumMod val="50000"/>
                  </a:schemeClr>
                </a:solidFill>
                <a:ea typeface="ＭＳ Ｐゴシック" pitchFamily="84" charset="-128"/>
                <a:cs typeface="ＭＳ Ｐゴシック" pitchFamily="84" charset="-128"/>
              </a:endParaRPr>
            </a:p>
          </p:txBody>
        </p:sp>
      </p:grpSp>
      <p:pic>
        <p:nvPicPr>
          <p:cNvPr id="48" name="Picture 32"/>
          <p:cNvPicPr>
            <a:picLocks noChangeAspect="1"/>
          </p:cNvPicPr>
          <p:nvPr/>
        </p:nvPicPr>
        <p:blipFill>
          <a:blip r:embed="rId6" cstate="print">
            <a:duotone>
              <a:schemeClr val="accent5">
                <a:shade val="45000"/>
                <a:satMod val="135000"/>
              </a:schemeClr>
              <a:prstClr val="white"/>
            </a:duotone>
            <a:extLst/>
          </a:blip>
          <a:srcRect/>
          <a:stretch>
            <a:fillRect/>
          </a:stretch>
        </p:blipFill>
        <p:spPr bwMode="auto">
          <a:xfrm>
            <a:off x="26136600" y="30083285"/>
            <a:ext cx="1842709" cy="1840882"/>
          </a:xfrm>
          <a:prstGeom prst="rect">
            <a:avLst/>
          </a:prstGeom>
          <a:noFill/>
          <a:ln>
            <a:noFill/>
          </a:ln>
          <a:extLst/>
        </p:spPr>
      </p:pic>
      <p:sp>
        <p:nvSpPr>
          <p:cNvPr id="14346" name="TextBox 22"/>
          <p:cNvSpPr txBox="1">
            <a:spLocks noChangeArrowheads="1"/>
          </p:cNvSpPr>
          <p:nvPr/>
        </p:nvSpPr>
        <p:spPr bwMode="auto">
          <a:xfrm>
            <a:off x="28232100" y="29946600"/>
            <a:ext cx="13220700" cy="2019300"/>
          </a:xfrm>
          <a:prstGeom prst="rect">
            <a:avLst/>
          </a:prstGeom>
          <a:noFill/>
          <a:ln w="9525">
            <a:noFill/>
            <a:miter lim="800000"/>
            <a:headEnd/>
            <a:tailEnd/>
          </a:ln>
        </p:spPr>
        <p:txBody>
          <a:bodyPr>
            <a:prstTxWarp prst="textNoShape">
              <a:avLst/>
            </a:prstTxWarp>
            <a:spAutoFit/>
          </a:bodyPr>
          <a:lstStyle/>
          <a:p>
            <a:pPr algn="ctr"/>
            <a:r>
              <a:rPr lang="en-US" sz="2400" b="1">
                <a:solidFill>
                  <a:schemeClr val="bg1"/>
                </a:solidFill>
              </a:rPr>
              <a:t>Acknowledgements</a:t>
            </a:r>
          </a:p>
          <a:p>
            <a:pPr>
              <a:spcAft>
                <a:spcPts val="300"/>
              </a:spcAft>
            </a:pPr>
            <a:r>
              <a:rPr lang="en-US" sz="2000">
                <a:solidFill>
                  <a:schemeClr val="bg1"/>
                </a:solidFill>
              </a:rPr>
              <a:t>This work is supported in part by the Strategic Training and Education in Power Systems (STEPS) of the US Department of Energy (DOE) and by a generous gift from the Xerox Corporation through the Xerox Summer Fellowship Program at the University of Rochester. We thank John Simonson from the U of R CNG for his guidance on the website and his permission to use the University’s server. We would also like to acknowledge Professor Wendi Heinzelman, Gabriel Unger, Lucas Crandall, and Douglas Bentley for their contributions to this project.</a:t>
            </a:r>
          </a:p>
        </p:txBody>
      </p:sp>
      <p:pic>
        <p:nvPicPr>
          <p:cNvPr id="14347" name="Picture 12" descr="Kearnstype2noUR.png"/>
          <p:cNvPicPr>
            <a:picLocks noChangeAspect="1"/>
          </p:cNvPicPr>
          <p:nvPr/>
        </p:nvPicPr>
        <p:blipFill>
          <a:blip r:embed="rId7"/>
          <a:srcRect b="21111"/>
          <a:stretch>
            <a:fillRect/>
          </a:stretch>
        </p:blipFill>
        <p:spPr bwMode="auto">
          <a:xfrm>
            <a:off x="17430750" y="30248225"/>
            <a:ext cx="9029700" cy="785813"/>
          </a:xfrm>
          <a:prstGeom prst="rect">
            <a:avLst/>
          </a:prstGeom>
          <a:noFill/>
          <a:ln w="9525">
            <a:noFill/>
            <a:miter lim="800000"/>
            <a:headEnd/>
            <a:tailEnd/>
          </a:ln>
        </p:spPr>
      </p:pic>
      <p:grpSp>
        <p:nvGrpSpPr>
          <p:cNvPr id="14348" name="Group 12"/>
          <p:cNvGrpSpPr>
            <a:grpSpLocks/>
          </p:cNvGrpSpPr>
          <p:nvPr/>
        </p:nvGrpSpPr>
        <p:grpSpPr bwMode="auto">
          <a:xfrm>
            <a:off x="3309938" y="5548313"/>
            <a:ext cx="37271325" cy="5509200"/>
            <a:chOff x="1743075" y="5562599"/>
            <a:chExt cx="37271325" cy="5509776"/>
          </a:xfrm>
        </p:grpSpPr>
        <p:sp>
          <p:nvSpPr>
            <p:cNvPr id="44" name="TextBox 43"/>
            <p:cNvSpPr txBox="1"/>
            <p:nvPr/>
          </p:nvSpPr>
          <p:spPr>
            <a:xfrm>
              <a:off x="1743075" y="5562599"/>
              <a:ext cx="16697325" cy="5509776"/>
            </a:xfrm>
            <a:prstGeom prst="rect">
              <a:avLst/>
            </a:prstGeom>
            <a:noFill/>
          </p:spPr>
          <p:txBody>
            <a:bodyPr wrap="square">
              <a:prstTxWarp prst="textNoShape">
                <a:avLst/>
              </a:prstTxWarp>
              <a:spAutoFit/>
            </a:bodyPr>
            <a:lstStyle/>
            <a:p>
              <a:pPr algn="ctr"/>
              <a:r>
                <a:rPr lang="en-US" sz="4400" b="1" dirty="0">
                  <a:solidFill>
                    <a:schemeClr val="accent5">
                      <a:lumMod val="75000"/>
                    </a:schemeClr>
                  </a:solidFill>
                  <a:latin typeface="Calibri" pitchFamily="84" charset="0"/>
                </a:rPr>
                <a:t>Project Objective</a:t>
              </a:r>
            </a:p>
            <a:p>
              <a:r>
                <a:rPr lang="en-US" sz="4400" dirty="0">
                  <a:solidFill>
                    <a:schemeClr val="accent5">
                      <a:lumMod val="50000"/>
                    </a:schemeClr>
                  </a:solidFill>
                  <a:latin typeface="Calibri" pitchFamily="84" charset="0"/>
                </a:rPr>
                <a:t>To design and construct a system to monitor electric power consumption in a building and transmit the data wirelessly.  The measurement device would be attached next to a building’s power source. The data would be transmitted wirelessly and be available online. The system consists of:</a:t>
              </a:r>
            </a:p>
            <a:p>
              <a:pPr>
                <a:buFont typeface="Arial" pitchFamily="84" charset="0"/>
                <a:buChar char="•"/>
              </a:pPr>
              <a:r>
                <a:rPr lang="en-US" sz="4400" dirty="0">
                  <a:solidFill>
                    <a:schemeClr val="accent5">
                      <a:lumMod val="50000"/>
                    </a:schemeClr>
                  </a:solidFill>
                  <a:latin typeface="Calibri" pitchFamily="84" charset="0"/>
                </a:rPr>
                <a:t> 3-phase power measurement device with wireless capability</a:t>
              </a:r>
            </a:p>
            <a:p>
              <a:pPr>
                <a:buFont typeface="Arial" pitchFamily="84" charset="0"/>
                <a:buChar char="•"/>
              </a:pPr>
              <a:r>
                <a:rPr lang="en-US" sz="4400" dirty="0">
                  <a:solidFill>
                    <a:schemeClr val="accent5">
                      <a:lumMod val="50000"/>
                    </a:schemeClr>
                  </a:solidFill>
                  <a:latin typeface="Calibri" pitchFamily="84" charset="0"/>
                </a:rPr>
                <a:t> Web server</a:t>
              </a:r>
            </a:p>
            <a:p>
              <a:pPr>
                <a:buFont typeface="Arial" pitchFamily="84" charset="0"/>
                <a:buChar char="•"/>
              </a:pPr>
              <a:r>
                <a:rPr lang="en-US" sz="4400" dirty="0">
                  <a:solidFill>
                    <a:schemeClr val="accent5">
                      <a:lumMod val="50000"/>
                    </a:schemeClr>
                  </a:solidFill>
                  <a:latin typeface="Calibri" pitchFamily="84" charset="0"/>
                </a:rPr>
                <a:t> Online interface</a:t>
              </a:r>
            </a:p>
          </p:txBody>
        </p:sp>
        <p:sp>
          <p:nvSpPr>
            <p:cNvPr id="9" name="TextBox 8"/>
            <p:cNvSpPr txBox="1"/>
            <p:nvPr/>
          </p:nvSpPr>
          <p:spPr>
            <a:xfrm>
              <a:off x="19337338" y="5562599"/>
              <a:ext cx="19677062" cy="5509776"/>
            </a:xfrm>
            <a:prstGeom prst="rect">
              <a:avLst/>
            </a:prstGeom>
            <a:noFill/>
          </p:spPr>
          <p:txBody>
            <a:bodyPr>
              <a:prstTxWarp prst="textNoShape">
                <a:avLst/>
              </a:prstTxWarp>
              <a:spAutoFit/>
            </a:bodyPr>
            <a:lstStyle/>
            <a:p>
              <a:pPr algn="ctr"/>
              <a:r>
                <a:rPr lang="en-US" sz="4400" b="1" dirty="0">
                  <a:solidFill>
                    <a:schemeClr val="accent5">
                      <a:lumMod val="75000"/>
                    </a:schemeClr>
                  </a:solidFill>
                  <a:latin typeface="Calibri" pitchFamily="84" charset="0"/>
                </a:rPr>
                <a:t>System Specifications for the Measurement Device</a:t>
              </a:r>
            </a:p>
            <a:p>
              <a:pPr>
                <a:buFont typeface="Arial" pitchFamily="84" charset="0"/>
                <a:buChar char="•"/>
              </a:pPr>
              <a:r>
                <a:rPr lang="en-US" sz="4400" dirty="0">
                  <a:solidFill>
                    <a:schemeClr val="accent5">
                      <a:lumMod val="50000"/>
                    </a:schemeClr>
                  </a:solidFill>
                  <a:latin typeface="Calibri" pitchFamily="84" charset="0"/>
                </a:rPr>
                <a:t> Requires existing wireless network at the location where monitor will be installed. </a:t>
              </a:r>
            </a:p>
            <a:p>
              <a:pPr>
                <a:buFont typeface="Arial" pitchFamily="84" charset="0"/>
                <a:buChar char="•"/>
              </a:pPr>
              <a:r>
                <a:rPr lang="en-US" sz="4400" dirty="0">
                  <a:solidFill>
                    <a:schemeClr val="accent5">
                      <a:lumMod val="50000"/>
                    </a:schemeClr>
                  </a:solidFill>
                  <a:latin typeface="Calibri" pitchFamily="84" charset="0"/>
                </a:rPr>
                <a:t> Power Source: 9 V-DC from a wall adapter. </a:t>
              </a:r>
            </a:p>
            <a:p>
              <a:pPr>
                <a:buFont typeface="Arial" pitchFamily="84" charset="0"/>
                <a:buChar char="•"/>
              </a:pPr>
              <a:r>
                <a:rPr lang="en-US" sz="4400" dirty="0">
                  <a:solidFill>
                    <a:schemeClr val="accent5">
                      <a:lumMod val="50000"/>
                    </a:schemeClr>
                  </a:solidFill>
                  <a:latin typeface="Calibri" pitchFamily="84" charset="0"/>
                </a:rPr>
                <a:t> Different split core current transformers can be used for different current ratings.</a:t>
              </a:r>
            </a:p>
            <a:p>
              <a:pPr>
                <a:buFont typeface="Arial" pitchFamily="84" charset="0"/>
                <a:buChar char="•"/>
              </a:pPr>
              <a:r>
                <a:rPr lang="en-US" sz="4400" dirty="0">
                  <a:solidFill>
                    <a:schemeClr val="accent5">
                      <a:lumMod val="50000"/>
                    </a:schemeClr>
                  </a:solidFill>
                  <a:latin typeface="Calibri" pitchFamily="84" charset="0"/>
                </a:rPr>
                <a:t> USB connection for programming and maintenance.</a:t>
              </a:r>
            </a:p>
            <a:p>
              <a:pPr>
                <a:buFont typeface="Arial" pitchFamily="84" charset="0"/>
                <a:buChar char="•"/>
              </a:pPr>
              <a:r>
                <a:rPr lang="en-US" sz="4400" dirty="0">
                  <a:solidFill>
                    <a:schemeClr val="accent5">
                      <a:lumMod val="50000"/>
                    </a:schemeClr>
                  </a:solidFill>
                  <a:latin typeface="Calibri" pitchFamily="84" charset="0"/>
                </a:rPr>
                <a:t> Measurement set interval: 2 seconds, +½ second for each harmonic data point. </a:t>
              </a:r>
            </a:p>
            <a:p>
              <a:pPr>
                <a:buFont typeface="Arial" pitchFamily="84" charset="0"/>
                <a:buChar char="•"/>
              </a:pPr>
              <a:r>
                <a:rPr lang="en-US" sz="4400" dirty="0">
                  <a:solidFill>
                    <a:schemeClr val="accent5">
                      <a:lumMod val="50000"/>
                    </a:schemeClr>
                  </a:solidFill>
                  <a:latin typeface="Calibri" pitchFamily="84" charset="0"/>
                </a:rPr>
                <a:t> ±5% measurement error from 30% to 150% of calibrated values (excl. harmonics</a:t>
              </a:r>
              <a:r>
                <a:rPr lang="en-US" sz="4400" dirty="0" smtClean="0">
                  <a:solidFill>
                    <a:schemeClr val="accent5">
                      <a:lumMod val="50000"/>
                    </a:schemeClr>
                  </a:solidFill>
                  <a:latin typeface="Calibri" pitchFamily="84" charset="0"/>
                </a:rPr>
                <a:t>)</a:t>
              </a:r>
              <a:endParaRPr lang="en-US" sz="4400" dirty="0">
                <a:solidFill>
                  <a:schemeClr val="accent5">
                    <a:lumMod val="50000"/>
                  </a:schemeClr>
                </a:solidFill>
                <a:latin typeface="Calibri" pitchFamily="84" charset="0"/>
              </a:endParaRPr>
            </a:p>
            <a:p>
              <a:pPr>
                <a:buFont typeface="Arial" pitchFamily="84" charset="0"/>
                <a:buChar char="•"/>
              </a:pPr>
              <a:r>
                <a:rPr lang="en-US" sz="4400" dirty="0">
                  <a:solidFill>
                    <a:schemeClr val="accent5">
                      <a:lumMod val="50000"/>
                    </a:schemeClr>
                  </a:solidFill>
                  <a:latin typeface="Calibri" pitchFamily="84" charset="0"/>
                </a:rPr>
                <a:t> ±10% measurement error for </a:t>
              </a:r>
              <a:r>
                <a:rPr lang="en-US" sz="4400" dirty="0" smtClean="0">
                  <a:solidFill>
                    <a:schemeClr val="accent5">
                      <a:lumMod val="50000"/>
                    </a:schemeClr>
                  </a:solidFill>
                  <a:latin typeface="Calibri" pitchFamily="84" charset="0"/>
                </a:rPr>
                <a:t>harmonics</a:t>
              </a:r>
              <a:endParaRPr lang="en-US" sz="4400" dirty="0">
                <a:solidFill>
                  <a:schemeClr val="accent5">
                    <a:lumMod val="50000"/>
                  </a:schemeClr>
                </a:solidFill>
                <a:latin typeface="Calibri" pitchFamily="84" charset="0"/>
              </a:endParaRPr>
            </a:p>
          </p:txBody>
        </p:sp>
      </p:grpSp>
      <p:grpSp>
        <p:nvGrpSpPr>
          <p:cNvPr id="14349" name="Group 10"/>
          <p:cNvGrpSpPr>
            <a:grpSpLocks/>
          </p:cNvGrpSpPr>
          <p:nvPr/>
        </p:nvGrpSpPr>
        <p:grpSpPr bwMode="auto">
          <a:xfrm>
            <a:off x="3276600" y="22414992"/>
            <a:ext cx="9906000" cy="6642695"/>
            <a:chOff x="2895600" y="21491091"/>
            <a:chExt cx="9906000" cy="7654376"/>
          </a:xfrm>
        </p:grpSpPr>
        <p:graphicFrame>
          <p:nvGraphicFramePr>
            <p:cNvPr id="41" name="Chart 40"/>
            <p:cNvGraphicFramePr>
              <a:graphicFrameLocks/>
            </p:cNvGraphicFramePr>
            <p:nvPr/>
          </p:nvGraphicFramePr>
          <p:xfrm>
            <a:off x="3469357" y="21491091"/>
            <a:ext cx="8758486" cy="6243638"/>
          </p:xfrm>
          <a:graphic>
            <a:graphicData uri="http://schemas.openxmlformats.org/drawingml/2006/chart">
              <c:chart xmlns:c="http://schemas.openxmlformats.org/drawingml/2006/chart" xmlns:r="http://schemas.openxmlformats.org/officeDocument/2006/relationships" r:id="rId8"/>
            </a:graphicData>
          </a:graphic>
        </p:graphicFrame>
        <p:sp>
          <p:nvSpPr>
            <p:cNvPr id="14354" name="TextBox 1"/>
            <p:cNvSpPr txBox="1">
              <a:spLocks noChangeArrowheads="1"/>
            </p:cNvSpPr>
            <p:nvPr/>
          </p:nvSpPr>
          <p:spPr bwMode="auto">
            <a:xfrm>
              <a:off x="2895600" y="27762328"/>
              <a:ext cx="9906000" cy="1383139"/>
            </a:xfrm>
            <a:prstGeom prst="rect">
              <a:avLst/>
            </a:prstGeom>
            <a:noFill/>
            <a:ln w="9525">
              <a:noFill/>
              <a:miter lim="800000"/>
              <a:headEnd/>
              <a:tailEnd/>
            </a:ln>
          </p:spPr>
          <p:txBody>
            <a:bodyPr>
              <a:prstTxWarp prst="textNoShape">
                <a:avLst/>
              </a:prstTxWarp>
              <a:spAutoFit/>
            </a:bodyPr>
            <a:lstStyle/>
            <a:p>
              <a:r>
                <a:rPr lang="en-US" sz="2400" dirty="0">
                  <a:solidFill>
                    <a:srgbClr val="002060"/>
                  </a:solidFill>
                </a:rPr>
                <a:t>Sample data of measurement accuracy. The measurement device under test had its current measurement calibrated to 1 A</a:t>
              </a:r>
              <a:r>
                <a:rPr lang="en-US" sz="2400" baseline="-25000" dirty="0">
                  <a:solidFill>
                    <a:srgbClr val="002060"/>
                  </a:solidFill>
                </a:rPr>
                <a:t>rms</a:t>
              </a:r>
              <a:r>
                <a:rPr lang="en-US" sz="2400" dirty="0">
                  <a:solidFill>
                    <a:srgbClr val="002060"/>
                  </a:solidFill>
                </a:rPr>
                <a:t>. The calibration device is a Fluke model #43B Power Quality Analyzer.</a:t>
              </a:r>
            </a:p>
          </p:txBody>
        </p:sp>
      </p:grpSp>
      <p:sp>
        <p:nvSpPr>
          <p:cNvPr id="73" name="TextBox 72"/>
          <p:cNvSpPr txBox="1"/>
          <p:nvPr/>
        </p:nvSpPr>
        <p:spPr>
          <a:xfrm>
            <a:off x="28936950" y="22651888"/>
            <a:ext cx="11963400" cy="5509200"/>
          </a:xfrm>
          <a:prstGeom prst="rect">
            <a:avLst/>
          </a:prstGeom>
          <a:noFill/>
        </p:spPr>
        <p:txBody>
          <a:bodyPr>
            <a:prstTxWarp prst="textNoShape">
              <a:avLst/>
            </a:prstTxWarp>
            <a:spAutoFit/>
          </a:bodyPr>
          <a:lstStyle/>
          <a:p>
            <a:pPr algn="ctr"/>
            <a:r>
              <a:rPr lang="en-US" sz="4400" b="1" dirty="0">
                <a:solidFill>
                  <a:schemeClr val="accent5">
                    <a:lumMod val="75000"/>
                  </a:schemeClr>
                </a:solidFill>
                <a:latin typeface="Calibri" pitchFamily="84" charset="0"/>
              </a:rPr>
              <a:t>Summary</a:t>
            </a:r>
          </a:p>
          <a:p>
            <a:r>
              <a:rPr lang="en-US" sz="4400" dirty="0">
                <a:solidFill>
                  <a:schemeClr val="accent5">
                    <a:lumMod val="50000"/>
                  </a:schemeClr>
                </a:solidFill>
                <a:latin typeface="Calibri" pitchFamily="84" charset="0"/>
              </a:rPr>
              <a:t>Our device combines traditional AC power instrumentation with state-of-the-art wireless and monitoring technology. Together with other control devices, our system can be implemented as part of a “smart grid” scheme to improve management, fault detection, and allow self-healing of the power network and make the grid more reliable. </a:t>
            </a:r>
          </a:p>
        </p:txBody>
      </p:sp>
      <p:pic>
        <p:nvPicPr>
          <p:cNvPr id="14351" name="Picture 13"/>
          <p:cNvPicPr>
            <a:picLocks noChangeAspect="1"/>
          </p:cNvPicPr>
          <p:nvPr/>
        </p:nvPicPr>
        <p:blipFill>
          <a:blip r:embed="rId9"/>
          <a:srcRect/>
          <a:stretch>
            <a:fillRect/>
          </a:stretch>
        </p:blipFill>
        <p:spPr bwMode="auto">
          <a:xfrm>
            <a:off x="4953000" y="18057813"/>
            <a:ext cx="5861050" cy="2973387"/>
          </a:xfrm>
          <a:prstGeom prst="rect">
            <a:avLst/>
          </a:prstGeom>
          <a:noFill/>
          <a:ln w="9525">
            <a:noFill/>
            <a:miter lim="800000"/>
            <a:headEnd/>
            <a:tailEnd/>
          </a:ln>
        </p:spPr>
      </p:pic>
      <p:sp>
        <p:nvSpPr>
          <p:cNvPr id="14352" name="TextBox 9"/>
          <p:cNvSpPr txBox="1">
            <a:spLocks noChangeArrowheads="1"/>
          </p:cNvSpPr>
          <p:nvPr/>
        </p:nvSpPr>
        <p:spPr bwMode="auto">
          <a:xfrm>
            <a:off x="5872163" y="21185188"/>
            <a:ext cx="3495675" cy="461962"/>
          </a:xfrm>
          <a:prstGeom prst="rect">
            <a:avLst/>
          </a:prstGeom>
          <a:noFill/>
          <a:ln w="9525">
            <a:noFill/>
            <a:miter lim="800000"/>
            <a:headEnd/>
            <a:tailEnd/>
          </a:ln>
        </p:spPr>
        <p:txBody>
          <a:bodyPr>
            <a:prstTxWarp prst="textNoShape">
              <a:avLst/>
            </a:prstTxWarp>
            <a:spAutoFit/>
          </a:bodyPr>
          <a:lstStyle/>
          <a:p>
            <a:pPr algn="ctr"/>
            <a:r>
              <a:rPr lang="en-US" sz="2400" dirty="0">
                <a:solidFill>
                  <a:srgbClr val="002060"/>
                </a:solidFill>
              </a:rPr>
              <a:t>Measurement Device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442</TotalTime>
  <Words>637</Words>
  <Application>Microsoft Office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dc:creator>
  <cp:lastModifiedBy>Gabriel Unger</cp:lastModifiedBy>
  <cp:revision>390</cp:revision>
  <dcterms:created xsi:type="dcterms:W3CDTF">2013-04-26T02:05:12Z</dcterms:created>
  <dcterms:modified xsi:type="dcterms:W3CDTF">2013-04-30T18:24:29Z</dcterms:modified>
</cp:coreProperties>
</file>