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83" r:id="rId11"/>
    <p:sldId id="265" r:id="rId12"/>
    <p:sldId id="266" r:id="rId13"/>
    <p:sldId id="268" r:id="rId14"/>
    <p:sldId id="269" r:id="rId15"/>
    <p:sldId id="267" r:id="rId16"/>
    <p:sldId id="270" r:id="rId17"/>
    <p:sldId id="271" r:id="rId18"/>
    <p:sldId id="272" r:id="rId19"/>
    <p:sldId id="274" r:id="rId20"/>
    <p:sldId id="273"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156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2362200" y="4038600"/>
            <a:ext cx="6477000" cy="1828800"/>
          </a:xfrm>
        </p:spPr>
        <p:txBody>
          <a:bodyPr anchor="b"/>
          <a:lstStyle>
            <a:lvl1pPr>
              <a:defRPr cap="all" baseline="0"/>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F39F63C-D17B-4E9A-8F93-B87EF241FCD2}" type="datetimeFigureOut">
              <a:rPr lang="en-US" smtClean="0"/>
              <a:pPr/>
              <a:t>5/13/2013</a:t>
            </a:fld>
            <a:endParaRPr lang="en-US"/>
          </a:p>
        </p:txBody>
      </p:sp>
      <p:sp>
        <p:nvSpPr>
          <p:cNvPr id="17" name="頁尾版面配置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投影片編號版面配置區 28"/>
          <p:cNvSpPr>
            <a:spLocks noGrp="1"/>
          </p:cNvSpPr>
          <p:nvPr>
            <p:ph type="sldNum" sz="quarter" idx="12"/>
          </p:nvPr>
        </p:nvSpPr>
        <p:spPr>
          <a:xfrm>
            <a:off x="8001000" y="228600"/>
            <a:ext cx="838200" cy="381000"/>
          </a:xfrm>
        </p:spPr>
        <p:txBody>
          <a:bodyPr/>
          <a:lstStyle>
            <a:lvl1pPr>
              <a:defRPr>
                <a:solidFill>
                  <a:schemeClr val="tx2"/>
                </a:solidFill>
              </a:defRPr>
            </a:lvl1pPr>
          </a:lstStyle>
          <a:p>
            <a:fld id="{BD63DFDE-9ABD-4933-A876-3E7E4036824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AF39F63C-D17B-4E9A-8F93-B87EF241FCD2}" type="datetimeFigureOut">
              <a:rPr lang="en-US" smtClean="0"/>
              <a:pPr/>
              <a:t>5/13/2013</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BD63DFDE-9ABD-4933-A876-3E7E403682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3200" y="609600"/>
            <a:ext cx="2057400" cy="55165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609600"/>
            <a:ext cx="5562600" cy="5516564"/>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6553200" y="6248402"/>
            <a:ext cx="2209800" cy="365125"/>
          </a:xfrm>
        </p:spPr>
        <p:txBody>
          <a:bodyPr/>
          <a:lstStyle/>
          <a:p>
            <a:fld id="{AF39F63C-D17B-4E9A-8F93-B87EF241FCD2}" type="datetimeFigureOut">
              <a:rPr lang="en-US" smtClean="0"/>
              <a:pPr/>
              <a:t>5/13/2013</a:t>
            </a:fld>
            <a:endParaRPr lang="en-US"/>
          </a:p>
        </p:txBody>
      </p:sp>
      <p:sp>
        <p:nvSpPr>
          <p:cNvPr id="5" name="頁尾版面配置區 4"/>
          <p:cNvSpPr>
            <a:spLocks noGrp="1"/>
          </p:cNvSpPr>
          <p:nvPr>
            <p:ph type="ftr" sz="quarter" idx="11"/>
          </p:nvPr>
        </p:nvSpPr>
        <p:spPr>
          <a:xfrm>
            <a:off x="457201" y="6248207"/>
            <a:ext cx="5573483" cy="365125"/>
          </a:xfrm>
        </p:spPr>
        <p:txBody>
          <a:bodyPr/>
          <a:lstStyle/>
          <a:p>
            <a:endParaRPr 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投影片編號版面配置區 5"/>
          <p:cNvSpPr>
            <a:spLocks noGrp="1"/>
          </p:cNvSpPr>
          <p:nvPr>
            <p:ph type="sldNum" sz="quarter" idx="12"/>
          </p:nvPr>
        </p:nvSpPr>
        <p:spPr>
          <a:xfrm rot="5400000">
            <a:off x="5989638" y="144462"/>
            <a:ext cx="533400" cy="244476"/>
          </a:xfrm>
        </p:spPr>
        <p:txBody>
          <a:bodyPr/>
          <a:lstStyle/>
          <a:p>
            <a:fld id="{BD63DFDE-9ABD-4933-A876-3E7E4036824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8153400" cy="990600"/>
          </a:xfrm>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AF39F63C-D17B-4E9A-8F93-B87EF241FCD2}" type="datetimeFigureOut">
              <a:rPr lang="en-US" smtClean="0"/>
              <a:pPr/>
              <a:t>5/13/2013</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lvl1pPr>
              <a:defRPr>
                <a:solidFill>
                  <a:srgbClr val="FFFFFF"/>
                </a:solidFill>
              </a:defRPr>
            </a:lvl1pPr>
          </a:lstStyle>
          <a:p>
            <a:fld id="{BD63DFDE-9ABD-4933-A876-3E7E4036824D}" type="slidenum">
              <a:rPr lang="en-US" smtClean="0"/>
              <a:pPr/>
              <a:t>‹#›</a:t>
            </a:fld>
            <a:endParaRPr lang="en-US"/>
          </a:p>
        </p:txBody>
      </p:sp>
      <p:sp>
        <p:nvSpPr>
          <p:cNvPr id="8" name="內容版面配置區 7"/>
          <p:cNvSpPr>
            <a:spLocks noGrp="1"/>
          </p:cNvSpPr>
          <p:nvPr>
            <p:ph sz="quarter" idx="1"/>
          </p:nvPr>
        </p:nvSpPr>
        <p:spPr>
          <a:xfrm>
            <a:off x="612648" y="1600200"/>
            <a:ext cx="8153400" cy="44958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3">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TW" altLang="en-US" smtClean="0"/>
              <a:t>按一下以編輯母片標題樣式</a:t>
            </a:r>
            <a:endParaRPr kumimoji="0" lang="en-US"/>
          </a:p>
        </p:txBody>
      </p:sp>
      <p:sp>
        <p:nvSpPr>
          <p:cNvPr id="12" name="日期版面配置區 11"/>
          <p:cNvSpPr>
            <a:spLocks noGrp="1"/>
          </p:cNvSpPr>
          <p:nvPr>
            <p:ph type="dt" sz="half" idx="10"/>
          </p:nvPr>
        </p:nvSpPr>
        <p:spPr/>
        <p:txBody>
          <a:bodyPr/>
          <a:lstStyle/>
          <a:p>
            <a:fld id="{AF39F63C-D17B-4E9A-8F93-B87EF241FCD2}" type="datetimeFigureOut">
              <a:rPr lang="en-US" smtClean="0"/>
              <a:pPr/>
              <a:t>5/13/2013</a:t>
            </a:fld>
            <a:endParaRPr lang="en-US"/>
          </a:p>
        </p:txBody>
      </p:sp>
      <p:sp>
        <p:nvSpPr>
          <p:cNvPr id="13" name="投影片編號版面配置區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D63DFDE-9ABD-4933-A876-3E7E4036824D}" type="slidenum">
              <a:rPr lang="en-US" smtClean="0"/>
              <a:pPr/>
              <a:t>‹#›</a:t>
            </a:fld>
            <a:endParaRPr lang="en-US"/>
          </a:p>
        </p:txBody>
      </p:sp>
      <p:sp>
        <p:nvSpPr>
          <p:cNvPr id="14" name="頁尾版面配置區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9" name="內容版面配置區 8"/>
          <p:cNvSpPr>
            <a:spLocks noGrp="1"/>
          </p:cNvSpPr>
          <p:nvPr>
            <p:ph sz="quarter" idx="1"/>
          </p:nvPr>
        </p:nvSpPr>
        <p:spPr>
          <a:xfrm>
            <a:off x="609600" y="1589567"/>
            <a:ext cx="38862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844901" y="1589567"/>
            <a:ext cx="38862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8" name="日期版面配置區 7"/>
          <p:cNvSpPr>
            <a:spLocks noGrp="1"/>
          </p:cNvSpPr>
          <p:nvPr>
            <p:ph type="dt" sz="half" idx="15"/>
          </p:nvPr>
        </p:nvSpPr>
        <p:spPr/>
        <p:txBody>
          <a:bodyPr rtlCol="0"/>
          <a:lstStyle/>
          <a:p>
            <a:fld id="{AF39F63C-D17B-4E9A-8F93-B87EF241FCD2}" type="datetimeFigureOut">
              <a:rPr lang="en-US" smtClean="0"/>
              <a:pPr/>
              <a:t>5/13/2013</a:t>
            </a:fld>
            <a:endParaRPr lang="en-US"/>
          </a:p>
        </p:txBody>
      </p:sp>
      <p:sp>
        <p:nvSpPr>
          <p:cNvPr id="10" name="投影片編號版面配置區 9"/>
          <p:cNvSpPr>
            <a:spLocks noGrp="1"/>
          </p:cNvSpPr>
          <p:nvPr>
            <p:ph type="sldNum" sz="quarter" idx="16"/>
          </p:nvPr>
        </p:nvSpPr>
        <p:spPr/>
        <p:txBody>
          <a:bodyPr rtlCol="0"/>
          <a:lstStyle/>
          <a:p>
            <a:fld id="{BD63DFDE-9ABD-4933-A876-3E7E4036824D}" type="slidenum">
              <a:rPr lang="en-US" smtClean="0"/>
              <a:pPr/>
              <a:t>‹#›</a:t>
            </a:fld>
            <a:endParaRPr lang="en-US"/>
          </a:p>
        </p:txBody>
      </p:sp>
      <p:sp>
        <p:nvSpPr>
          <p:cNvPr id="12" name="頁尾版面配置區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33400" y="273050"/>
            <a:ext cx="8153400" cy="869950"/>
          </a:xfrm>
        </p:spPr>
        <p:txBody>
          <a:bodyPr anchor="ctr"/>
          <a:lstStyle>
            <a:lvl1pPr>
              <a:defRPr/>
            </a:lvl1pPr>
          </a:lstStyle>
          <a:p>
            <a:r>
              <a:rPr kumimoji="0" lang="zh-TW" altLang="en-US" smtClean="0"/>
              <a:t>按一下以編輯母片標題樣式</a:t>
            </a:r>
            <a:endParaRPr kumimoji="0" lang="en-US"/>
          </a:p>
        </p:txBody>
      </p:sp>
      <p:sp>
        <p:nvSpPr>
          <p:cNvPr id="11" name="內容版面配置區 10"/>
          <p:cNvSpPr>
            <a:spLocks noGrp="1"/>
          </p:cNvSpPr>
          <p:nvPr>
            <p:ph sz="quarter" idx="2"/>
          </p:nvPr>
        </p:nvSpPr>
        <p:spPr>
          <a:xfrm>
            <a:off x="609600" y="2438400"/>
            <a:ext cx="38862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800600" y="2438400"/>
            <a:ext cx="38862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0" name="日期版面配置區 9"/>
          <p:cNvSpPr>
            <a:spLocks noGrp="1"/>
          </p:cNvSpPr>
          <p:nvPr>
            <p:ph type="dt" sz="half" idx="15"/>
          </p:nvPr>
        </p:nvSpPr>
        <p:spPr/>
        <p:txBody>
          <a:bodyPr rtlCol="0"/>
          <a:lstStyle/>
          <a:p>
            <a:fld id="{AF39F63C-D17B-4E9A-8F93-B87EF241FCD2}" type="datetimeFigureOut">
              <a:rPr lang="en-US" smtClean="0"/>
              <a:pPr/>
              <a:t>5/13/2013</a:t>
            </a:fld>
            <a:endParaRPr lang="en-US"/>
          </a:p>
        </p:txBody>
      </p:sp>
      <p:sp>
        <p:nvSpPr>
          <p:cNvPr id="12" name="投影片編號版面配置區 11"/>
          <p:cNvSpPr>
            <a:spLocks noGrp="1"/>
          </p:cNvSpPr>
          <p:nvPr>
            <p:ph type="sldNum" sz="quarter" idx="16"/>
          </p:nvPr>
        </p:nvSpPr>
        <p:spPr/>
        <p:txBody>
          <a:bodyPr rtlCol="0"/>
          <a:lstStyle/>
          <a:p>
            <a:fld id="{BD63DFDE-9ABD-4933-A876-3E7E4036824D}" type="slidenum">
              <a:rPr lang="en-US" smtClean="0"/>
              <a:pPr/>
              <a:t>‹#›</a:t>
            </a:fld>
            <a:endParaRPr lang="en-US"/>
          </a:p>
        </p:txBody>
      </p:sp>
      <p:sp>
        <p:nvSpPr>
          <p:cNvPr id="14" name="頁尾版面配置區 13"/>
          <p:cNvSpPr>
            <a:spLocks noGrp="1"/>
          </p:cNvSpPr>
          <p:nvPr>
            <p:ph type="ftr" sz="quarter" idx="17"/>
          </p:nvPr>
        </p:nvSpPr>
        <p:spPr/>
        <p:txBody>
          <a:bodyPr rtlCol="0"/>
          <a:lstStyle/>
          <a:p>
            <a:endParaRPr lang="en-US"/>
          </a:p>
        </p:txBody>
      </p:sp>
      <p:sp>
        <p:nvSpPr>
          <p:cNvPr id="16" name="文字版面配置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5" name="文字版面配置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AF39F63C-D17B-4E9A-8F93-B87EF241FCD2}" type="datetimeFigureOut">
              <a:rPr lang="en-US" smtClean="0"/>
              <a:pPr/>
              <a:t>5/13/2013</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lvl1pPr>
              <a:defRPr>
                <a:solidFill>
                  <a:srgbClr val="FFFFFF"/>
                </a:solidFill>
              </a:defRPr>
            </a:lvl1pPr>
          </a:lstStyle>
          <a:p>
            <a:fld id="{BD63DFDE-9ABD-4933-A876-3E7E403682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F39F63C-D17B-4E9A-8F93-B87EF241FCD2}" type="datetimeFigureOut">
              <a:rPr lang="en-US" smtClean="0"/>
              <a:pPr/>
              <a:t>5/13/2013</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a:xfrm>
            <a:off x="0" y="6248400"/>
            <a:ext cx="533400" cy="381000"/>
          </a:xfrm>
        </p:spPr>
        <p:txBody>
          <a:bodyPr/>
          <a:lstStyle>
            <a:lvl1pPr>
              <a:defRPr>
                <a:solidFill>
                  <a:schemeClr val="tx2"/>
                </a:solidFill>
              </a:defRPr>
            </a:lvl1pPr>
          </a:lstStyle>
          <a:p>
            <a:fld id="{BD63DFDE-9ABD-4933-A876-3E7E403682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273050"/>
            <a:ext cx="8077200" cy="869950"/>
          </a:xfrm>
        </p:spPr>
        <p:txBody>
          <a:bodyPr anchor="ctr"/>
          <a:lstStyle>
            <a:lvl1pPr algn="l">
              <a:buNone/>
              <a:defRPr sz="4400" b="0"/>
            </a:lvl1p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AF39F63C-D17B-4E9A-8F93-B87EF241FCD2}" type="datetimeFigureOut">
              <a:rPr lang="en-US" smtClean="0"/>
              <a:pPr/>
              <a:t>5/13/2013</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lvl1pPr>
              <a:defRPr>
                <a:solidFill>
                  <a:srgbClr val="FFFFFF"/>
                </a:solidFill>
              </a:defRPr>
            </a:lvl1pPr>
          </a:lstStyle>
          <a:p>
            <a:fld id="{BD63DFDE-9ABD-4933-A876-3E7E4036824D}" type="slidenum">
              <a:rPr lang="en-US" smtClean="0"/>
              <a:pPr/>
              <a:t>‹#›</a:t>
            </a:fld>
            <a:endParaRPr lang="en-US"/>
          </a:p>
        </p:txBody>
      </p:sp>
      <p:sp>
        <p:nvSpPr>
          <p:cNvPr id="3" name="文字版面配置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9" name="內容版面配置區 8"/>
          <p:cNvSpPr>
            <a:spLocks noGrp="1"/>
          </p:cNvSpPr>
          <p:nvPr>
            <p:ph sz="quarter" idx="1"/>
          </p:nvPr>
        </p:nvSpPr>
        <p:spPr>
          <a:xfrm>
            <a:off x="2362200" y="1752600"/>
            <a:ext cx="6400800" cy="44196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3">
        <a:schemeClr val="bg2"/>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smtClean="0"/>
              <a:t>按一下以編輯母片文字樣式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TW" altLang="en-US" smtClean="0"/>
              <a:t>按一下以編輯母片標題樣式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版面配置區 11"/>
          <p:cNvSpPr>
            <a:spLocks noGrp="1"/>
          </p:cNvSpPr>
          <p:nvPr>
            <p:ph type="dt" sz="half" idx="10"/>
          </p:nvPr>
        </p:nvSpPr>
        <p:spPr>
          <a:xfrm>
            <a:off x="6248400" y="6248400"/>
            <a:ext cx="2667000" cy="365125"/>
          </a:xfrm>
        </p:spPr>
        <p:txBody>
          <a:bodyPr rtlCol="0"/>
          <a:lstStyle/>
          <a:p>
            <a:fld id="{AF39F63C-D17B-4E9A-8F93-B87EF241FCD2}" type="datetimeFigureOut">
              <a:rPr lang="en-US" smtClean="0"/>
              <a:pPr/>
              <a:t>5/13/2013</a:t>
            </a:fld>
            <a:endParaRPr lang="en-US"/>
          </a:p>
        </p:txBody>
      </p:sp>
      <p:sp>
        <p:nvSpPr>
          <p:cNvPr id="13" name="投影片編號版面配置區 12"/>
          <p:cNvSpPr>
            <a:spLocks noGrp="1"/>
          </p:cNvSpPr>
          <p:nvPr>
            <p:ph type="sldNum" sz="quarter" idx="11"/>
          </p:nvPr>
        </p:nvSpPr>
        <p:spPr>
          <a:xfrm>
            <a:off x="0" y="4667249"/>
            <a:ext cx="1447800" cy="663578"/>
          </a:xfrm>
        </p:spPr>
        <p:txBody>
          <a:bodyPr rtlCol="0"/>
          <a:lstStyle>
            <a:lvl1pPr>
              <a:defRPr sz="2800"/>
            </a:lvl1pPr>
          </a:lstStyle>
          <a:p>
            <a:fld id="{BD63DFDE-9ABD-4933-A876-3E7E4036824D}" type="slidenum">
              <a:rPr lang="en-US" smtClean="0"/>
              <a:pPr/>
              <a:t>‹#›</a:t>
            </a:fld>
            <a:endParaRPr lang="en-US"/>
          </a:p>
        </p:txBody>
      </p:sp>
      <p:sp>
        <p:nvSpPr>
          <p:cNvPr id="14" name="頁尾版面配置區 13"/>
          <p:cNvSpPr>
            <a:spLocks noGrp="1"/>
          </p:cNvSpPr>
          <p:nvPr>
            <p:ph type="ftr" sz="quarter" idx="12"/>
          </p:nvPr>
        </p:nvSpPr>
        <p:spPr>
          <a:xfrm>
            <a:off x="1600200" y="6248206"/>
            <a:ext cx="4572000" cy="365125"/>
          </a:xfrm>
        </p:spPr>
        <p:txBody>
          <a:bodyPr rtlCol="0"/>
          <a:lstStyle/>
          <a:p>
            <a:endParaRPr lang="en-US"/>
          </a:p>
        </p:txBody>
      </p:sp>
      <p:sp>
        <p:nvSpPr>
          <p:cNvPr id="3" name="圖片版面配置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TW" altLang="en-US" smtClean="0"/>
              <a:t>按一下圖示以新增圖片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09600" y="228600"/>
            <a:ext cx="8153400" cy="990600"/>
          </a:xfrm>
          <a:prstGeom prst="rect">
            <a:avLst/>
          </a:prstGeom>
        </p:spPr>
        <p:txBody>
          <a:bodyPr vert="horz" anchor="ctr">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F39F63C-D17B-4E9A-8F93-B87EF241FCD2}" type="datetimeFigureOut">
              <a:rPr lang="en-US" smtClean="0"/>
              <a:pPr/>
              <a:t>5/13/2013</a:t>
            </a:fld>
            <a:endParaRPr lang="en-US"/>
          </a:p>
        </p:txBody>
      </p:sp>
      <p:sp>
        <p:nvSpPr>
          <p:cNvPr id="3" name="頁尾版面配置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D63DFDE-9ABD-4933-A876-3E7E403682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sparkfun.com/products/9954" TargetMode="External"/><Relationship Id="rId3" Type="http://schemas.openxmlformats.org/officeDocument/2006/relationships/hyperlink" Target="https://shop.maximintegrated.com/storefront/priceavailable.do?Partnumber=MAXQ3183-RAN%2B&amp;event=PartSearch&amp;menuitem=PriceAndAvailability" TargetMode="External"/><Relationship Id="rId7" Type="http://schemas.openxmlformats.org/officeDocument/2006/relationships/hyperlink" Target="http://www.newegg.com/Product/Product.aspx?Item=N82E16833998117" TargetMode="External"/><Relationship Id="rId2" Type="http://schemas.openxmlformats.org/officeDocument/2006/relationships/hyperlink" Target="http://www.sparkfun.com/products/10007" TargetMode="External"/><Relationship Id="rId1" Type="http://schemas.openxmlformats.org/officeDocument/2006/relationships/slideLayout" Target="../slideLayouts/slideLayout2.xml"/><Relationship Id="rId6" Type="http://schemas.openxmlformats.org/officeDocument/2006/relationships/hyperlink" Target="http://www.digikey.com/product-detail/en/LP2950-33LPRE3/296-31455-1-ND/3505910" TargetMode="External"/><Relationship Id="rId5" Type="http://schemas.openxmlformats.org/officeDocument/2006/relationships/hyperlink" Target="http://www.digikey.com/product-detail/en/EPS090066-P5P/T980-P5P-ND/1016856" TargetMode="External"/><Relationship Id="rId4" Type="http://schemas.openxmlformats.org/officeDocument/2006/relationships/hyperlink" Target="http://www.digikey.com/product-detail/en/6N137/160-1791-ND/196917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expresspc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dirty="0" smtClean="0"/>
              <a:t>Power Monitor - Hardware</a:t>
            </a:r>
            <a:endParaRPr lang="en-US" dirty="0"/>
          </a:p>
        </p:txBody>
      </p:sp>
      <p:sp>
        <p:nvSpPr>
          <p:cNvPr id="3" name="副標題 2"/>
          <p:cNvSpPr>
            <a:spLocks noGrp="1"/>
          </p:cNvSpPr>
          <p:nvPr>
            <p:ph type="subTitle" idx="1"/>
          </p:nvPr>
        </p:nvSpPr>
        <p:spPr/>
        <p:txBody>
          <a:bodyPr/>
          <a:lstStyle/>
          <a:p>
            <a:r>
              <a:rPr lang="en-US" dirty="0" smtClean="0"/>
              <a:t>Pak Lam (Jack) Yung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4 Layer</a:t>
            </a:r>
            <a:endParaRPr lang="en-US" dirty="0"/>
          </a:p>
        </p:txBody>
      </p:sp>
      <p:sp>
        <p:nvSpPr>
          <p:cNvPr id="3" name="內容版面配置區 2"/>
          <p:cNvSpPr>
            <a:spLocks noGrp="1"/>
          </p:cNvSpPr>
          <p:nvPr>
            <p:ph sz="quarter" idx="1"/>
          </p:nvPr>
        </p:nvSpPr>
        <p:spPr/>
        <p:txBody>
          <a:bodyPr/>
          <a:lstStyle/>
          <a:p>
            <a:r>
              <a:rPr lang="en-US" dirty="0" smtClean="0"/>
              <a:t>Top: N+</a:t>
            </a:r>
          </a:p>
          <a:p>
            <a:r>
              <a:rPr lang="en-US" dirty="0" smtClean="0"/>
              <a:t>2</a:t>
            </a:r>
            <a:r>
              <a:rPr lang="en-US" baseline="30000" dirty="0" smtClean="0"/>
              <a:t>nd</a:t>
            </a:r>
            <a:r>
              <a:rPr lang="en-US" dirty="0" smtClean="0"/>
              <a:t>: Digital Ground</a:t>
            </a:r>
          </a:p>
          <a:p>
            <a:r>
              <a:rPr lang="en-US" dirty="0" smtClean="0"/>
              <a:t>3</a:t>
            </a:r>
            <a:r>
              <a:rPr lang="en-US" baseline="30000" dirty="0" smtClean="0"/>
              <a:t>rd</a:t>
            </a:r>
            <a:r>
              <a:rPr lang="en-US" dirty="0" smtClean="0"/>
              <a:t>: Analog Ground</a:t>
            </a:r>
          </a:p>
          <a:p>
            <a:r>
              <a:rPr lang="en-US" dirty="0" smtClean="0"/>
              <a:t>Bottom: ~3V</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One Mistake for the first PCB</a:t>
            </a:r>
            <a:endParaRPr lang="en-US" dirty="0"/>
          </a:p>
        </p:txBody>
      </p:sp>
      <p:sp>
        <p:nvSpPr>
          <p:cNvPr id="3" name="內容版面配置區 2"/>
          <p:cNvSpPr>
            <a:spLocks noGrp="1"/>
          </p:cNvSpPr>
          <p:nvPr>
            <p:ph sz="quarter" idx="1"/>
          </p:nvPr>
        </p:nvSpPr>
        <p:spPr/>
        <p:txBody>
          <a:bodyPr/>
          <a:lstStyle/>
          <a:p>
            <a:r>
              <a:rPr lang="en-US" dirty="0" smtClean="0"/>
              <a:t>R51 Right Hole</a:t>
            </a:r>
          </a:p>
          <a:p>
            <a:r>
              <a:rPr lang="en-US" dirty="0" smtClean="0"/>
              <a:t>should Not connect</a:t>
            </a:r>
          </a:p>
          <a:p>
            <a:r>
              <a:rPr lang="en-US" dirty="0" smtClean="0"/>
              <a:t>to top layer (N+)</a:t>
            </a:r>
            <a:endParaRPr lang="en-US" dirty="0"/>
          </a:p>
        </p:txBody>
      </p:sp>
      <p:pic>
        <p:nvPicPr>
          <p:cNvPr id="7170" name="Picture 2" descr="C:\Users\Jack\Desktop\New folder (7)\Power Project\Pic\PCB 1.png"/>
          <p:cNvPicPr>
            <a:picLocks noChangeAspect="1" noChangeArrowheads="1"/>
          </p:cNvPicPr>
          <p:nvPr/>
        </p:nvPicPr>
        <p:blipFill>
          <a:blip r:embed="rId2" cstate="print"/>
          <a:srcRect/>
          <a:stretch>
            <a:fillRect/>
          </a:stretch>
        </p:blipFill>
        <p:spPr bwMode="auto">
          <a:xfrm>
            <a:off x="3876675" y="1676400"/>
            <a:ext cx="5267325" cy="4145112"/>
          </a:xfrm>
          <a:prstGeom prst="rect">
            <a:avLst/>
          </a:prstGeom>
          <a:noFill/>
        </p:spPr>
      </p:pic>
      <p:pic>
        <p:nvPicPr>
          <p:cNvPr id="7171" name="Picture 3"/>
          <p:cNvPicPr>
            <a:picLocks noChangeAspect="1" noChangeArrowheads="1"/>
          </p:cNvPicPr>
          <p:nvPr/>
        </p:nvPicPr>
        <p:blipFill>
          <a:blip r:embed="rId3" cstate="print"/>
          <a:srcRect/>
          <a:stretch>
            <a:fillRect/>
          </a:stretch>
        </p:blipFill>
        <p:spPr bwMode="auto">
          <a:xfrm>
            <a:off x="533400" y="3810000"/>
            <a:ext cx="2724150" cy="24669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Circuit</a:t>
            </a:r>
            <a:endParaRPr lang="en-US" dirty="0"/>
          </a:p>
        </p:txBody>
      </p:sp>
      <p:sp>
        <p:nvSpPr>
          <p:cNvPr id="3" name="內容版面配置區 2"/>
          <p:cNvSpPr>
            <a:spLocks noGrp="1"/>
          </p:cNvSpPr>
          <p:nvPr>
            <p:ph sz="quarter" idx="1"/>
          </p:nvPr>
        </p:nvSpPr>
        <p:spPr/>
        <p:txBody>
          <a:bodyPr/>
          <a:lstStyle/>
          <a:p>
            <a:endParaRPr lang="en-US"/>
          </a:p>
        </p:txBody>
      </p:sp>
      <p:pic>
        <p:nvPicPr>
          <p:cNvPr id="8194" name="Picture 2" descr="C:\Users\Jack\Desktop\New folder (7)\Power Project\Pic\New Picture (2).bmp"/>
          <p:cNvPicPr>
            <a:picLocks noChangeAspect="1" noChangeArrowheads="1"/>
          </p:cNvPicPr>
          <p:nvPr/>
        </p:nvPicPr>
        <p:blipFill>
          <a:blip r:embed="rId2" cstate="print"/>
          <a:srcRect/>
          <a:stretch>
            <a:fillRect/>
          </a:stretch>
        </p:blipFill>
        <p:spPr bwMode="auto">
          <a:xfrm>
            <a:off x="609600" y="1676400"/>
            <a:ext cx="7879704" cy="38703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Circuit</a:t>
            </a:r>
            <a:endParaRPr lang="en-US" dirty="0"/>
          </a:p>
        </p:txBody>
      </p:sp>
      <p:pic>
        <p:nvPicPr>
          <p:cNvPr id="4" name="Picture 2"/>
          <p:cNvPicPr>
            <a:picLocks noGrp="1" noChangeAspect="1" noChangeArrowheads="1"/>
          </p:cNvPicPr>
          <p:nvPr>
            <p:ph sz="quarter" idx="1"/>
          </p:nvPr>
        </p:nvPicPr>
        <p:blipFill>
          <a:blip r:embed="rId2" cstate="print"/>
          <a:srcRect/>
          <a:stretch>
            <a:fillRect/>
          </a:stretch>
        </p:blipFill>
        <p:spPr bwMode="auto">
          <a:xfrm>
            <a:off x="2436229" y="1600200"/>
            <a:ext cx="4506492" cy="4495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Circuit</a:t>
            </a:r>
            <a:endParaRPr lang="en-US" dirty="0"/>
          </a:p>
        </p:txBody>
      </p:sp>
      <p:pic>
        <p:nvPicPr>
          <p:cNvPr id="10242" name="Picture 2"/>
          <p:cNvPicPr>
            <a:picLocks noGrp="1" noChangeAspect="1" noChangeArrowheads="1"/>
          </p:cNvPicPr>
          <p:nvPr>
            <p:ph sz="quarter" idx="1"/>
          </p:nvPr>
        </p:nvPicPr>
        <p:blipFill>
          <a:blip r:embed="rId2" cstate="print"/>
          <a:srcRect/>
          <a:stretch>
            <a:fillRect/>
          </a:stretch>
        </p:blipFill>
        <p:spPr bwMode="auto">
          <a:xfrm>
            <a:off x="1466071" y="1600200"/>
            <a:ext cx="6446808" cy="4495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Circuit </a:t>
            </a:r>
            <a:endParaRPr lang="en-US" dirty="0"/>
          </a:p>
        </p:txBody>
      </p:sp>
      <p:sp>
        <p:nvSpPr>
          <p:cNvPr id="3" name="內容版面配置區 2"/>
          <p:cNvSpPr>
            <a:spLocks noGrp="1"/>
          </p:cNvSpPr>
          <p:nvPr>
            <p:ph sz="quarter" idx="1"/>
          </p:nvPr>
        </p:nvSpPr>
        <p:spPr/>
        <p:txBody>
          <a:bodyPr/>
          <a:lstStyle/>
          <a:p>
            <a:endParaRPr lang="en-US" dirty="0"/>
          </a:p>
        </p:txBody>
      </p:sp>
      <p:pic>
        <p:nvPicPr>
          <p:cNvPr id="9218" name="Picture 2" descr="C:\Users\Jack\Desktop\New folder (7)\Power Project\Pic\New Picture.bmp"/>
          <p:cNvPicPr>
            <a:picLocks noChangeAspect="1" noChangeArrowheads="1"/>
          </p:cNvPicPr>
          <p:nvPr/>
        </p:nvPicPr>
        <p:blipFill>
          <a:blip r:embed="rId2" cstate="print"/>
          <a:srcRect/>
          <a:stretch>
            <a:fillRect/>
          </a:stretch>
        </p:blipFill>
        <p:spPr bwMode="auto">
          <a:xfrm>
            <a:off x="2895600" y="1600200"/>
            <a:ext cx="3244376" cy="441325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Component </a:t>
            </a:r>
            <a:endParaRPr lang="en-US" dirty="0"/>
          </a:p>
        </p:txBody>
      </p:sp>
      <p:sp>
        <p:nvSpPr>
          <p:cNvPr id="3" name="內容版面配置區 2"/>
          <p:cNvSpPr>
            <a:spLocks noGrp="1"/>
          </p:cNvSpPr>
          <p:nvPr>
            <p:ph sz="quarter" idx="1"/>
          </p:nvPr>
        </p:nvSpPr>
        <p:spPr/>
        <p:txBody>
          <a:bodyPr>
            <a:normAutofit fontScale="92500" lnSpcReduction="20000"/>
          </a:bodyPr>
          <a:lstStyle/>
          <a:p>
            <a:r>
              <a:rPr lang="en-US" dirty="0" err="1" smtClean="0"/>
              <a:t>Arduino</a:t>
            </a:r>
            <a:r>
              <a:rPr lang="en-US" dirty="0" smtClean="0"/>
              <a:t> Uno Board</a:t>
            </a:r>
          </a:p>
          <a:p>
            <a:r>
              <a:rPr lang="en-US" dirty="0" err="1" smtClean="0"/>
              <a:t>Wifly</a:t>
            </a:r>
            <a:r>
              <a:rPr lang="en-US" dirty="0" smtClean="0"/>
              <a:t> Shield</a:t>
            </a:r>
          </a:p>
          <a:p>
            <a:r>
              <a:rPr lang="en-US" dirty="0" smtClean="0"/>
              <a:t>CT</a:t>
            </a:r>
          </a:p>
          <a:p>
            <a:r>
              <a:rPr lang="en-US" dirty="0" smtClean="0"/>
              <a:t>Resistors, Capacitor</a:t>
            </a:r>
          </a:p>
          <a:p>
            <a:r>
              <a:rPr lang="en-US" dirty="0" err="1" smtClean="0"/>
              <a:t>Optopcoupler</a:t>
            </a:r>
            <a:endParaRPr lang="en-US" dirty="0" smtClean="0"/>
          </a:p>
          <a:p>
            <a:r>
              <a:rPr lang="en-US" dirty="0" smtClean="0"/>
              <a:t>Maxim Chip</a:t>
            </a:r>
          </a:p>
          <a:p>
            <a:r>
              <a:rPr lang="en-US" dirty="0" smtClean="0"/>
              <a:t>Stackable Header</a:t>
            </a:r>
          </a:p>
          <a:p>
            <a:r>
              <a:rPr lang="en-US" dirty="0" smtClean="0"/>
              <a:t>Crystal Oscillator</a:t>
            </a:r>
          </a:p>
          <a:p>
            <a:r>
              <a:rPr lang="en-US" dirty="0" smtClean="0"/>
              <a:t>Voltage Regulator 5v to 3v</a:t>
            </a:r>
          </a:p>
          <a:p>
            <a:r>
              <a:rPr lang="en-US" dirty="0" smtClean="0"/>
              <a:t>Transformer AC to DC</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Where to Buy Them ?!</a:t>
            </a:r>
            <a:endParaRPr lang="en-US" dirty="0"/>
          </a:p>
        </p:txBody>
      </p:sp>
      <p:sp>
        <p:nvSpPr>
          <p:cNvPr id="3" name="內容版面配置區 2"/>
          <p:cNvSpPr>
            <a:spLocks noGrp="1"/>
          </p:cNvSpPr>
          <p:nvPr>
            <p:ph sz="quarter" idx="1"/>
          </p:nvPr>
        </p:nvSpPr>
        <p:spPr/>
        <p:txBody>
          <a:bodyPr>
            <a:normAutofit fontScale="77500" lnSpcReduction="20000"/>
          </a:bodyPr>
          <a:lstStyle/>
          <a:p>
            <a:r>
              <a:rPr lang="en-US" dirty="0" smtClean="0">
                <a:hlinkClick r:id="rId2"/>
              </a:rPr>
              <a:t>http://www.sparkfun.com/products/10007</a:t>
            </a:r>
            <a:endParaRPr lang="en-US" dirty="0" smtClean="0"/>
          </a:p>
          <a:p>
            <a:r>
              <a:rPr lang="en-US" dirty="0" smtClean="0">
                <a:hlinkClick r:id="rId3"/>
              </a:rPr>
              <a:t>https://shop.maximintegrated.com/storefront/priceavailable.do?Partnumber=MAXQ3183-RAN%252B&amp;event=PartSearch&amp;menuitem=PriceAndAvailability#</a:t>
            </a:r>
            <a:endParaRPr lang="en-US" dirty="0" smtClean="0"/>
          </a:p>
          <a:p>
            <a:r>
              <a:rPr lang="en-US" dirty="0" smtClean="0">
                <a:hlinkClick r:id="rId4"/>
              </a:rPr>
              <a:t>http://www.digikey.com/product-detail/en/6N137/160-1791-ND/1969175</a:t>
            </a:r>
            <a:endParaRPr lang="en-US" dirty="0" smtClean="0"/>
          </a:p>
          <a:p>
            <a:r>
              <a:rPr lang="en-US" dirty="0" smtClean="0">
                <a:hlinkClick r:id="rId5"/>
              </a:rPr>
              <a:t>http://www.digikey.com/product-detail/en/EPS090066-P5P/T980-P5P-ND/1016856</a:t>
            </a:r>
            <a:endParaRPr lang="en-US" dirty="0" smtClean="0"/>
          </a:p>
          <a:p>
            <a:r>
              <a:rPr lang="en-US" dirty="0" smtClean="0">
                <a:hlinkClick r:id="rId6"/>
              </a:rPr>
              <a:t>http://www.digikey.com/product-detail/en/LP2950-33LPRE3/296-31455-1-ND/3505910</a:t>
            </a:r>
            <a:endParaRPr lang="en-US" dirty="0" smtClean="0"/>
          </a:p>
          <a:p>
            <a:r>
              <a:rPr lang="en-US" dirty="0" smtClean="0">
                <a:hlinkClick r:id="rId7"/>
              </a:rPr>
              <a:t>http://www.newegg.com/Product/Product.aspx?Item=N82E16833998117</a:t>
            </a:r>
            <a:endParaRPr lang="en-US" dirty="0" smtClean="0"/>
          </a:p>
          <a:p>
            <a:r>
              <a:rPr lang="en-US" dirty="0" smtClean="0">
                <a:hlinkClick r:id="rId8"/>
              </a:rPr>
              <a:t>https://www.sparkfun.com/products/9954</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PCB 2</a:t>
            </a:r>
            <a:endParaRPr lang="en-US" dirty="0"/>
          </a:p>
        </p:txBody>
      </p:sp>
      <p:sp>
        <p:nvSpPr>
          <p:cNvPr id="3" name="內容版面配置區 2"/>
          <p:cNvSpPr>
            <a:spLocks noGrp="1"/>
          </p:cNvSpPr>
          <p:nvPr>
            <p:ph sz="quarter" idx="1"/>
          </p:nvPr>
        </p:nvSpPr>
        <p:spPr/>
        <p:txBody>
          <a:bodyPr/>
          <a:lstStyle/>
          <a:p>
            <a:r>
              <a:rPr lang="en-US" dirty="0" smtClean="0"/>
              <a:t>Same components </a:t>
            </a:r>
          </a:p>
          <a:p>
            <a:r>
              <a:rPr lang="en-US" dirty="0" smtClean="0"/>
              <a:t>BUT </a:t>
            </a:r>
            <a:r>
              <a:rPr lang="en-US" dirty="0" smtClean="0"/>
              <a:t>used </a:t>
            </a:r>
            <a:r>
              <a:rPr lang="en-US" dirty="0" err="1" smtClean="0"/>
              <a:t>Arduino</a:t>
            </a:r>
            <a:r>
              <a:rPr lang="en-US" dirty="0" smtClean="0"/>
              <a:t> Mage and added Thermal Sensor</a:t>
            </a:r>
          </a:p>
          <a:p>
            <a:r>
              <a:rPr lang="en-US" dirty="0" smtClean="0"/>
              <a:t>Bigger size</a:t>
            </a:r>
          </a:p>
          <a:p>
            <a:r>
              <a:rPr lang="en-US" dirty="0" smtClean="0"/>
              <a:t>Still 4 layer, circuit design is about the same. </a:t>
            </a:r>
          </a:p>
          <a:p>
            <a:r>
              <a:rPr lang="en-US" dirty="0" smtClean="0"/>
              <a:t>6 piece for $430.99</a:t>
            </a:r>
          </a:p>
          <a:p>
            <a:r>
              <a:rPr lang="en-US" dirty="0" smtClean="0"/>
              <a:t>Each board is 72</a:t>
            </a:r>
          </a:p>
          <a:p>
            <a:r>
              <a:rPr lang="en-US" dirty="0" smtClean="0"/>
              <a:t>Express PCB</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Circuit Power</a:t>
            </a:r>
            <a:endParaRPr lang="en-US" dirty="0"/>
          </a:p>
        </p:txBody>
      </p:sp>
      <p:sp>
        <p:nvSpPr>
          <p:cNvPr id="3" name="內容版面配置區 2"/>
          <p:cNvSpPr>
            <a:spLocks noGrp="1"/>
          </p:cNvSpPr>
          <p:nvPr>
            <p:ph sz="quarter" idx="1"/>
          </p:nvPr>
        </p:nvSpPr>
        <p:spPr/>
        <p:txBody>
          <a:bodyPr/>
          <a:lstStyle/>
          <a:p>
            <a:r>
              <a:rPr lang="en-US" dirty="0" smtClean="0"/>
              <a:t>120 AC  to 9v and 5v DC </a:t>
            </a:r>
          </a:p>
          <a:p>
            <a:r>
              <a:rPr lang="en-US" dirty="0" smtClean="0"/>
              <a:t>9v Goes to </a:t>
            </a:r>
            <a:r>
              <a:rPr lang="en-US" dirty="0" err="1" smtClean="0"/>
              <a:t>Anduino</a:t>
            </a:r>
            <a:r>
              <a:rPr lang="en-US" dirty="0" smtClean="0"/>
              <a:t>, 5v goes to regulator and change to 3v.</a:t>
            </a:r>
          </a:p>
          <a:p>
            <a:r>
              <a:rPr lang="en-US" dirty="0" smtClean="0"/>
              <a:t>3V power the chip and </a:t>
            </a:r>
            <a:r>
              <a:rPr lang="en-US" dirty="0" err="1" smtClean="0"/>
              <a:t>Optopcoupler</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Power Monitoring System</a:t>
            </a:r>
            <a:endParaRPr lang="en-US" dirty="0"/>
          </a:p>
        </p:txBody>
      </p:sp>
      <p:sp>
        <p:nvSpPr>
          <p:cNvPr id="3" name="內容版面配置區 2"/>
          <p:cNvSpPr>
            <a:spLocks noGrp="1"/>
          </p:cNvSpPr>
          <p:nvPr>
            <p:ph sz="quarter" idx="1"/>
          </p:nvPr>
        </p:nvSpPr>
        <p:spPr/>
        <p:txBody>
          <a:bodyPr/>
          <a:lstStyle/>
          <a:p>
            <a:endParaRPr lang="en-US"/>
          </a:p>
        </p:txBody>
      </p:sp>
      <p:pic>
        <p:nvPicPr>
          <p:cNvPr id="4098" name="Picture 2" descr="C:\Users\Jack\Desktop\New folder (6)\123.png"/>
          <p:cNvPicPr>
            <a:picLocks noChangeAspect="1" noChangeArrowheads="1"/>
          </p:cNvPicPr>
          <p:nvPr/>
        </p:nvPicPr>
        <p:blipFill>
          <a:blip r:embed="rId2" cstate="print"/>
          <a:srcRect/>
          <a:stretch>
            <a:fillRect/>
          </a:stretch>
        </p:blipFill>
        <p:spPr bwMode="auto">
          <a:xfrm>
            <a:off x="685800" y="1981200"/>
            <a:ext cx="7817537" cy="39624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Circuit Power</a:t>
            </a:r>
            <a:endParaRPr lang="en-US" dirty="0"/>
          </a:p>
        </p:txBody>
      </p:sp>
      <p:pic>
        <p:nvPicPr>
          <p:cNvPr id="4" name="Picture 2"/>
          <p:cNvPicPr>
            <a:picLocks noGrp="1" noChangeAspect="1" noChangeArrowheads="1"/>
          </p:cNvPicPr>
          <p:nvPr>
            <p:ph sz="quarter" idx="1"/>
          </p:nvPr>
        </p:nvPicPr>
        <p:blipFill>
          <a:blip r:embed="rId2" cstate="print"/>
          <a:srcRect/>
          <a:stretch>
            <a:fillRect/>
          </a:stretch>
        </p:blipFill>
        <p:spPr bwMode="auto">
          <a:xfrm>
            <a:off x="1700138" y="1600200"/>
            <a:ext cx="5978673" cy="44958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Packaging </a:t>
            </a:r>
            <a:endParaRPr lang="en-US" dirty="0"/>
          </a:p>
        </p:txBody>
      </p:sp>
      <p:sp>
        <p:nvSpPr>
          <p:cNvPr id="3" name="內容版面配置區 2"/>
          <p:cNvSpPr>
            <a:spLocks noGrp="1"/>
          </p:cNvSpPr>
          <p:nvPr>
            <p:ph sz="quarter" idx="1"/>
          </p:nvPr>
        </p:nvSpPr>
        <p:spPr/>
        <p:txBody>
          <a:bodyPr/>
          <a:lstStyle/>
          <a:p>
            <a:r>
              <a:rPr lang="en-US" dirty="0" smtClean="0"/>
              <a:t>Size measurement, purchase, installation</a:t>
            </a:r>
          </a:p>
          <a:p>
            <a:r>
              <a:rPr lang="en-US" dirty="0" smtClean="0"/>
              <a:t> </a:t>
            </a:r>
            <a:endParaRPr lang="en-US" dirty="0"/>
          </a:p>
        </p:txBody>
      </p:sp>
      <p:pic>
        <p:nvPicPr>
          <p:cNvPr id="11267" name="Picture 3"/>
          <p:cNvPicPr>
            <a:picLocks noChangeAspect="1" noChangeArrowheads="1"/>
          </p:cNvPicPr>
          <p:nvPr/>
        </p:nvPicPr>
        <p:blipFill>
          <a:blip r:embed="rId2" cstate="print"/>
          <a:srcRect/>
          <a:stretch>
            <a:fillRect/>
          </a:stretch>
        </p:blipFill>
        <p:spPr bwMode="auto">
          <a:xfrm>
            <a:off x="2057400" y="2286000"/>
            <a:ext cx="4876800" cy="391466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Box 1 – </a:t>
            </a:r>
            <a:r>
              <a:rPr lang="en-US" dirty="0" err="1" smtClean="0"/>
              <a:t>Hopeman</a:t>
            </a:r>
            <a:r>
              <a:rPr lang="en-US" dirty="0" smtClean="0"/>
              <a:t> Building</a:t>
            </a:r>
            <a:endParaRPr lang="en-US" dirty="0"/>
          </a:p>
        </p:txBody>
      </p:sp>
      <p:sp>
        <p:nvSpPr>
          <p:cNvPr id="3" name="內容版面配置區 2"/>
          <p:cNvSpPr>
            <a:spLocks noGrp="1"/>
          </p:cNvSpPr>
          <p:nvPr>
            <p:ph sz="quarter" idx="1"/>
          </p:nvPr>
        </p:nvSpPr>
        <p:spPr/>
        <p:txBody>
          <a:bodyPr/>
          <a:lstStyle/>
          <a:p>
            <a:endParaRPr lang="en-US"/>
          </a:p>
        </p:txBody>
      </p:sp>
      <p:pic>
        <p:nvPicPr>
          <p:cNvPr id="12290" name="Picture 2" descr="C:\Users\Jack\Desktop\New folder (7)\Power Project\Pic\IMG_1543.JPG"/>
          <p:cNvPicPr>
            <a:picLocks noChangeAspect="1" noChangeArrowheads="1"/>
          </p:cNvPicPr>
          <p:nvPr/>
        </p:nvPicPr>
        <p:blipFill>
          <a:blip r:embed="rId2" cstate="print"/>
          <a:srcRect/>
          <a:stretch>
            <a:fillRect/>
          </a:stretch>
        </p:blipFill>
        <p:spPr bwMode="auto">
          <a:xfrm>
            <a:off x="2133600" y="1905000"/>
            <a:ext cx="5334000" cy="3984037"/>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Box 2</a:t>
            </a:r>
            <a:endParaRPr lang="en-US" dirty="0"/>
          </a:p>
        </p:txBody>
      </p:sp>
      <p:pic>
        <p:nvPicPr>
          <p:cNvPr id="13314" name="Picture 2" descr="C:\Users\Jack\Desktop\New folder (7)\Power Project\Pic\DSCN5386.JPG"/>
          <p:cNvPicPr>
            <a:picLocks noGrp="1" noChangeAspect="1" noChangeArrowheads="1"/>
          </p:cNvPicPr>
          <p:nvPr>
            <p:ph sz="quarter" idx="1"/>
          </p:nvPr>
        </p:nvPicPr>
        <p:blipFill>
          <a:blip r:embed="rId2" cstate="print"/>
          <a:srcRect/>
          <a:stretch>
            <a:fillRect/>
          </a:stretch>
        </p:blipFill>
        <p:spPr bwMode="auto">
          <a:xfrm>
            <a:off x="1905000" y="1676400"/>
            <a:ext cx="5851525" cy="4388644"/>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Testing</a:t>
            </a:r>
            <a:endParaRPr lang="en-US" dirty="0"/>
          </a:p>
        </p:txBody>
      </p:sp>
      <p:sp>
        <p:nvSpPr>
          <p:cNvPr id="3" name="內容版面配置區 2"/>
          <p:cNvSpPr>
            <a:spLocks noGrp="1"/>
          </p:cNvSpPr>
          <p:nvPr>
            <p:ph sz="quarter" idx="1"/>
          </p:nvPr>
        </p:nvSpPr>
        <p:spPr/>
        <p:txBody>
          <a:bodyPr/>
          <a:lstStyle/>
          <a:p>
            <a:r>
              <a:rPr lang="en-US" dirty="0" smtClean="0"/>
              <a:t>After building and soldering the board, run the sample code, get same reading. Let it run in the lab for few days and make sure it is safe to use (High voltage !!!)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Installation </a:t>
            </a:r>
            <a:endParaRPr lang="en-US" dirty="0"/>
          </a:p>
        </p:txBody>
      </p:sp>
      <p:sp>
        <p:nvSpPr>
          <p:cNvPr id="3" name="內容版面配置區 2"/>
          <p:cNvSpPr>
            <a:spLocks noGrp="1"/>
          </p:cNvSpPr>
          <p:nvPr>
            <p:ph sz="quarter" idx="1"/>
          </p:nvPr>
        </p:nvSpPr>
        <p:spPr/>
        <p:txBody>
          <a:bodyPr/>
          <a:lstStyle/>
          <a:p>
            <a:endParaRPr lang="en-US"/>
          </a:p>
        </p:txBody>
      </p:sp>
      <p:pic>
        <p:nvPicPr>
          <p:cNvPr id="14338" name="Picture 2" descr="C:\Users\Jack\Desktop\New folder (7)\Power Project\Pic\IMG_1542.JPG"/>
          <p:cNvPicPr>
            <a:picLocks noChangeAspect="1" noChangeArrowheads="1"/>
          </p:cNvPicPr>
          <p:nvPr/>
        </p:nvPicPr>
        <p:blipFill>
          <a:blip r:embed="rId2" cstate="print"/>
          <a:srcRect/>
          <a:stretch>
            <a:fillRect/>
          </a:stretch>
        </p:blipFill>
        <p:spPr bwMode="auto">
          <a:xfrm>
            <a:off x="1981200" y="1676400"/>
            <a:ext cx="5486400" cy="4097867"/>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Installation</a:t>
            </a:r>
            <a:endParaRPr lang="en-US" dirty="0"/>
          </a:p>
        </p:txBody>
      </p:sp>
      <p:pic>
        <p:nvPicPr>
          <p:cNvPr id="15362" name="Picture 2" descr="C:\Users\Jack\Desktop\New folder (7)\Power Project\Pic\DSCN5398.JPG"/>
          <p:cNvPicPr>
            <a:picLocks noGrp="1" noChangeAspect="1" noChangeArrowheads="1"/>
          </p:cNvPicPr>
          <p:nvPr>
            <p:ph sz="quarter" idx="1"/>
          </p:nvPr>
        </p:nvPicPr>
        <p:blipFill>
          <a:blip r:embed="rId2" cstate="print"/>
          <a:srcRect/>
          <a:stretch>
            <a:fillRect/>
          </a:stretch>
        </p:blipFill>
        <p:spPr bwMode="auto">
          <a:xfrm>
            <a:off x="3003550" y="1600200"/>
            <a:ext cx="3371850" cy="44958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Installation</a:t>
            </a:r>
            <a:endParaRPr lang="en-US" dirty="0"/>
          </a:p>
        </p:txBody>
      </p:sp>
      <p:pic>
        <p:nvPicPr>
          <p:cNvPr id="16386" name="Picture 2" descr="C:\Users\Jack\Desktop\New folder (7)\Power Project\Pic\IMG_1552.JPG"/>
          <p:cNvPicPr>
            <a:picLocks noGrp="1" noChangeAspect="1" noChangeArrowheads="1"/>
          </p:cNvPicPr>
          <p:nvPr>
            <p:ph sz="quarter" idx="1"/>
          </p:nvPr>
        </p:nvPicPr>
        <p:blipFill>
          <a:blip r:embed="rId2" cstate="print"/>
          <a:srcRect/>
          <a:stretch>
            <a:fillRect/>
          </a:stretch>
        </p:blipFill>
        <p:spPr bwMode="auto">
          <a:xfrm>
            <a:off x="3010488" y="1600200"/>
            <a:ext cx="3357974" cy="44958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Inventory</a:t>
            </a:r>
            <a:endParaRPr lang="en-US" dirty="0"/>
          </a:p>
        </p:txBody>
      </p:sp>
      <p:sp>
        <p:nvSpPr>
          <p:cNvPr id="3" name="內容版面配置區 2"/>
          <p:cNvSpPr>
            <a:spLocks noGrp="1"/>
          </p:cNvSpPr>
          <p:nvPr>
            <p:ph sz="quarter" idx="1"/>
          </p:nvPr>
        </p:nvSpPr>
        <p:spPr/>
        <p:txBody>
          <a:bodyPr>
            <a:normAutofit fontScale="47500" lnSpcReduction="20000"/>
          </a:bodyPr>
          <a:lstStyle/>
          <a:p>
            <a:r>
              <a:rPr lang="en-US" dirty="0" err="1" smtClean="0"/>
              <a:t>Arduino</a:t>
            </a:r>
            <a:r>
              <a:rPr lang="en-US" dirty="0" smtClean="0"/>
              <a:t> Uno Board X3</a:t>
            </a:r>
          </a:p>
          <a:p>
            <a:r>
              <a:rPr lang="en-US" dirty="0" err="1" smtClean="0"/>
              <a:t>Arduino</a:t>
            </a:r>
            <a:r>
              <a:rPr lang="en-US" dirty="0" smtClean="0"/>
              <a:t> Mage x1</a:t>
            </a:r>
          </a:p>
          <a:p>
            <a:r>
              <a:rPr lang="en-US" dirty="0" smtClean="0"/>
              <a:t>PCB V1 x2</a:t>
            </a:r>
          </a:p>
          <a:p>
            <a:r>
              <a:rPr lang="en-US" dirty="0" smtClean="0"/>
              <a:t>PCB v2 x5 (un soldered)</a:t>
            </a:r>
          </a:p>
          <a:p>
            <a:r>
              <a:rPr lang="en-US" dirty="0" err="1" smtClean="0"/>
              <a:t>Wifly</a:t>
            </a:r>
            <a:r>
              <a:rPr lang="en-US" dirty="0" smtClean="0"/>
              <a:t> Shield X2</a:t>
            </a:r>
          </a:p>
          <a:p>
            <a:r>
              <a:rPr lang="en-US" dirty="0" smtClean="0"/>
              <a:t>CT x 9</a:t>
            </a:r>
          </a:p>
          <a:p>
            <a:r>
              <a:rPr lang="en-US" dirty="0" smtClean="0"/>
              <a:t>Resistors, Capacitor (Workshop)</a:t>
            </a:r>
          </a:p>
          <a:p>
            <a:r>
              <a:rPr lang="en-US" dirty="0" err="1" smtClean="0"/>
              <a:t>Optopcoupler</a:t>
            </a:r>
            <a:r>
              <a:rPr lang="en-US" dirty="0" smtClean="0"/>
              <a:t> x24</a:t>
            </a:r>
          </a:p>
          <a:p>
            <a:r>
              <a:rPr lang="en-US" dirty="0" smtClean="0"/>
              <a:t>Maxim Chip x5</a:t>
            </a:r>
          </a:p>
          <a:p>
            <a:r>
              <a:rPr lang="en-US" dirty="0" smtClean="0"/>
              <a:t>Stackable Header x6 sets</a:t>
            </a:r>
          </a:p>
          <a:p>
            <a:r>
              <a:rPr lang="en-US" dirty="0" smtClean="0"/>
              <a:t>Crystal Oscillator x4</a:t>
            </a:r>
          </a:p>
          <a:p>
            <a:r>
              <a:rPr lang="en-US" dirty="0" smtClean="0"/>
              <a:t>Voltage Regulator x5</a:t>
            </a:r>
          </a:p>
          <a:p>
            <a:r>
              <a:rPr lang="en-US" dirty="0" smtClean="0"/>
              <a:t>Transformer AC to 9 DC x3</a:t>
            </a:r>
          </a:p>
          <a:p>
            <a:r>
              <a:rPr lang="en-US" dirty="0" smtClean="0"/>
              <a:t>Box x2 (1 big and 1 small)</a:t>
            </a:r>
          </a:p>
          <a:p>
            <a:r>
              <a:rPr lang="en-US" dirty="0" smtClean="0"/>
              <a:t>Antenna x2</a:t>
            </a:r>
          </a:p>
          <a:p>
            <a:r>
              <a:rPr lang="en-US" dirty="0" smtClean="0"/>
              <a:t>Laptop x1</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Hardware Design </a:t>
            </a:r>
            <a:endParaRPr lang="en-US" dirty="0"/>
          </a:p>
        </p:txBody>
      </p:sp>
      <p:sp>
        <p:nvSpPr>
          <p:cNvPr id="3" name="內容版面配置區 2"/>
          <p:cNvSpPr>
            <a:spLocks noGrp="1"/>
          </p:cNvSpPr>
          <p:nvPr>
            <p:ph sz="quarter" idx="1"/>
          </p:nvPr>
        </p:nvSpPr>
        <p:spPr/>
        <p:txBody>
          <a:bodyPr/>
          <a:lstStyle/>
          <a:p>
            <a:r>
              <a:rPr lang="en-US" dirty="0" smtClean="0"/>
              <a:t>PCB Design (2x)</a:t>
            </a:r>
          </a:p>
          <a:p>
            <a:r>
              <a:rPr lang="en-US" dirty="0" smtClean="0"/>
              <a:t>Packaging</a:t>
            </a:r>
          </a:p>
          <a:p>
            <a:r>
              <a:rPr lang="en-US" dirty="0" smtClean="0"/>
              <a:t>Testing</a:t>
            </a:r>
          </a:p>
          <a:p>
            <a:r>
              <a:rPr lang="en-US" dirty="0" smtClean="0"/>
              <a:t>Installation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One Year Ago</a:t>
            </a:r>
            <a:endParaRPr lang="en-US" dirty="0"/>
          </a:p>
        </p:txBody>
      </p:sp>
      <p:sp>
        <p:nvSpPr>
          <p:cNvPr id="3" name="內容版面配置區 2"/>
          <p:cNvSpPr>
            <a:spLocks noGrp="1"/>
          </p:cNvSpPr>
          <p:nvPr>
            <p:ph sz="quarter" idx="1"/>
          </p:nvPr>
        </p:nvSpPr>
        <p:spPr/>
        <p:txBody>
          <a:bodyPr/>
          <a:lstStyle/>
          <a:p>
            <a:endParaRPr lang="en-US" dirty="0"/>
          </a:p>
        </p:txBody>
      </p:sp>
      <p:pic>
        <p:nvPicPr>
          <p:cNvPr id="1026" name="Picture 2" descr="C:\Users\Jack\Desktop\New folder (6)\20120619_113638.jpg"/>
          <p:cNvPicPr>
            <a:picLocks noChangeAspect="1" noChangeArrowheads="1"/>
          </p:cNvPicPr>
          <p:nvPr/>
        </p:nvPicPr>
        <p:blipFill>
          <a:blip r:embed="rId2" cstate="print"/>
          <a:srcRect/>
          <a:stretch>
            <a:fillRect/>
          </a:stretch>
        </p:blipFill>
        <p:spPr bwMode="auto">
          <a:xfrm>
            <a:off x="2971800" y="1524000"/>
            <a:ext cx="3486151" cy="464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Summer 2012</a:t>
            </a:r>
            <a:endParaRPr lang="en-US" dirty="0"/>
          </a:p>
        </p:txBody>
      </p:sp>
      <p:sp>
        <p:nvSpPr>
          <p:cNvPr id="3" name="內容版面配置區 2"/>
          <p:cNvSpPr>
            <a:spLocks noGrp="1"/>
          </p:cNvSpPr>
          <p:nvPr>
            <p:ph sz="quarter" idx="1"/>
          </p:nvPr>
        </p:nvSpPr>
        <p:spPr/>
        <p:txBody>
          <a:bodyPr/>
          <a:lstStyle/>
          <a:p>
            <a:endParaRPr lang="en-US"/>
          </a:p>
        </p:txBody>
      </p:sp>
      <p:pic>
        <p:nvPicPr>
          <p:cNvPr id="2051" name="Picture 3" descr="C:\Users\Jack\Desktop\New folder (6)\DSC_0027.JPG"/>
          <p:cNvPicPr>
            <a:picLocks noChangeAspect="1" noChangeArrowheads="1"/>
          </p:cNvPicPr>
          <p:nvPr/>
        </p:nvPicPr>
        <p:blipFill>
          <a:blip r:embed="rId2" cstate="print"/>
          <a:srcRect/>
          <a:stretch>
            <a:fillRect/>
          </a:stretch>
        </p:blipFill>
        <p:spPr bwMode="auto">
          <a:xfrm flipH="1">
            <a:off x="1752600" y="1752600"/>
            <a:ext cx="5867401" cy="38968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Spring 2013</a:t>
            </a:r>
            <a:endParaRPr lang="en-US" dirty="0"/>
          </a:p>
        </p:txBody>
      </p:sp>
      <p:sp>
        <p:nvSpPr>
          <p:cNvPr id="3" name="內容版面配置區 2"/>
          <p:cNvSpPr>
            <a:spLocks noGrp="1"/>
          </p:cNvSpPr>
          <p:nvPr>
            <p:ph sz="quarter" idx="1"/>
          </p:nvPr>
        </p:nvSpPr>
        <p:spPr/>
        <p:txBody>
          <a:bodyPr/>
          <a:lstStyle/>
          <a:p>
            <a:endParaRPr lang="en-US" dirty="0"/>
          </a:p>
        </p:txBody>
      </p:sp>
      <p:pic>
        <p:nvPicPr>
          <p:cNvPr id="3074" name="Picture 2" descr="C:\Users\Jack\Desktop\New folder (6)\DSCN5387.JPG"/>
          <p:cNvPicPr>
            <a:picLocks noChangeAspect="1" noChangeArrowheads="1"/>
          </p:cNvPicPr>
          <p:nvPr/>
        </p:nvPicPr>
        <p:blipFill>
          <a:blip r:embed="rId2" cstate="print"/>
          <a:srcRect/>
          <a:stretch>
            <a:fillRect/>
          </a:stretch>
        </p:blipFill>
        <p:spPr bwMode="auto">
          <a:xfrm>
            <a:off x="2057400" y="1828800"/>
            <a:ext cx="5283198" cy="396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First Circuit</a:t>
            </a:r>
            <a:endParaRPr lang="en-US" dirty="0"/>
          </a:p>
        </p:txBody>
      </p:sp>
      <p:sp>
        <p:nvSpPr>
          <p:cNvPr id="5" name="內容版面配置區 4"/>
          <p:cNvSpPr>
            <a:spLocks noGrp="1"/>
          </p:cNvSpPr>
          <p:nvPr>
            <p:ph sz="quarter" idx="1"/>
          </p:nvPr>
        </p:nvSpPr>
        <p:spPr/>
        <p:txBody>
          <a:bodyPr/>
          <a:lstStyle/>
          <a:p>
            <a:r>
              <a:rPr lang="en-US" dirty="0" smtClean="0"/>
              <a:t>Noise</a:t>
            </a:r>
          </a:p>
          <a:p>
            <a:r>
              <a:rPr lang="en-US" dirty="0" smtClean="0"/>
              <a:t>Not safe </a:t>
            </a:r>
          </a:p>
          <a:p>
            <a:r>
              <a:rPr lang="en-US" dirty="0" smtClean="0"/>
              <a:t>Unstable</a:t>
            </a:r>
          </a:p>
          <a:p>
            <a:r>
              <a:rPr lang="en-US" dirty="0" smtClean="0"/>
              <a:t>Cheap </a:t>
            </a:r>
          </a:p>
          <a:p>
            <a:endParaRPr lang="en-US" dirty="0"/>
          </a:p>
        </p:txBody>
      </p:sp>
      <p:pic>
        <p:nvPicPr>
          <p:cNvPr id="6" name="Picture 2" descr="C:\Users\Jack\Desktop\New folder (6)\20120619_113638.jpg"/>
          <p:cNvPicPr>
            <a:picLocks noChangeAspect="1" noChangeArrowheads="1"/>
          </p:cNvPicPr>
          <p:nvPr/>
        </p:nvPicPr>
        <p:blipFill>
          <a:blip r:embed="rId2" cstate="print"/>
          <a:srcRect/>
          <a:stretch>
            <a:fillRect/>
          </a:stretch>
        </p:blipFill>
        <p:spPr bwMode="auto">
          <a:xfrm>
            <a:off x="4495800" y="1524000"/>
            <a:ext cx="3486151" cy="464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First PCB</a:t>
            </a:r>
            <a:endParaRPr lang="en-US" dirty="0"/>
          </a:p>
        </p:txBody>
      </p:sp>
      <p:sp>
        <p:nvSpPr>
          <p:cNvPr id="3" name="內容版面配置區 2"/>
          <p:cNvSpPr>
            <a:spLocks noGrp="1"/>
          </p:cNvSpPr>
          <p:nvPr>
            <p:ph sz="quarter" idx="1"/>
          </p:nvPr>
        </p:nvSpPr>
        <p:spPr/>
        <p:txBody>
          <a:bodyPr/>
          <a:lstStyle/>
          <a:p>
            <a:r>
              <a:rPr lang="en-US" dirty="0" smtClean="0"/>
              <a:t>Low Noise</a:t>
            </a:r>
          </a:p>
          <a:p>
            <a:r>
              <a:rPr lang="en-US" dirty="0" smtClean="0"/>
              <a:t>Safe</a:t>
            </a:r>
          </a:p>
          <a:p>
            <a:r>
              <a:rPr lang="en-US" dirty="0" smtClean="0"/>
              <a:t>4 layer </a:t>
            </a:r>
          </a:p>
          <a:p>
            <a:r>
              <a:rPr lang="en-US" dirty="0" smtClean="0"/>
              <a:t>$219.9 – 4 piece</a:t>
            </a:r>
          </a:p>
          <a:p>
            <a:r>
              <a:rPr lang="en-US" dirty="0" smtClean="0"/>
              <a:t>$55 per piece</a:t>
            </a:r>
          </a:p>
          <a:p>
            <a:r>
              <a:rPr lang="en-US" dirty="0" smtClean="0"/>
              <a:t>Order from express PCB (Free Software)</a:t>
            </a:r>
          </a:p>
          <a:p>
            <a:r>
              <a:rPr lang="en-US" dirty="0" smtClean="0">
                <a:hlinkClick r:id="rId2"/>
              </a:rPr>
              <a:t>http://www.expresspcb.com/</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4 layer PCB</a:t>
            </a:r>
            <a:endParaRPr lang="en-US" dirty="0"/>
          </a:p>
        </p:txBody>
      </p:sp>
      <p:sp>
        <p:nvSpPr>
          <p:cNvPr id="3" name="內容版面配置區 2"/>
          <p:cNvSpPr>
            <a:spLocks noGrp="1"/>
          </p:cNvSpPr>
          <p:nvPr>
            <p:ph sz="quarter" idx="1"/>
          </p:nvPr>
        </p:nvSpPr>
        <p:spPr/>
        <p:txBody>
          <a:bodyPr/>
          <a:lstStyle/>
          <a:p>
            <a:endParaRPr lang="en-US"/>
          </a:p>
        </p:txBody>
      </p:sp>
      <p:pic>
        <p:nvPicPr>
          <p:cNvPr id="6146" name="Picture 2" descr="C:\Users\Jack\Desktop\New folder (7)\Power Project\Poster\pcb2.png"/>
          <p:cNvPicPr>
            <a:picLocks noChangeAspect="1" noChangeArrowheads="1"/>
          </p:cNvPicPr>
          <p:nvPr/>
        </p:nvPicPr>
        <p:blipFill>
          <a:blip r:embed="rId2" cstate="print"/>
          <a:srcRect/>
          <a:stretch>
            <a:fillRect/>
          </a:stretch>
        </p:blipFill>
        <p:spPr bwMode="auto">
          <a:xfrm>
            <a:off x="457200" y="1905000"/>
            <a:ext cx="8330385" cy="4191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158</TotalTime>
  <Words>348</Words>
  <Application>Microsoft Office PowerPoint</Application>
  <PresentationFormat>如螢幕大小 (4:3)</PresentationFormat>
  <Paragraphs>97</Paragraphs>
  <Slides>28</Slides>
  <Notes>0</Notes>
  <HiddenSlides>0</HiddenSlides>
  <MMClips>0</MMClips>
  <ScaleCrop>false</ScaleCrop>
  <HeadingPairs>
    <vt:vector size="4" baseType="variant">
      <vt:variant>
        <vt:lpstr>佈景主題</vt:lpstr>
      </vt:variant>
      <vt:variant>
        <vt:i4>1</vt:i4>
      </vt:variant>
      <vt:variant>
        <vt:lpstr>投影片標題</vt:lpstr>
      </vt:variant>
      <vt:variant>
        <vt:i4>28</vt:i4>
      </vt:variant>
    </vt:vector>
  </HeadingPairs>
  <TitlesOfParts>
    <vt:vector size="29" baseType="lpstr">
      <vt:lpstr>中庸</vt:lpstr>
      <vt:lpstr>Power Monitor - Hardware</vt:lpstr>
      <vt:lpstr>Power Monitoring System</vt:lpstr>
      <vt:lpstr>Hardware Design </vt:lpstr>
      <vt:lpstr>One Year Ago</vt:lpstr>
      <vt:lpstr>Summer 2012</vt:lpstr>
      <vt:lpstr>Spring 2013</vt:lpstr>
      <vt:lpstr>First Circuit</vt:lpstr>
      <vt:lpstr>First PCB</vt:lpstr>
      <vt:lpstr>4 layer PCB</vt:lpstr>
      <vt:lpstr>4 Layer</vt:lpstr>
      <vt:lpstr>One Mistake for the first PCB</vt:lpstr>
      <vt:lpstr>Circuit</vt:lpstr>
      <vt:lpstr>Circuit</vt:lpstr>
      <vt:lpstr>Circuit</vt:lpstr>
      <vt:lpstr>Circuit </vt:lpstr>
      <vt:lpstr>Component </vt:lpstr>
      <vt:lpstr>Where to Buy Them ?!</vt:lpstr>
      <vt:lpstr>PCB 2</vt:lpstr>
      <vt:lpstr>Circuit Power</vt:lpstr>
      <vt:lpstr>Circuit Power</vt:lpstr>
      <vt:lpstr>Packaging </vt:lpstr>
      <vt:lpstr>Box 1 – Hopeman Building</vt:lpstr>
      <vt:lpstr>Box 2</vt:lpstr>
      <vt:lpstr>Testing</vt:lpstr>
      <vt:lpstr>Installation </vt:lpstr>
      <vt:lpstr>Installation</vt:lpstr>
      <vt:lpstr>Installation</vt:lpstr>
      <vt:lpstr>Inventory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Monitor - Hardware</dc:title>
  <dc:creator>Jack</dc:creator>
  <cp:lastModifiedBy>Jack</cp:lastModifiedBy>
  <cp:revision>5</cp:revision>
  <dcterms:created xsi:type="dcterms:W3CDTF">2013-05-10T20:14:58Z</dcterms:created>
  <dcterms:modified xsi:type="dcterms:W3CDTF">2013-05-13T06:09:32Z</dcterms:modified>
</cp:coreProperties>
</file>