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0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5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B237-D724-4393-8546-2C8E9B9CC4C1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ECC77-F8FE-4040-A115-F6BC28BC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3600"/>
            <a:ext cx="8534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Wireless Power Monitoring </a:t>
            </a:r>
            <a:r>
              <a:rPr lang="en-US" dirty="0" smtClean="0"/>
              <a:t>Device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smtClean="0"/>
              <a:t>Communications Programming)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Progress Report</a:t>
            </a:r>
          </a:p>
          <a:p>
            <a:r>
              <a:rPr lang="en-US" dirty="0" smtClean="0"/>
              <a:t>11/26/2012</a:t>
            </a:r>
          </a:p>
          <a:p>
            <a:r>
              <a:rPr lang="en-US" dirty="0" smtClean="0"/>
              <a:t>Report by: </a:t>
            </a:r>
            <a:r>
              <a:rPr lang="en-US" dirty="0" err="1" smtClean="0"/>
              <a:t>Ka</a:t>
            </a:r>
            <a:r>
              <a:rPr lang="en-US" dirty="0" smtClean="0"/>
              <a:t> Fung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3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1945"/>
            <a:ext cx="8229600" cy="4062473"/>
          </a:xfrm>
        </p:spPr>
      </p:pic>
    </p:spTree>
    <p:extLst>
      <p:ext uri="{BB962C8B-B14F-4D97-AF65-F5344CB8AC3E}">
        <p14:creationId xmlns:p14="http://schemas.microsoft.com/office/powerpoint/2010/main" val="141661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Freq</a:t>
            </a:r>
            <a:r>
              <a:rPr lang="en-US" sz="1600" dirty="0"/>
              <a:t>: </a:t>
            </a:r>
            <a:r>
              <a:rPr lang="en-US" sz="1600" dirty="0" smtClean="0"/>
              <a:t>59.984</a:t>
            </a:r>
          </a:p>
          <a:p>
            <a:pPr marL="0" indent="0">
              <a:buNone/>
            </a:pPr>
            <a:r>
              <a:rPr lang="en-US" sz="1600" dirty="0" err="1" smtClean="0"/>
              <a:t>VoltA</a:t>
            </a:r>
            <a:r>
              <a:rPr lang="en-US" sz="1600" dirty="0"/>
              <a:t>: </a:t>
            </a:r>
            <a:r>
              <a:rPr lang="en-US" sz="1600" dirty="0" smtClean="0"/>
              <a:t>120.802	</a:t>
            </a:r>
            <a:r>
              <a:rPr lang="en-US" sz="1600" dirty="0" err="1" smtClean="0"/>
              <a:t>VoltB</a:t>
            </a:r>
            <a:r>
              <a:rPr lang="en-US" sz="1600" dirty="0"/>
              <a:t>: </a:t>
            </a:r>
            <a:r>
              <a:rPr lang="en-US" sz="1600" dirty="0" smtClean="0"/>
              <a:t>120.845	</a:t>
            </a:r>
            <a:r>
              <a:rPr lang="en-US" sz="1600" dirty="0" err="1" smtClean="0"/>
              <a:t>VoltC</a:t>
            </a:r>
            <a:r>
              <a:rPr lang="en-US" sz="1600" dirty="0"/>
              <a:t>: </a:t>
            </a:r>
            <a:r>
              <a:rPr lang="en-US" sz="1600" dirty="0" smtClean="0"/>
              <a:t>120.853</a:t>
            </a:r>
          </a:p>
          <a:p>
            <a:pPr marL="0" indent="0">
              <a:buNone/>
            </a:pPr>
            <a:r>
              <a:rPr lang="en-US" sz="1600" dirty="0" err="1" smtClean="0"/>
              <a:t>CurrA</a:t>
            </a:r>
            <a:r>
              <a:rPr lang="en-US" sz="1600" dirty="0"/>
              <a:t>: </a:t>
            </a:r>
            <a:r>
              <a:rPr lang="en-US" sz="1600" dirty="0" smtClean="0"/>
              <a:t>2.099	</a:t>
            </a:r>
            <a:r>
              <a:rPr lang="en-US" sz="1600" dirty="0" err="1" smtClean="0"/>
              <a:t>CurrB</a:t>
            </a:r>
            <a:r>
              <a:rPr lang="en-US" sz="1600" dirty="0"/>
              <a:t>: </a:t>
            </a:r>
            <a:r>
              <a:rPr lang="en-US" sz="1600" dirty="0" smtClean="0"/>
              <a:t>2.143	</a:t>
            </a:r>
            <a:r>
              <a:rPr lang="en-US" sz="1600" dirty="0" err="1" smtClean="0"/>
              <a:t>CurrC</a:t>
            </a:r>
            <a:r>
              <a:rPr lang="en-US" sz="1600" dirty="0"/>
              <a:t>: </a:t>
            </a:r>
            <a:r>
              <a:rPr lang="en-US" sz="1600" dirty="0" smtClean="0"/>
              <a:t>2.145	</a:t>
            </a:r>
            <a:r>
              <a:rPr lang="en-US" sz="1600" dirty="0" err="1" smtClean="0"/>
              <a:t>CurrN</a:t>
            </a:r>
            <a:r>
              <a:rPr lang="en-US" sz="1600" dirty="0"/>
              <a:t>: </a:t>
            </a:r>
            <a:r>
              <a:rPr lang="en-US" sz="1600" dirty="0" smtClean="0"/>
              <a:t>10.396</a:t>
            </a:r>
          </a:p>
          <a:p>
            <a:pPr marL="0" indent="0">
              <a:buNone/>
            </a:pPr>
            <a:r>
              <a:rPr lang="en-US" sz="1600" dirty="0" err="1" smtClean="0"/>
              <a:t>RealA</a:t>
            </a:r>
            <a:r>
              <a:rPr lang="en-US" sz="1600" dirty="0"/>
              <a:t>: </a:t>
            </a:r>
            <a:r>
              <a:rPr lang="en-US" sz="1600" dirty="0" smtClean="0"/>
              <a:t>14.612	</a:t>
            </a:r>
            <a:r>
              <a:rPr lang="en-US" sz="1600" dirty="0" err="1" smtClean="0"/>
              <a:t>RealB</a:t>
            </a:r>
            <a:r>
              <a:rPr lang="en-US" sz="1600" dirty="0"/>
              <a:t>: </a:t>
            </a:r>
            <a:r>
              <a:rPr lang="en-US" sz="1600" dirty="0" smtClean="0"/>
              <a:t>14.907	</a:t>
            </a:r>
            <a:r>
              <a:rPr lang="en-US" sz="1600" dirty="0" err="1" smtClean="0"/>
              <a:t>RealC</a:t>
            </a:r>
            <a:r>
              <a:rPr lang="en-US" sz="1600" dirty="0"/>
              <a:t>: </a:t>
            </a:r>
            <a:r>
              <a:rPr lang="en-US" sz="1600" dirty="0" smtClean="0"/>
              <a:t>14.945</a:t>
            </a:r>
          </a:p>
          <a:p>
            <a:pPr marL="0" indent="0">
              <a:buNone/>
            </a:pPr>
            <a:r>
              <a:rPr lang="en-US" sz="1600" dirty="0" err="1" smtClean="0"/>
              <a:t>ReacA</a:t>
            </a:r>
            <a:r>
              <a:rPr lang="en-US" sz="1600" dirty="0"/>
              <a:t>: -</a:t>
            </a:r>
            <a:r>
              <a:rPr lang="en-US" sz="1600" dirty="0" smtClean="0"/>
              <a:t>20.730	</a:t>
            </a:r>
            <a:r>
              <a:rPr lang="en-US" sz="1600" dirty="0" err="1" smtClean="0"/>
              <a:t>ReacB</a:t>
            </a:r>
            <a:r>
              <a:rPr lang="en-US" sz="1600" dirty="0"/>
              <a:t>: -</a:t>
            </a:r>
            <a:r>
              <a:rPr lang="en-US" sz="1600" dirty="0" smtClean="0"/>
              <a:t>21.179	</a:t>
            </a:r>
            <a:r>
              <a:rPr lang="en-US" sz="1600" dirty="0" err="1" smtClean="0"/>
              <a:t>ReacC</a:t>
            </a:r>
            <a:r>
              <a:rPr lang="en-US" sz="1600" dirty="0"/>
              <a:t>: -</a:t>
            </a:r>
            <a:r>
              <a:rPr lang="en-US" sz="1600" dirty="0" smtClean="0"/>
              <a:t>21.183</a:t>
            </a:r>
          </a:p>
          <a:p>
            <a:pPr marL="0" indent="0">
              <a:buNone/>
            </a:pPr>
            <a:r>
              <a:rPr lang="en-US" sz="1600" dirty="0" err="1" smtClean="0"/>
              <a:t>AppaA</a:t>
            </a:r>
            <a:r>
              <a:rPr lang="en-US" sz="1600" dirty="0"/>
              <a:t>: </a:t>
            </a:r>
            <a:r>
              <a:rPr lang="en-US" sz="1600" dirty="0" smtClean="0"/>
              <a:t>25.441	</a:t>
            </a:r>
            <a:r>
              <a:rPr lang="en-US" sz="1600" dirty="0" err="1" smtClean="0"/>
              <a:t>AppaB</a:t>
            </a:r>
            <a:r>
              <a:rPr lang="en-US" sz="1600" dirty="0"/>
              <a:t>: </a:t>
            </a:r>
            <a:r>
              <a:rPr lang="en-US" sz="1600" dirty="0" smtClean="0"/>
              <a:t>25.916	</a:t>
            </a:r>
            <a:r>
              <a:rPr lang="en-US" sz="1600" dirty="0" err="1" smtClean="0"/>
              <a:t>AppaC</a:t>
            </a:r>
            <a:r>
              <a:rPr lang="en-US" sz="1600" dirty="0"/>
              <a:t>: </a:t>
            </a:r>
            <a:r>
              <a:rPr lang="en-US" sz="1600" dirty="0" smtClean="0"/>
              <a:t>26.041</a:t>
            </a:r>
          </a:p>
          <a:p>
            <a:pPr marL="0" indent="0">
              <a:buNone/>
            </a:pPr>
            <a:r>
              <a:rPr lang="en-US" sz="1600" dirty="0" smtClean="0"/>
              <a:t>PFA</a:t>
            </a:r>
            <a:r>
              <a:rPr lang="en-US" sz="1600" dirty="0"/>
              <a:t>: </a:t>
            </a:r>
            <a:r>
              <a:rPr lang="en-US" sz="1600" dirty="0" smtClean="0"/>
              <a:t>0.576		PFB</a:t>
            </a:r>
            <a:r>
              <a:rPr lang="en-US" sz="1600" dirty="0"/>
              <a:t>: </a:t>
            </a:r>
            <a:r>
              <a:rPr lang="en-US" sz="1600" dirty="0" smtClean="0"/>
              <a:t>0.578		PFC</a:t>
            </a:r>
            <a:r>
              <a:rPr lang="en-US" sz="1600" dirty="0"/>
              <a:t>: </a:t>
            </a:r>
            <a:r>
              <a:rPr lang="en-US" sz="1600" dirty="0" smtClean="0"/>
              <a:t>0.577		PFT</a:t>
            </a:r>
            <a:r>
              <a:rPr lang="en-US" sz="1600" dirty="0"/>
              <a:t>: </a:t>
            </a:r>
            <a:r>
              <a:rPr lang="en-US" sz="1600" dirty="0" smtClean="0"/>
              <a:t>0.000</a:t>
            </a:r>
          </a:p>
          <a:p>
            <a:pPr marL="0" indent="0">
              <a:buNone/>
            </a:pPr>
            <a:r>
              <a:rPr lang="en-US" sz="1600" dirty="0" err="1" smtClean="0"/>
              <a:t>PhaseAB</a:t>
            </a:r>
            <a:r>
              <a:rPr lang="en-US" sz="1600" dirty="0"/>
              <a:t>: </a:t>
            </a:r>
            <a:r>
              <a:rPr lang="en-US" sz="1600" dirty="0" smtClean="0"/>
              <a:t>359.870	</a:t>
            </a:r>
            <a:r>
              <a:rPr lang="en-US" sz="1600" dirty="0" err="1" smtClean="0"/>
              <a:t>PhaseAC</a:t>
            </a:r>
            <a:r>
              <a:rPr lang="en-US" sz="1600" dirty="0"/>
              <a:t>: </a:t>
            </a:r>
            <a:r>
              <a:rPr lang="en-US" sz="1600" dirty="0" smtClean="0"/>
              <a:t>359.840</a:t>
            </a:r>
          </a:p>
          <a:p>
            <a:pPr marL="0" indent="0">
              <a:buNone/>
            </a:pPr>
            <a:r>
              <a:rPr lang="en-US" sz="1600" dirty="0" smtClean="0"/>
              <a:t>THDA</a:t>
            </a:r>
            <a:r>
              <a:rPr lang="en-US" sz="1600" dirty="0"/>
              <a:t>: </a:t>
            </a:r>
            <a:r>
              <a:rPr lang="en-US" sz="1600" dirty="0" smtClean="0"/>
              <a:t>136.192</a:t>
            </a:r>
          </a:p>
          <a:p>
            <a:pPr marL="0" indent="0">
              <a:buNone/>
            </a:pPr>
            <a:r>
              <a:rPr lang="en-US" sz="1600" dirty="0" smtClean="0"/>
              <a:t>CHA1</a:t>
            </a:r>
            <a:r>
              <a:rPr lang="en-US" sz="1600" dirty="0"/>
              <a:t>: </a:t>
            </a:r>
            <a:r>
              <a:rPr lang="en-US" sz="1600" dirty="0" smtClean="0"/>
              <a:t>1.247	CHA2</a:t>
            </a:r>
            <a:r>
              <a:rPr lang="en-US" sz="1600" dirty="0"/>
              <a:t>: </a:t>
            </a:r>
            <a:r>
              <a:rPr lang="en-US" sz="1600" dirty="0" smtClean="0"/>
              <a:t>0.057	CHA3</a:t>
            </a:r>
            <a:r>
              <a:rPr lang="en-US" sz="1600" dirty="0"/>
              <a:t>: </a:t>
            </a:r>
            <a:r>
              <a:rPr lang="en-US" sz="1600" dirty="0" smtClean="0"/>
              <a:t>1.107	CHA4</a:t>
            </a:r>
            <a:r>
              <a:rPr lang="en-US" sz="1600" dirty="0"/>
              <a:t>: </a:t>
            </a:r>
            <a:r>
              <a:rPr lang="en-US" sz="1600" dirty="0" smtClean="0"/>
              <a:t>0.053	CHA5</a:t>
            </a:r>
            <a:r>
              <a:rPr lang="en-US" sz="1600" dirty="0"/>
              <a:t>: </a:t>
            </a:r>
            <a:r>
              <a:rPr lang="en-US" sz="1600" dirty="0" smtClean="0"/>
              <a:t>0.920</a:t>
            </a:r>
          </a:p>
          <a:p>
            <a:pPr marL="0" indent="0">
              <a:buNone/>
            </a:pPr>
            <a:r>
              <a:rPr lang="en-US" sz="1600" dirty="0" smtClean="0"/>
              <a:t>VHA1</a:t>
            </a:r>
            <a:r>
              <a:rPr lang="en-US" sz="1600" dirty="0"/>
              <a:t>: </a:t>
            </a:r>
            <a:r>
              <a:rPr lang="en-US" sz="1600" dirty="0" smtClean="0"/>
              <a:t>120.893	VHA2</a:t>
            </a:r>
            <a:r>
              <a:rPr lang="en-US" sz="1600" dirty="0"/>
              <a:t>: </a:t>
            </a:r>
            <a:r>
              <a:rPr lang="en-US" sz="1600" dirty="0" smtClean="0"/>
              <a:t>2.784	VHA3</a:t>
            </a:r>
            <a:r>
              <a:rPr lang="en-US" sz="1600" dirty="0"/>
              <a:t>: </a:t>
            </a:r>
            <a:r>
              <a:rPr lang="en-US" sz="1600" dirty="0" smtClean="0"/>
              <a:t>1.402	VHA4</a:t>
            </a:r>
            <a:r>
              <a:rPr lang="en-US" sz="1600" dirty="0"/>
              <a:t>: </a:t>
            </a:r>
            <a:r>
              <a:rPr lang="en-US" sz="1600" dirty="0" smtClean="0"/>
              <a:t>0.588	VHA5</a:t>
            </a:r>
            <a:r>
              <a:rPr lang="en-US" sz="1600" dirty="0"/>
              <a:t>: </a:t>
            </a:r>
            <a:r>
              <a:rPr lang="en-US" sz="1600" dirty="0" smtClean="0"/>
              <a:t>0.394</a:t>
            </a:r>
          </a:p>
          <a:p>
            <a:pPr marL="0" indent="0">
              <a:buNone/>
            </a:pPr>
            <a:r>
              <a:rPr lang="en-US" sz="1600" dirty="0" smtClean="0"/>
              <a:t>THDB</a:t>
            </a:r>
            <a:r>
              <a:rPr lang="en-US" sz="1600" dirty="0"/>
              <a:t>: </a:t>
            </a:r>
            <a:r>
              <a:rPr lang="en-US" sz="1600" dirty="0" smtClean="0"/>
              <a:t>139.994</a:t>
            </a:r>
          </a:p>
          <a:p>
            <a:pPr marL="0" indent="0">
              <a:buNone/>
            </a:pPr>
            <a:r>
              <a:rPr lang="en-US" sz="1600" dirty="0" smtClean="0"/>
              <a:t>CHB1</a:t>
            </a:r>
            <a:r>
              <a:rPr lang="en-US" sz="1600" dirty="0"/>
              <a:t>: </a:t>
            </a:r>
            <a:r>
              <a:rPr lang="en-US" sz="1600" dirty="0" smtClean="0"/>
              <a:t>1.250	CHB2</a:t>
            </a:r>
            <a:r>
              <a:rPr lang="en-US" sz="1600" dirty="0"/>
              <a:t>: </a:t>
            </a:r>
            <a:r>
              <a:rPr lang="en-US" sz="1600" dirty="0" smtClean="0"/>
              <a:t>0.058	CHB3</a:t>
            </a:r>
            <a:r>
              <a:rPr lang="en-US" sz="1600" dirty="0"/>
              <a:t>: </a:t>
            </a:r>
            <a:r>
              <a:rPr lang="en-US" sz="1600" dirty="0" smtClean="0"/>
              <a:t>1.114	CHB4</a:t>
            </a:r>
            <a:r>
              <a:rPr lang="en-US" sz="1600" dirty="0"/>
              <a:t>: </a:t>
            </a:r>
            <a:r>
              <a:rPr lang="en-US" sz="1600" dirty="0" smtClean="0"/>
              <a:t>0.052	CHB5</a:t>
            </a:r>
            <a:r>
              <a:rPr lang="en-US" sz="1600" dirty="0"/>
              <a:t>: </a:t>
            </a:r>
            <a:r>
              <a:rPr lang="en-US" sz="1600" dirty="0" smtClean="0"/>
              <a:t>0.924</a:t>
            </a:r>
          </a:p>
          <a:p>
            <a:pPr marL="0" indent="0">
              <a:buNone/>
            </a:pPr>
            <a:r>
              <a:rPr lang="en-US" sz="1600" dirty="0" smtClean="0"/>
              <a:t>VHB1</a:t>
            </a:r>
            <a:r>
              <a:rPr lang="en-US" sz="1600" dirty="0"/>
              <a:t>: </a:t>
            </a:r>
            <a:r>
              <a:rPr lang="en-US" sz="1600" dirty="0" smtClean="0"/>
              <a:t>121.109	VHB2</a:t>
            </a:r>
            <a:r>
              <a:rPr lang="en-US" sz="1600" dirty="0"/>
              <a:t>: </a:t>
            </a:r>
            <a:r>
              <a:rPr lang="en-US" sz="1600" dirty="0" smtClean="0"/>
              <a:t>2.789	VHB3</a:t>
            </a:r>
            <a:r>
              <a:rPr lang="en-US" sz="1600" dirty="0"/>
              <a:t>: </a:t>
            </a:r>
            <a:r>
              <a:rPr lang="en-US" sz="1600" dirty="0" smtClean="0"/>
              <a:t>1.407	VHB4</a:t>
            </a:r>
            <a:r>
              <a:rPr lang="en-US" sz="1600" dirty="0"/>
              <a:t>: </a:t>
            </a:r>
            <a:r>
              <a:rPr lang="en-US" sz="1600" dirty="0" smtClean="0"/>
              <a:t>0.590	VHB5</a:t>
            </a:r>
            <a:r>
              <a:rPr lang="en-US" sz="1600" dirty="0"/>
              <a:t>: </a:t>
            </a:r>
            <a:r>
              <a:rPr lang="en-US" sz="1600" dirty="0" smtClean="0"/>
              <a:t>0.406</a:t>
            </a:r>
          </a:p>
          <a:p>
            <a:pPr marL="0" indent="0">
              <a:buNone/>
            </a:pPr>
            <a:r>
              <a:rPr lang="en-US" sz="1600" dirty="0" smtClean="0"/>
              <a:t>THDC</a:t>
            </a:r>
            <a:r>
              <a:rPr lang="en-US" sz="1600" dirty="0"/>
              <a:t>: </a:t>
            </a:r>
            <a:r>
              <a:rPr lang="en-US" sz="1600" dirty="0" smtClean="0"/>
              <a:t>141.629</a:t>
            </a:r>
          </a:p>
          <a:p>
            <a:pPr marL="0" indent="0">
              <a:buNone/>
            </a:pPr>
            <a:r>
              <a:rPr lang="en-US" sz="1600" dirty="0" smtClean="0"/>
              <a:t>CHC1</a:t>
            </a:r>
            <a:r>
              <a:rPr lang="en-US" sz="1600" dirty="0"/>
              <a:t>: </a:t>
            </a:r>
            <a:r>
              <a:rPr lang="en-US" sz="1600" dirty="0" smtClean="0"/>
              <a:t>1.262	CHC2</a:t>
            </a:r>
            <a:r>
              <a:rPr lang="en-US" sz="1600" dirty="0"/>
              <a:t>: </a:t>
            </a:r>
            <a:r>
              <a:rPr lang="en-US" sz="1600" dirty="0" smtClean="0"/>
              <a:t>0.058	CHC3</a:t>
            </a:r>
            <a:r>
              <a:rPr lang="en-US" sz="1600" dirty="0"/>
              <a:t>: </a:t>
            </a:r>
            <a:r>
              <a:rPr lang="en-US" sz="1600" dirty="0" smtClean="0"/>
              <a:t>1.123	CHC4</a:t>
            </a:r>
            <a:r>
              <a:rPr lang="en-US" sz="1600" dirty="0"/>
              <a:t>: </a:t>
            </a:r>
            <a:r>
              <a:rPr lang="en-US" sz="1600" dirty="0" smtClean="0"/>
              <a:t>0.052	CHC5</a:t>
            </a:r>
            <a:r>
              <a:rPr lang="en-US" sz="1600" dirty="0"/>
              <a:t>: </a:t>
            </a:r>
            <a:r>
              <a:rPr lang="en-US" sz="1600" dirty="0" smtClean="0"/>
              <a:t>0.932</a:t>
            </a:r>
          </a:p>
          <a:p>
            <a:pPr marL="0" indent="0">
              <a:buNone/>
            </a:pPr>
            <a:r>
              <a:rPr lang="en-US" sz="1600" dirty="0" smtClean="0"/>
              <a:t>VHC1</a:t>
            </a:r>
            <a:r>
              <a:rPr lang="en-US" sz="1600" dirty="0"/>
              <a:t>: </a:t>
            </a:r>
            <a:r>
              <a:rPr lang="en-US" sz="1600" dirty="0" smtClean="0"/>
              <a:t>120.963	VHC2</a:t>
            </a:r>
            <a:r>
              <a:rPr lang="en-US" sz="1600" dirty="0"/>
              <a:t>: </a:t>
            </a:r>
            <a:r>
              <a:rPr lang="en-US" sz="1600" dirty="0" smtClean="0"/>
              <a:t>2.789	VHC3</a:t>
            </a:r>
            <a:r>
              <a:rPr lang="en-US" sz="1600" dirty="0"/>
              <a:t>: </a:t>
            </a:r>
            <a:r>
              <a:rPr lang="en-US" sz="1600" dirty="0" smtClean="0"/>
              <a:t>1.410	VHC4</a:t>
            </a:r>
            <a:r>
              <a:rPr lang="en-US" sz="1600" dirty="0"/>
              <a:t>: </a:t>
            </a:r>
            <a:r>
              <a:rPr lang="en-US" sz="1600" dirty="0" smtClean="0"/>
              <a:t>0.598	VHC5</a:t>
            </a:r>
            <a:r>
              <a:rPr lang="en-US" sz="1600" dirty="0"/>
              <a:t>: 0.397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894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Implemented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3 (</a:t>
            </a:r>
            <a:r>
              <a:rPr lang="en-US" dirty="0" err="1" smtClean="0"/>
              <a:t>Arduino</a:t>
            </a:r>
            <a:r>
              <a:rPr lang="en-US" dirty="0" smtClean="0"/>
              <a:t> getting data from Maxim)</a:t>
            </a:r>
          </a:p>
          <a:p>
            <a:pPr lvl="1"/>
            <a:r>
              <a:rPr lang="en-US" dirty="0" smtClean="0"/>
              <a:t>Data gathering from Maxim Chip by </a:t>
            </a:r>
            <a:r>
              <a:rPr lang="en-US" dirty="0" err="1" smtClean="0"/>
              <a:t>Arduino</a:t>
            </a:r>
            <a:r>
              <a:rPr lang="en-US" dirty="0" smtClean="0"/>
              <a:t> is fast (&lt;1 second) if no harmonics is gathered.</a:t>
            </a:r>
          </a:p>
          <a:p>
            <a:pPr lvl="1"/>
            <a:r>
              <a:rPr lang="en-US" dirty="0" smtClean="0"/>
              <a:t>With harmonic data, data gathering time is significantly increased (~30 seconds for full data set consisting of 5 harmonics on each phase).</a:t>
            </a:r>
          </a:p>
          <a:p>
            <a:r>
              <a:rPr lang="en-US" dirty="0" smtClean="0"/>
              <a:t>Step 4 (</a:t>
            </a:r>
            <a:r>
              <a:rPr lang="en-US" dirty="0" err="1" smtClean="0"/>
              <a:t>Arduino</a:t>
            </a:r>
            <a:r>
              <a:rPr lang="en-US" dirty="0" smtClean="0"/>
              <a:t> sending data out)</a:t>
            </a:r>
          </a:p>
          <a:p>
            <a:pPr lvl="1"/>
            <a:r>
              <a:rPr lang="en-US" dirty="0" smtClean="0"/>
              <a:t>Data being send out is in ASCII format, easy to read and parse.</a:t>
            </a:r>
          </a:p>
          <a:p>
            <a:pPr lvl="1"/>
            <a:r>
              <a:rPr lang="en-US" dirty="0" err="1" smtClean="0"/>
              <a:t>Arduino</a:t>
            </a:r>
            <a:r>
              <a:rPr lang="en-US" dirty="0" smtClean="0"/>
              <a:t> has no inherent time reference. Therefore, </a:t>
            </a:r>
            <a:r>
              <a:rPr lang="en-US" dirty="0" err="1" smtClean="0"/>
              <a:t>timestamping</a:t>
            </a:r>
            <a:r>
              <a:rPr lang="en-US" dirty="0" smtClean="0"/>
              <a:t> would have to be done by the receiver (server).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device currently has been running for &gt;1 week. (Powered on the entire time)</a:t>
            </a:r>
          </a:p>
          <a:p>
            <a:r>
              <a:rPr lang="en-US" dirty="0" smtClean="0"/>
              <a:t>Still provides accurate readings the entire time. </a:t>
            </a:r>
          </a:p>
          <a:p>
            <a:pPr lvl="1"/>
            <a:r>
              <a:rPr lang="en-US" dirty="0" smtClean="0"/>
              <a:t>Currents within ~3% of the Fluke Meter</a:t>
            </a:r>
          </a:p>
          <a:p>
            <a:pPr lvl="1"/>
            <a:r>
              <a:rPr lang="en-US" dirty="0" smtClean="0"/>
              <a:t>Harmonics within ~10% of the Fluke Meter</a:t>
            </a:r>
          </a:p>
          <a:p>
            <a:pPr lvl="1"/>
            <a:r>
              <a:rPr lang="en-US" dirty="0" smtClean="0"/>
              <a:t>Other values within 1% of the Fluke Meter</a:t>
            </a:r>
            <a:endParaRPr lang="en-US" dirty="0"/>
          </a:p>
          <a:p>
            <a:r>
              <a:rPr lang="en-US" dirty="0" smtClean="0"/>
              <a:t>Harmonic measurements still needs to be investigated.</a:t>
            </a:r>
          </a:p>
        </p:txBody>
      </p:sp>
    </p:spTree>
    <p:extLst>
      <p:ext uri="{BB962C8B-B14F-4D97-AF65-F5344CB8AC3E}">
        <p14:creationId xmlns:p14="http://schemas.microsoft.com/office/powerpoint/2010/main" val="213355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to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2 and 5 (Server requesting </a:t>
            </a:r>
            <a:r>
              <a:rPr lang="en-US" dirty="0" err="1" smtClean="0"/>
              <a:t>Arduino</a:t>
            </a:r>
            <a:r>
              <a:rPr lang="en-US" dirty="0" smtClean="0"/>
              <a:t> for data, then timestamp and storing the incoming Data Set).</a:t>
            </a:r>
          </a:p>
          <a:p>
            <a:r>
              <a:rPr lang="en-US" dirty="0" smtClean="0"/>
              <a:t>Requires the help of John Simonson.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062473"/>
          </a:xfrm>
        </p:spPr>
      </p:pic>
    </p:spTree>
    <p:extLst>
      <p:ext uri="{BB962C8B-B14F-4D97-AF65-F5344CB8AC3E}">
        <p14:creationId xmlns:p14="http://schemas.microsoft.com/office/powerpoint/2010/main" val="222152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218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Wireless Power Monitoring Device (Arduino and Communications Programming)</vt:lpstr>
      <vt:lpstr>Operations Overview</vt:lpstr>
      <vt:lpstr>Sample Data Set</vt:lpstr>
      <vt:lpstr>Steps Implemented to Date</vt:lpstr>
      <vt:lpstr>Device Reliability</vt:lpstr>
      <vt:lpstr>Next to Complete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Unger</dc:creator>
  <cp:lastModifiedBy>Gabriel Unger</cp:lastModifiedBy>
  <cp:revision>31</cp:revision>
  <dcterms:created xsi:type="dcterms:W3CDTF">2012-11-27T03:01:17Z</dcterms:created>
  <dcterms:modified xsi:type="dcterms:W3CDTF">2012-11-27T15:57:36Z</dcterms:modified>
</cp:coreProperties>
</file>