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1" r:id="rId7"/>
    <p:sldId id="260" r:id="rId8"/>
    <p:sldId id="263" r:id="rId9"/>
    <p:sldId id="264" r:id="rId10"/>
    <p:sldId id="267" r:id="rId11"/>
    <p:sldId id="281" r:id="rId12"/>
    <p:sldId id="270" r:id="rId13"/>
    <p:sldId id="271" r:id="rId14"/>
    <p:sldId id="269" r:id="rId15"/>
    <p:sldId id="272" r:id="rId16"/>
    <p:sldId id="277" r:id="rId18"/>
    <p:sldId id="274" r:id="rId19"/>
    <p:sldId id="279" r:id="rId20"/>
    <p:sldId id="284" r:id="rId21"/>
    <p:sldId id="288" r:id="rId22"/>
    <p:sldId id="289" r:id="rId23"/>
    <p:sldId id="292" r:id="rId24"/>
    <p:sldId id="29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 sz="4800"/>
              <a:t>前理解与视域</a:t>
            </a:r>
            <a:r>
              <a:rPr lang="zh-CN" altLang="en-US" sz="4800"/>
              <a:t>融合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——</a:t>
            </a:r>
            <a:r>
              <a:rPr lang="zh-CN" altLang="en-US"/>
              <a:t>从学习生活的理解过程</a:t>
            </a:r>
            <a:r>
              <a:rPr lang="zh-CN" altLang="en-US"/>
              <a:t>开始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产生</a:t>
            </a:r>
            <a:r>
              <a:rPr lang="en-US" altLang="zh-CN"/>
              <a:t>“</a:t>
            </a:r>
            <a:r>
              <a:rPr lang="zh-CN" altLang="en-US"/>
              <a:t>幻觉</a:t>
            </a:r>
            <a:r>
              <a:rPr lang="en-US" altLang="zh-CN"/>
              <a:t>”——</a:t>
            </a:r>
            <a:r>
              <a:rPr lang="zh-CN" altLang="en-US"/>
              <a:t>顺着错误的前理解链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r>
              <a:rPr lang="en-US" altLang="zh-CN" sz="2000"/>
              <a:t>——</a:t>
            </a:r>
            <a:r>
              <a:rPr lang="zh-CN" altLang="en-US" sz="2000"/>
              <a:t>比如民</a:t>
            </a:r>
            <a:r>
              <a:rPr lang="zh-CN" altLang="en-US" sz="2000"/>
              <a:t>科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r>
              <a:rPr lang="zh-CN" altLang="en-US" sz="2000"/>
              <a:t>但是，总有不理解之物，总有不可通约的</a:t>
            </a:r>
            <a:r>
              <a:rPr lang="zh-CN" altLang="en-US" sz="2000"/>
              <a:t>现象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r>
              <a:rPr lang="zh-CN" altLang="en-US" sz="2000"/>
              <a:t>总有不理解之物，总有不可通约的现象，就总</a:t>
            </a:r>
            <a:r>
              <a:rPr lang="zh-CN" altLang="en-US" sz="2000"/>
              <a:t>会有新的理解</a:t>
            </a:r>
            <a:r>
              <a:rPr lang="zh-CN" altLang="en-US" sz="2000"/>
              <a:t>范式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r>
              <a:rPr lang="zh-CN" altLang="en-US" sz="2000"/>
              <a:t>总有不理解之物，总有不可通约的</a:t>
            </a:r>
            <a:r>
              <a:rPr lang="zh-CN" altLang="en-US" sz="2000"/>
              <a:t>现象</a:t>
            </a:r>
            <a:endParaRPr lang="zh-CN" altLang="en-US" sz="2000"/>
          </a:p>
          <a:p>
            <a:r>
              <a:rPr lang="zh-CN" altLang="en-US" sz="2000"/>
              <a:t>地心说里不断添加的本轮、均轮，终归会让人放弃</a:t>
            </a:r>
            <a:r>
              <a:rPr lang="en-US" altLang="zh-CN" sz="2000"/>
              <a:t>——</a:t>
            </a:r>
            <a:r>
              <a:rPr lang="zh-CN" altLang="en-US" sz="2000"/>
              <a:t>实在难以</a:t>
            </a:r>
            <a:r>
              <a:rPr lang="zh-CN" altLang="en-US" sz="2000"/>
              <a:t>把握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总有不理解之物，总有不可通约的现象</a:t>
            </a:r>
            <a:r>
              <a:rPr lang="zh-CN" altLang="en-US" sz="2000"/>
              <a:t>，</a:t>
            </a:r>
            <a:r>
              <a:rPr lang="zh-CN" altLang="en-US" sz="2000">
                <a:sym typeface="+mn-ea"/>
              </a:rPr>
              <a:t>就总</a:t>
            </a:r>
            <a:r>
              <a:rPr lang="zh-CN" altLang="en-US" sz="2000">
                <a:sym typeface="+mn-ea"/>
              </a:rPr>
              <a:t>会有新的理解范式</a:t>
            </a:r>
            <a:endParaRPr lang="zh-CN" altLang="en-US" sz="2000"/>
          </a:p>
          <a:p>
            <a:r>
              <a:rPr lang="zh-CN" altLang="en-US" sz="2000"/>
              <a:t>地心说里不断添加的本轮、均轮，终归会让人放弃</a:t>
            </a:r>
            <a:r>
              <a:rPr lang="en-US" altLang="zh-CN" sz="2000"/>
              <a:t>——</a:t>
            </a:r>
            <a:r>
              <a:rPr lang="zh-CN" altLang="en-US" sz="2000"/>
              <a:t>实在难以</a:t>
            </a:r>
            <a:r>
              <a:rPr lang="zh-CN" altLang="en-US" sz="2000"/>
              <a:t>把握</a:t>
            </a:r>
            <a:endParaRPr lang="zh-CN" altLang="en-US" sz="2000"/>
          </a:p>
          <a:p>
            <a:r>
              <a:rPr lang="zh-CN" altLang="en-US" sz="2000"/>
              <a:t>换一个视角，日心说</a:t>
            </a:r>
            <a:r>
              <a:rPr lang="en-US" altLang="zh-CN" sz="2000"/>
              <a:t>——</a:t>
            </a:r>
            <a:r>
              <a:rPr lang="zh-CN" altLang="en-US" sz="2000"/>
              <a:t>豁然</a:t>
            </a:r>
            <a:r>
              <a:rPr lang="zh-CN" altLang="en-US" sz="2000"/>
              <a:t>开朗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r>
              <a:rPr lang="zh-CN" altLang="en-US" sz="2000">
                <a:sym typeface="+mn-ea"/>
              </a:rPr>
              <a:t>总有不理解之物，总有不可通约的现象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（物质世界作为保证）</a:t>
            </a:r>
            <a:r>
              <a:rPr lang="zh-CN" altLang="en-US" sz="2000"/>
              <a:t>，</a:t>
            </a:r>
            <a:r>
              <a:rPr lang="zh-CN" altLang="en-US" sz="2000">
                <a:sym typeface="+mn-ea"/>
              </a:rPr>
              <a:t>就总有新的理解范式</a:t>
            </a:r>
            <a:endParaRPr lang="zh-CN" altLang="en-US" sz="2000"/>
          </a:p>
          <a:p>
            <a:r>
              <a:rPr lang="zh-CN" altLang="en-US" sz="2000"/>
              <a:t>地心说里不断添加的本轮、均轮，终归会让人放弃</a:t>
            </a:r>
            <a:r>
              <a:rPr lang="en-US" altLang="zh-CN" sz="2000"/>
              <a:t>——</a:t>
            </a:r>
            <a:r>
              <a:rPr lang="zh-CN" altLang="en-US" sz="2000"/>
              <a:t>实在难以</a:t>
            </a:r>
            <a:r>
              <a:rPr lang="zh-CN" altLang="en-US" sz="2000"/>
              <a:t>把握</a:t>
            </a:r>
            <a:endParaRPr lang="zh-CN" altLang="en-US" sz="2000"/>
          </a:p>
          <a:p>
            <a:r>
              <a:rPr lang="zh-CN" altLang="en-US" sz="2000"/>
              <a:t>换一个视角，日心说</a:t>
            </a:r>
            <a:r>
              <a:rPr lang="en-US" altLang="zh-CN" sz="2000"/>
              <a:t>——</a:t>
            </a:r>
            <a:r>
              <a:rPr lang="zh-CN" altLang="en-US" sz="2000"/>
              <a:t>豁然</a:t>
            </a:r>
            <a:r>
              <a:rPr lang="zh-CN" altLang="en-US" sz="2000"/>
              <a:t>开朗</a:t>
            </a:r>
            <a:endParaRPr lang="zh-CN" altLang="en-US" sz="2000"/>
          </a:p>
          <a:p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如何解决？</a:t>
            </a:r>
            <a:r>
              <a:rPr lang="en-US" altLang="zh-CN" sz="2000"/>
              <a:t>——</a:t>
            </a:r>
            <a:r>
              <a:rPr lang="zh-CN" altLang="en-US" sz="2000"/>
              <a:t>只要不钻牛角尖、穿凿附会，就</a:t>
            </a:r>
            <a:r>
              <a:rPr lang="zh-CN" altLang="en-US" sz="2000">
                <a:solidFill>
                  <a:srgbClr val="FF0000"/>
                </a:solidFill>
              </a:rPr>
              <a:t>没有这个问题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ym typeface="+mn-ea"/>
              </a:rPr>
              <a:t>总有不理解之物，总有不可通约的现象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（物质世界作为保证）</a:t>
            </a:r>
            <a:r>
              <a:rPr lang="zh-CN" altLang="en-US" sz="2000"/>
              <a:t>，</a:t>
            </a:r>
            <a:r>
              <a:rPr lang="zh-CN" altLang="en-US" sz="2000">
                <a:sym typeface="+mn-ea"/>
              </a:rPr>
              <a:t>就总有新的理解范式</a:t>
            </a:r>
            <a:endParaRPr lang="zh-CN" altLang="en-US" sz="2000"/>
          </a:p>
          <a:p>
            <a:r>
              <a:rPr lang="zh-CN" altLang="en-US" sz="2000"/>
              <a:t>地心说里不断添加的本轮、均轮，终归会让人放弃</a:t>
            </a:r>
            <a:r>
              <a:rPr lang="en-US" altLang="zh-CN" sz="2000"/>
              <a:t>——</a:t>
            </a:r>
            <a:r>
              <a:rPr lang="zh-CN" altLang="en-US" sz="2000"/>
              <a:t>实在难以</a:t>
            </a:r>
            <a:r>
              <a:rPr lang="zh-CN" altLang="en-US" sz="2000"/>
              <a:t>把握</a:t>
            </a:r>
            <a:endParaRPr lang="zh-CN" altLang="en-US" sz="2000"/>
          </a:p>
          <a:p>
            <a:r>
              <a:rPr lang="zh-CN" altLang="en-US" sz="2000"/>
              <a:t>换一个视角，日心说</a:t>
            </a:r>
            <a:r>
              <a:rPr lang="en-US" altLang="zh-CN" sz="2000"/>
              <a:t>——</a:t>
            </a:r>
            <a:r>
              <a:rPr lang="zh-CN" altLang="en-US" sz="2000"/>
              <a:t>豁然</a:t>
            </a:r>
            <a:r>
              <a:rPr lang="zh-CN" altLang="en-US" sz="2000"/>
              <a:t>开朗</a:t>
            </a:r>
            <a:endParaRPr lang="zh-CN" altLang="en-US" sz="2000"/>
          </a:p>
          <a:p>
            <a:pPr marL="0" indent="0">
              <a:buNone/>
            </a:pP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如何解决？</a:t>
            </a:r>
            <a:r>
              <a:rPr lang="en-US" altLang="zh-CN" sz="2000"/>
              <a:t>——</a:t>
            </a:r>
            <a:r>
              <a:rPr lang="zh-CN" altLang="en-US" sz="2000"/>
              <a:t>只要不钻牛角尖、穿凿附会，就</a:t>
            </a:r>
            <a:r>
              <a:rPr lang="zh-CN" altLang="en-US" sz="2000">
                <a:solidFill>
                  <a:schemeClr val="tx1"/>
                </a:solidFill>
              </a:rPr>
              <a:t>没有这个问题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ym typeface="+mn-ea"/>
              </a:rPr>
              <a:t>总有不理解之物，总有不可通约的现象</a:t>
            </a:r>
            <a:r>
              <a:rPr lang="zh-CN" altLang="en-US" sz="2000">
                <a:solidFill>
                  <a:schemeClr val="tx1"/>
                </a:solidFill>
                <a:sym typeface="+mn-ea"/>
              </a:rPr>
              <a:t>（物质世界作为保证）</a:t>
            </a:r>
            <a:r>
              <a:rPr lang="zh-CN" altLang="en-US" sz="2000"/>
              <a:t>，</a:t>
            </a:r>
            <a:r>
              <a:rPr lang="zh-CN" altLang="en-US" sz="2000">
                <a:sym typeface="+mn-ea"/>
              </a:rPr>
              <a:t>就总有新的理解范式</a:t>
            </a:r>
            <a:endParaRPr lang="zh-CN" altLang="en-US" sz="2000"/>
          </a:p>
          <a:p>
            <a:r>
              <a:rPr lang="zh-CN" altLang="en-US" sz="2000"/>
              <a:t>地心说里不断添加的本轮、均轮，终归会让人放弃</a:t>
            </a:r>
            <a:r>
              <a:rPr lang="en-US" altLang="zh-CN" sz="2000"/>
              <a:t>——</a:t>
            </a:r>
            <a:r>
              <a:rPr lang="zh-CN" altLang="en-US" sz="2000"/>
              <a:t>实在难以</a:t>
            </a:r>
            <a:r>
              <a:rPr lang="zh-CN" altLang="en-US" sz="2000"/>
              <a:t>把握</a:t>
            </a:r>
            <a:endParaRPr lang="zh-CN" altLang="en-US" sz="2000"/>
          </a:p>
          <a:p>
            <a:r>
              <a:rPr lang="zh-CN" altLang="en-US" sz="2000"/>
              <a:t>换一个视角，日心说</a:t>
            </a:r>
            <a:r>
              <a:rPr lang="en-US" altLang="zh-CN" sz="2000"/>
              <a:t>——</a:t>
            </a:r>
            <a:r>
              <a:rPr lang="zh-CN" altLang="en-US" sz="2000"/>
              <a:t>豁然</a:t>
            </a:r>
            <a:r>
              <a:rPr lang="zh-CN" altLang="en-US" sz="2000"/>
              <a:t>开朗</a:t>
            </a:r>
            <a:endParaRPr lang="zh-CN" altLang="en-US" sz="2000"/>
          </a:p>
          <a:p>
            <a:r>
              <a:rPr lang="zh-CN" altLang="en-US" sz="2000"/>
              <a:t>但地心</a:t>
            </a:r>
            <a:r>
              <a:rPr lang="zh-CN" altLang="en-US" sz="2000"/>
              <a:t>说在研究以地球为参考系的问题时，仍然发挥着重要</a:t>
            </a:r>
            <a:r>
              <a:rPr lang="zh-CN" altLang="en-US" sz="2000"/>
              <a:t>作用</a:t>
            </a:r>
            <a:endParaRPr lang="zh-CN" altLang="en-US" sz="2000"/>
          </a:p>
          <a:p>
            <a:r>
              <a:rPr lang="zh-CN" altLang="en-US" sz="2000"/>
              <a:t>爱因斯坦的广义相对论指出，参考系无绝对优劣，但需根据问题选择最简化的坐标系。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三、视域</a:t>
            </a:r>
            <a:r>
              <a:rPr lang="zh-CN" altLang="en-US"/>
              <a:t>融合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似乎会陷入唯我论？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如何解决？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只要不钻牛角尖、穿凿附会，就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+mn-ea"/>
              </a:rPr>
              <a:t>没有这个问题</a:t>
            </a:r>
            <a:endParaRPr lang="zh-CN" altLang="en-US" sz="2000">
              <a:solidFill>
                <a:schemeClr val="tx1"/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  <a:sym typeface="+mn-ea"/>
              </a:rPr>
              <a:t>总有不理解之物，总有不可通约的现象</a:t>
            </a:r>
            <a:r>
              <a:rPr lang="zh-CN" altLang="en-US" sz="2000">
                <a:solidFill>
                  <a:schemeClr val="tx1"/>
                </a:solidFill>
                <a:latin typeface="+mn-ea"/>
                <a:cs typeface="+mn-ea"/>
                <a:sym typeface="+mn-ea"/>
              </a:rPr>
              <a:t>（物质世界作为保证）</a:t>
            </a:r>
            <a:r>
              <a:rPr lang="zh-CN" altLang="en-US" sz="2000">
                <a:latin typeface="+mn-ea"/>
                <a:cs typeface="+mn-ea"/>
              </a:rPr>
              <a:t>，</a:t>
            </a:r>
            <a:r>
              <a:rPr lang="zh-CN" altLang="en-US" sz="2000">
                <a:latin typeface="+mn-ea"/>
                <a:cs typeface="+mn-ea"/>
                <a:sym typeface="+mn-ea"/>
              </a:rPr>
              <a:t>就总有新的理解范式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地心说里不断添加的本轮、均轮，终归会让人放弃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实在难以</a:t>
            </a:r>
            <a:r>
              <a:rPr lang="zh-CN" altLang="en-US" sz="2000">
                <a:latin typeface="+mn-ea"/>
                <a:cs typeface="+mn-ea"/>
              </a:rPr>
              <a:t>把握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换一个视角，日心说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豁然</a:t>
            </a:r>
            <a:r>
              <a:rPr lang="zh-CN" altLang="en-US" sz="2000">
                <a:latin typeface="+mn-ea"/>
                <a:cs typeface="+mn-ea"/>
              </a:rPr>
              <a:t>开朗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但地心说在研究以地球为参考系的问题时，仍然发挥着重要</a:t>
            </a:r>
            <a:r>
              <a:rPr lang="zh-CN" altLang="en-US" sz="2000">
                <a:latin typeface="+mn-ea"/>
                <a:cs typeface="+mn-ea"/>
              </a:rPr>
              <a:t>作用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爱因斯坦的广义相对论指出，参考系无绝对优劣，但需根据问题选择最简化的坐标系</a:t>
            </a:r>
            <a:endParaRPr lang="zh-CN" altLang="en-US" sz="2000">
              <a:latin typeface="+mn-ea"/>
              <a:cs typeface="+mn-ea"/>
            </a:endParaRPr>
          </a:p>
          <a:p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四、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由学习现象引出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前理解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概念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由前理解引出理解的实质：化间接为直接，化直接为可把握；（</a:t>
            </a:r>
            <a:r>
              <a:rPr lang="en-US" altLang="zh-CN" sz="2000">
                <a:latin typeface="+mn-ea"/>
                <a:cs typeface="+mn-ea"/>
              </a:rPr>
              <a:t>n+1</a:t>
            </a:r>
            <a:r>
              <a:rPr lang="zh-CN" altLang="en-US" sz="2000">
                <a:latin typeface="+mn-ea"/>
                <a:cs typeface="+mn-ea"/>
              </a:rPr>
              <a:t>学习法）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前理解近乎决定性地影响着理解过程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由前理解过程导出前结构的三个部分：</a:t>
            </a:r>
            <a:r>
              <a:rPr lang="zh-CN" altLang="en-US" sz="2000">
                <a:latin typeface="+mn-ea"/>
                <a:cs typeface="+mn-ea"/>
                <a:sym typeface="+mn-ea"/>
              </a:rPr>
              <a:t>先行具有、先行见到、先行把握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可以通过追问的方式发现自己的前理解（先行具有），并进行增删减补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可以通过不同的前理解起点（先行见到）获得不同的理解结果（把握）</a:t>
            </a:r>
            <a:endParaRPr lang="zh-CN" altLang="en-US" sz="2000"/>
          </a:p>
          <a:p>
            <a:pPr>
              <a:lnSpc>
                <a:spcPct val="150000"/>
              </a:lnSpc>
            </a:pPr>
            <a:r>
              <a:rPr lang="zh-CN" altLang="en-US" sz="2000">
                <a:sym typeface="+mn-ea"/>
              </a:rPr>
              <a:t>可以将不同起点但主题相同的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把握</a:t>
            </a:r>
            <a:r>
              <a:rPr lang="en-US" altLang="zh-CN" sz="2000">
                <a:sym typeface="+mn-ea"/>
              </a:rPr>
              <a:t>”</a:t>
            </a:r>
            <a:r>
              <a:rPr lang="zh-CN" altLang="en-US" sz="2000">
                <a:sym typeface="+mn-ea"/>
              </a:rPr>
              <a:t>进行视域融合，得到新的</a:t>
            </a:r>
            <a:r>
              <a:rPr lang="en-US" altLang="zh-CN" sz="2000">
                <a:sym typeface="+mn-ea"/>
              </a:rPr>
              <a:t>“</a:t>
            </a:r>
            <a:r>
              <a:rPr lang="zh-CN" altLang="en-US" sz="2000">
                <a:sym typeface="+mn-ea"/>
              </a:rPr>
              <a:t>先行把握</a:t>
            </a:r>
            <a:r>
              <a:rPr lang="en-US" altLang="zh-CN" sz="2000">
                <a:sym typeface="+mn-ea"/>
              </a:rPr>
              <a:t>”</a:t>
            </a:r>
            <a:endParaRPr lang="zh-CN" altLang="en-US" sz="2000"/>
          </a:p>
          <a:p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〇、</a:t>
            </a:r>
            <a:r>
              <a:rPr lang="zh-CN" altLang="en-US"/>
              <a:t>引言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200000"/>
              </a:lnSpc>
            </a:pPr>
            <a:r>
              <a:rPr lang="zh-CN" altLang="en-US" sz="2000"/>
              <a:t>在学习中，无法理解、快速理解、错误理解、逐步理解或放弃理解（转而背</a:t>
            </a:r>
            <a:r>
              <a:rPr lang="zh-CN" altLang="en-US" sz="2000"/>
              <a:t>记）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相同内容、学习能力相近者理解过程也常常有较大</a:t>
            </a:r>
            <a:r>
              <a:rPr lang="zh-CN" altLang="en-US" sz="2000"/>
              <a:t>差距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考虑</a:t>
            </a:r>
            <a:r>
              <a:rPr lang="zh-CN" altLang="en-US" sz="2000"/>
              <a:t>与学习者本身直接</a:t>
            </a:r>
            <a:r>
              <a:rPr lang="zh-CN" altLang="en-US" sz="2000"/>
              <a:t>相关因素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>
                <a:sym typeface="+mn-ea"/>
              </a:rPr>
              <a:t>除去理解对象的具体内容，</a:t>
            </a:r>
            <a:r>
              <a:rPr lang="zh-CN" altLang="en-US" sz="2000"/>
              <a:t>从形式的、一般的、抽象的</a:t>
            </a:r>
            <a:r>
              <a:rPr lang="en-US" altLang="zh-CN" sz="2000"/>
              <a:t>“</a:t>
            </a:r>
            <a:r>
              <a:rPr lang="zh-CN" altLang="en-US" sz="2000"/>
              <a:t>理解过程</a:t>
            </a:r>
            <a:r>
              <a:rPr lang="en-US" altLang="zh-CN" sz="2000"/>
              <a:t>”</a:t>
            </a:r>
            <a:r>
              <a:rPr lang="zh-CN" altLang="en-US" sz="2000"/>
              <a:t>入手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留下生活经历、由经历总结的生活经验和再次抽象的思维框架，以及思维</a:t>
            </a:r>
            <a:r>
              <a:rPr lang="zh-CN" altLang="en-US" sz="2000"/>
              <a:t>规律</a:t>
            </a:r>
            <a:endParaRPr lang="zh-CN" altLang="en-US" sz="2000"/>
          </a:p>
          <a:p>
            <a:pPr>
              <a:lnSpc>
                <a:spcPct val="200000"/>
              </a:lnSpc>
            </a:pPr>
            <a:r>
              <a:rPr lang="zh-CN" altLang="en-US" sz="2000"/>
              <a:t>伽达默尔</a:t>
            </a:r>
            <a:r>
              <a:rPr lang="en-US" altLang="zh-CN" sz="2000"/>
              <a:t>“</a:t>
            </a:r>
            <a:r>
              <a:rPr lang="zh-CN" altLang="en-US" sz="2000"/>
              <a:t>前理解</a:t>
            </a:r>
            <a:r>
              <a:rPr lang="en-US" altLang="zh-CN" sz="2000"/>
              <a:t>”</a:t>
            </a:r>
            <a:r>
              <a:rPr lang="zh-CN" altLang="en-US" sz="2000"/>
              <a:t>，海德格尔</a:t>
            </a:r>
            <a:r>
              <a:rPr lang="en-US" altLang="zh-CN" sz="2000"/>
              <a:t>“</a:t>
            </a:r>
            <a:r>
              <a:rPr lang="zh-CN" altLang="en-US" sz="2000"/>
              <a:t>前结构</a:t>
            </a:r>
            <a:r>
              <a:rPr lang="en-US" altLang="zh-CN" sz="2000"/>
              <a:t>”</a:t>
            </a: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  <a:p>
            <a:pPr>
              <a:lnSpc>
                <a:spcPct val="150000"/>
              </a:lnSpc>
            </a:pP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200000"/>
              </a:lnSpc>
            </a:pPr>
            <a:r>
              <a:rPr lang="zh-CN" altLang="en-US" sz="2000">
                <a:latin typeface="+mn-ea"/>
                <a:cs typeface="+mn-ea"/>
                <a:sym typeface="+mn-ea"/>
              </a:rPr>
              <a:t>批判性思维</a:t>
            </a:r>
            <a:r>
              <a:rPr lang="en-US" altLang="zh-CN" sz="2000">
                <a:latin typeface="+mn-ea"/>
                <a:cs typeface="+mn-ea"/>
                <a:sym typeface="+mn-ea"/>
              </a:rPr>
              <a:t>——</a:t>
            </a:r>
            <a:r>
              <a:rPr lang="zh-CN" altLang="en-US" sz="2000">
                <a:latin typeface="+mn-ea"/>
                <a:cs typeface="+mn-ea"/>
                <a:sym typeface="+mn-ea"/>
              </a:rPr>
              <a:t>追问、分析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+mn-ea"/>
                <a:cs typeface="+mn-ea"/>
                <a:sym typeface="+mn-ea"/>
              </a:rPr>
              <a:t>兼听则明，保持倾听和好奇</a:t>
            </a:r>
            <a:endParaRPr lang="zh-CN" altLang="en-US" sz="2000">
              <a:latin typeface="+mn-ea"/>
              <a:cs typeface="+mn-ea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en-US" altLang="zh-CN" sz="2000">
                <a:latin typeface="+mn-ea"/>
                <a:cs typeface="+mn-ea"/>
                <a:sym typeface="+mn-ea"/>
              </a:rPr>
              <a:t>“</a:t>
            </a:r>
            <a:r>
              <a:rPr lang="zh-CN" altLang="en-US" sz="2000">
                <a:latin typeface="+mn-ea"/>
                <a:cs typeface="+mn-ea"/>
                <a:sym typeface="+mn-ea"/>
              </a:rPr>
              <a:t>先把书读厚，再把书读薄</a:t>
            </a:r>
            <a:r>
              <a:rPr lang="en-US" altLang="zh-CN" sz="2000">
                <a:latin typeface="+mn-ea"/>
                <a:cs typeface="+mn-ea"/>
                <a:sym typeface="+mn-ea"/>
              </a:rPr>
              <a:t>”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000">
                <a:latin typeface="+mn-ea"/>
                <a:cs typeface="+mn-ea"/>
                <a:sym typeface="+mn-ea"/>
              </a:rPr>
              <a:t>知识总是可以理解的（因为已被理解），努力就会有收获（前提是</a:t>
            </a:r>
            <a:r>
              <a:rPr lang="zh-CN" altLang="en-US" sz="2000">
                <a:latin typeface="+mn-ea"/>
                <a:cs typeface="+mn-ea"/>
                <a:sym typeface="+mn-ea"/>
              </a:rPr>
              <a:t>合适的前</a:t>
            </a:r>
            <a:r>
              <a:rPr lang="zh-CN" altLang="en-US" sz="2000">
                <a:latin typeface="+mn-ea"/>
                <a:cs typeface="+mn-ea"/>
                <a:sym typeface="+mn-ea"/>
              </a:rPr>
              <a:t>理解）</a:t>
            </a:r>
            <a:endParaRPr lang="zh-CN" altLang="en-US" sz="2000"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3076645"/>
            <a:ext cx="10969200" cy="705600"/>
          </a:xfrm>
        </p:spPr>
        <p:txBody>
          <a:bodyPr/>
          <a:p>
            <a:pPr algn="ctr"/>
            <a:r>
              <a:rPr lang="en-US" altLang="zh-CN" sz="4000"/>
              <a:t>THANKS</a:t>
            </a:r>
            <a:endParaRPr lang="en-US" altLang="zh-CN" sz="4000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彩蛋</a:t>
            </a:r>
            <a:r>
              <a:rPr lang="en-US" altLang="zh-CN"/>
              <a:t>/</a:t>
            </a:r>
            <a:r>
              <a:rPr lang="zh-CN" altLang="en-US"/>
              <a:t>后记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4925695"/>
          </a:xfrm>
        </p:spPr>
        <p:txBody>
          <a:bodyPr>
            <a:normAutofit lnSpcReduction="20000"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所展示的对前理解和理解的理解何尝不是基于一定的前理解？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  <a:cs typeface="+mn-ea"/>
              </a:rPr>
              <a:t>DeepSeek</a:t>
            </a:r>
            <a:r>
              <a:rPr lang="zh-CN" altLang="en-US" sz="2000">
                <a:latin typeface="+mn-ea"/>
                <a:cs typeface="+mn-ea"/>
              </a:rPr>
              <a:t>如是说：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语言游戏的规则决定了「正确」的标准。您的话语在现象学框架下成立，但若切换到分析哲学语境，可能沦为逻辑构造的幻觉。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000">
              <a:latin typeface="+mn-ea"/>
              <a:cs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人类理性的力量不在于摆脱前理解，而在于通过自反性（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reflexivity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）不断重构前理解。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这种重构不是无限倒退的深渊，而是螺旋上升的阶梯。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正如维特根斯坦所言：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洞见必须植根于不理解之中。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” 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  <a:p>
            <a:pPr marL="228600" lvl="0" indent="-228600">
              <a:lnSpc>
                <a:spcPct val="150000"/>
              </a:lnSpc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</a:rPr>
              <a:t>对前理解的追问，恰恰是理解向更广阔可能性敞开的起点。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一、前</a:t>
            </a:r>
            <a:r>
              <a:rPr lang="zh-CN" altLang="en-US"/>
              <a:t>理解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 marL="0" indent="0">
              <a:lnSpc>
                <a:spcPct val="150000"/>
              </a:lnSpc>
              <a:buNone/>
            </a:pPr>
            <a:r>
              <a:rPr lang="zh-CN" altLang="en-US" sz="2220"/>
              <a:t>局部性的理解：</a:t>
            </a:r>
            <a:endParaRPr lang="zh-CN" altLang="en-US" sz="2220"/>
          </a:p>
          <a:p>
            <a:pPr>
              <a:lnSpc>
                <a:spcPct val="150000"/>
              </a:lnSpc>
            </a:pPr>
            <a:r>
              <a:rPr lang="zh-CN" altLang="en-US" sz="2220"/>
              <a:t>高阶线性微分方程通解的结构</a:t>
            </a:r>
            <a:r>
              <a:rPr lang="en-US" altLang="zh-CN" sz="2220"/>
              <a:t>——</a:t>
            </a:r>
            <a:r>
              <a:rPr lang="zh-CN" altLang="en-US" sz="2220"/>
              <a:t>线性空间</a:t>
            </a:r>
            <a:endParaRPr lang="zh-CN" altLang="en-US" sz="2220"/>
          </a:p>
          <a:p>
            <a:pPr>
              <a:lnSpc>
                <a:spcPct val="150000"/>
              </a:lnSpc>
            </a:pPr>
            <a:r>
              <a:rPr lang="zh-CN" altLang="en-US" sz="2220">
                <a:sym typeface="+mn-ea"/>
              </a:rPr>
              <a:t>高阶线性微分方程求特解的</a:t>
            </a:r>
            <a:r>
              <a:rPr lang="en-US" altLang="zh-CN" sz="2220">
                <a:sym typeface="+mn-ea"/>
              </a:rPr>
              <a:t>“</a:t>
            </a:r>
            <a:r>
              <a:rPr lang="zh-CN" altLang="en-US" sz="2220">
                <a:sym typeface="+mn-ea"/>
              </a:rPr>
              <a:t>常数变易法</a:t>
            </a:r>
            <a:r>
              <a:rPr lang="en-US" altLang="zh-CN" sz="2220">
                <a:sym typeface="+mn-ea"/>
              </a:rPr>
              <a:t>”——</a:t>
            </a:r>
            <a:r>
              <a:rPr lang="zh-CN" altLang="en-US" sz="2220">
                <a:sym typeface="+mn-ea"/>
              </a:rPr>
              <a:t>线性无关</a:t>
            </a:r>
            <a:endParaRPr lang="zh-CN" altLang="en-US" sz="222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20">
                <a:sym typeface="+mn-ea"/>
              </a:rPr>
              <a:t>二元函数极值判断</a:t>
            </a:r>
            <a:r>
              <a:rPr lang="en-US" altLang="zh-CN" sz="2220">
                <a:sym typeface="+mn-ea"/>
              </a:rPr>
              <a:t>——</a:t>
            </a:r>
            <a:r>
              <a:rPr lang="zh-CN" altLang="en-US" sz="2220">
                <a:sym typeface="+mn-ea"/>
              </a:rPr>
              <a:t>顺序主子式</a:t>
            </a:r>
            <a:r>
              <a:rPr lang="en-US" altLang="zh-CN" sz="2220">
                <a:sym typeface="+mn-ea"/>
              </a:rPr>
              <a:t>——</a:t>
            </a:r>
            <a:r>
              <a:rPr lang="zh-CN" altLang="en-US" sz="2220">
                <a:sym typeface="+mn-ea"/>
              </a:rPr>
              <a:t>正惯性指数</a:t>
            </a:r>
            <a:endParaRPr lang="zh-CN" altLang="en-US" sz="222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sz="2220">
              <a:sym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220">
                <a:sym typeface="+mn-ea"/>
              </a:rPr>
              <a:t>对世界的理解：</a:t>
            </a:r>
            <a:endParaRPr lang="zh-CN" altLang="en-US" sz="222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20">
                <a:sym typeface="+mn-ea"/>
              </a:rPr>
              <a:t>还原论（信念）</a:t>
            </a:r>
            <a:r>
              <a:rPr lang="en-US" altLang="zh-CN" sz="2220">
                <a:sym typeface="+mn-ea"/>
              </a:rPr>
              <a:t>——</a:t>
            </a:r>
            <a:r>
              <a:rPr lang="zh-CN" altLang="en-US" sz="2220">
                <a:sym typeface="+mn-ea"/>
              </a:rPr>
              <a:t>还原论方法是</a:t>
            </a:r>
            <a:r>
              <a:rPr lang="zh-CN" altLang="en-US" sz="2220">
                <a:solidFill>
                  <a:srgbClr val="FF0000"/>
                </a:solidFill>
                <a:sym typeface="+mn-ea"/>
              </a:rPr>
              <a:t>经典科学方法</a:t>
            </a:r>
            <a:r>
              <a:rPr lang="zh-CN" altLang="en-US" sz="2220">
                <a:sym typeface="+mn-ea"/>
              </a:rPr>
              <a:t>的内核，主客二分，先验、超验思想</a:t>
            </a:r>
            <a:endParaRPr lang="zh-CN" altLang="en-US" sz="2220"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220">
                <a:sym typeface="+mn-ea"/>
              </a:rPr>
              <a:t>对比东方的</a:t>
            </a:r>
            <a:r>
              <a:rPr lang="en-US" altLang="zh-CN" sz="2220">
                <a:sym typeface="+mn-ea"/>
              </a:rPr>
              <a:t>“</a:t>
            </a:r>
            <a:r>
              <a:rPr lang="zh-CN" altLang="en-US" sz="2220">
                <a:sym typeface="+mn-ea"/>
              </a:rPr>
              <a:t>整体观</a:t>
            </a:r>
            <a:r>
              <a:rPr lang="en-US" altLang="zh-CN" sz="2220">
                <a:sym typeface="+mn-ea"/>
              </a:rPr>
              <a:t>”“</a:t>
            </a:r>
            <a:r>
              <a:rPr lang="zh-CN" altLang="en-US" sz="2220">
                <a:sym typeface="+mn-ea"/>
              </a:rPr>
              <a:t>天人观</a:t>
            </a:r>
            <a:r>
              <a:rPr lang="en-US" altLang="zh-CN" sz="2220">
                <a:sym typeface="+mn-ea"/>
              </a:rPr>
              <a:t>”</a:t>
            </a:r>
            <a:r>
              <a:rPr lang="zh-CN" altLang="en-US" sz="2220">
                <a:sym typeface="+mn-ea"/>
              </a:rPr>
              <a:t>和</a:t>
            </a:r>
            <a:r>
              <a:rPr lang="en-US" altLang="zh-CN" sz="2220">
                <a:sym typeface="+mn-ea"/>
              </a:rPr>
              <a:t>“</a:t>
            </a:r>
            <a:r>
              <a:rPr lang="zh-CN" altLang="en-US" sz="2220">
                <a:sym typeface="+mn-ea"/>
              </a:rPr>
              <a:t>伦理观</a:t>
            </a:r>
            <a:r>
              <a:rPr lang="en-US" altLang="zh-CN" sz="2220">
                <a:sym typeface="+mn-ea"/>
              </a:rPr>
              <a:t>”</a:t>
            </a:r>
            <a:endParaRPr lang="zh-CN" altLang="en-US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还原论的具体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000"/>
          </a:p>
        </p:txBody>
      </p:sp>
      <p:pic>
        <p:nvPicPr>
          <p:cNvPr id="4" name="图片 3" descr="examp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270000"/>
            <a:ext cx="7272655" cy="54343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还原论的具体</a:t>
            </a:r>
            <a:r>
              <a:rPr lang="zh-CN" altLang="en-US"/>
              <a:t>应用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 sz="2000"/>
          </a:p>
        </p:txBody>
      </p:sp>
      <p:pic>
        <p:nvPicPr>
          <p:cNvPr id="4" name="图片 3" descr="exampl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270000"/>
            <a:ext cx="7272655" cy="5434330"/>
          </a:xfrm>
          <a:prstGeom prst="rect">
            <a:avLst/>
          </a:prstGeom>
        </p:spPr>
      </p:pic>
      <p:pic>
        <p:nvPicPr>
          <p:cNvPr id="5" name="图片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995" y="1270000"/>
            <a:ext cx="7808595" cy="5448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前理解的概念</a:t>
            </a:r>
            <a:r>
              <a:rPr lang="zh-CN" altLang="en-US"/>
              <a:t>阐释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152390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前理解（</a:t>
            </a:r>
            <a:r>
              <a:rPr lang="en-US" altLang="zh-CN" sz="2000">
                <a:latin typeface="+mn-ea"/>
                <a:cs typeface="+mn-ea"/>
              </a:rPr>
              <a:t>Pre-understanding</a:t>
            </a:r>
            <a:r>
              <a:rPr lang="zh-CN" altLang="en-US" sz="2000">
                <a:latin typeface="+mn-ea"/>
                <a:cs typeface="+mn-ea"/>
              </a:rPr>
              <a:t>）</a:t>
            </a:r>
            <a:r>
              <a:rPr lang="en-US" altLang="zh-CN" sz="2000">
                <a:latin typeface="+mn-ea"/>
                <a:cs typeface="+mn-ea"/>
              </a:rPr>
              <a:t> </a:t>
            </a:r>
            <a:r>
              <a:rPr lang="zh-CN" altLang="en-US" sz="2000">
                <a:latin typeface="+mn-ea"/>
                <a:cs typeface="+mn-ea"/>
              </a:rPr>
              <a:t>是哲学诠释学的核心概念，由海德格尔提出、伽达默尔发展，指人在理解任何事物（如文本、事件、语言）之前已存在的知识、经验、文化背景和预设框架。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前理解是理解的起点，决定了我们如何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进入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和解释新信息。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拓扑性、</a:t>
            </a:r>
            <a:r>
              <a:rPr lang="zh-CN" altLang="en-US" sz="2000">
                <a:latin typeface="+mn-ea"/>
                <a:cs typeface="+mn-ea"/>
              </a:rPr>
              <a:t>动态性。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同一个词语，可以有不同层面的前理解，前理解也可以在不同追问中各自</a:t>
            </a:r>
            <a:r>
              <a:rPr lang="zh-CN" altLang="en-US" sz="2000">
                <a:latin typeface="+mn-ea"/>
                <a:cs typeface="+mn-ea"/>
              </a:rPr>
              <a:t>明晰。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需要不断追问，但我们为什么不愿意承认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背记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就是</a:t>
            </a:r>
            <a:r>
              <a:rPr lang="zh-CN" altLang="en-US" sz="2000">
                <a:latin typeface="+mn-ea"/>
                <a:cs typeface="+mn-ea"/>
              </a:rPr>
              <a:t>理解？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理解的</a:t>
            </a:r>
            <a:r>
              <a:rPr lang="zh-CN" altLang="en-US" sz="2000">
                <a:latin typeface="+mn-ea"/>
                <a:cs typeface="+mn-ea"/>
              </a:rPr>
              <a:t>实质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化间接为直接，化直接</a:t>
            </a:r>
            <a:r>
              <a:rPr lang="zh-CN" altLang="en-US" sz="2000">
                <a:latin typeface="+mn-ea"/>
                <a:cs typeface="+mn-ea"/>
              </a:rPr>
              <a:t>为可把握</a:t>
            </a:r>
            <a:r>
              <a:rPr lang="en-US" altLang="zh-CN" sz="2000">
                <a:latin typeface="+mn-ea"/>
                <a:cs typeface="+mn-ea"/>
              </a:rPr>
              <a:t>/</a:t>
            </a:r>
            <a:r>
              <a:rPr lang="zh-CN" altLang="en-US" sz="2000">
                <a:latin typeface="+mn-ea"/>
                <a:cs typeface="+mn-ea"/>
              </a:rPr>
              <a:t>可操作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可直接把握的就是可理解的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梅洛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庞蒂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具身认知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理论</a:t>
            </a:r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前理解的逻辑起点</a:t>
            </a:r>
            <a:r>
              <a:rPr lang="en-US" altLang="zh-CN">
                <a:sym typeface="+mn-ea"/>
              </a:rPr>
              <a:t>——</a:t>
            </a:r>
            <a:r>
              <a:rPr lang="zh-CN" altLang="en-US">
                <a:sym typeface="+mn-ea"/>
              </a:rPr>
              <a:t>身体图</a:t>
            </a:r>
            <a:r>
              <a:rPr lang="zh-CN" altLang="en-US">
                <a:sym typeface="+mn-ea"/>
              </a:rPr>
              <a:t>式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似乎与前文冲突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从数学分析到线性代数，并非直接？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间接</a:t>
            </a:r>
            <a:r>
              <a:rPr lang="en-US" altLang="zh-CN" sz="2000">
                <a:latin typeface="+mn-ea"/>
                <a:cs typeface="+mn-ea"/>
              </a:rPr>
              <a:t>”“</a:t>
            </a:r>
            <a:r>
              <a:rPr lang="zh-CN" altLang="en-US" sz="2000">
                <a:latin typeface="+mn-ea"/>
                <a:cs typeface="+mn-ea"/>
              </a:rPr>
              <a:t>直接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为相对关系，一部分间接概念经反复使用后，可变为新的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直观</a:t>
            </a:r>
            <a:r>
              <a:rPr lang="en-US" altLang="zh-CN" sz="2000">
                <a:latin typeface="+mn-ea"/>
                <a:cs typeface="+mn-ea"/>
              </a:rPr>
              <a:t>”</a:t>
            </a:r>
            <a:endParaRPr lang="en-US" altLang="zh-CN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身体经验是认知的基础，身体经验通过知觉参与意义建构。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现实经验的无意识渗透进一步深化了前理解的复杂性。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盲人</a:t>
            </a:r>
            <a:r>
              <a:rPr lang="zh-CN" altLang="en-US" sz="2000">
                <a:latin typeface="+mn-ea"/>
                <a:cs typeface="+mn-ea"/>
                <a:sym typeface="+mn-ea"/>
              </a:rPr>
              <a:t>无法依赖视觉理解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红色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，但可</a:t>
            </a:r>
            <a:r>
              <a:rPr lang="zh-CN" altLang="en-US" sz="2000">
                <a:latin typeface="+mn-ea"/>
                <a:cs typeface="+mn-ea"/>
              </a:rPr>
              <a:t>由触觉与温度联觉形成独特的前理解。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婴儿通过抓握物体形成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阻力</a:t>
            </a:r>
            <a:r>
              <a:rPr lang="en-US" altLang="zh-CN" sz="2000">
                <a:latin typeface="+mn-ea"/>
                <a:cs typeface="+mn-ea"/>
              </a:rPr>
              <a:t>-</a:t>
            </a:r>
            <a:r>
              <a:rPr lang="zh-CN" altLang="en-US" sz="2000">
                <a:latin typeface="+mn-ea"/>
                <a:cs typeface="+mn-ea"/>
              </a:rPr>
              <a:t>形状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的直觉关联。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后续</a:t>
            </a:r>
            <a:r>
              <a:rPr lang="zh-CN" altLang="en-US" sz="2000">
                <a:latin typeface="+mn-ea"/>
                <a:cs typeface="+mn-ea"/>
              </a:rPr>
              <a:t>进展？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理解过程中的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前结构</a:t>
            </a:r>
            <a:r>
              <a:rPr lang="en-US" altLang="zh-CN" sz="2000">
                <a:latin typeface="+mn-ea"/>
                <a:cs typeface="+mn-ea"/>
              </a:rPr>
              <a:t>”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二、前</a:t>
            </a:r>
            <a:r>
              <a:rPr lang="zh-CN" altLang="en-US"/>
              <a:t>结构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080635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先行具有、先行见到、先行把握</a:t>
            </a:r>
            <a:r>
              <a:rPr lang="en-US" altLang="zh-CN" sz="2000">
                <a:latin typeface="+mn-ea"/>
                <a:cs typeface="+mn-ea"/>
              </a:rPr>
              <a:t>——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先行具有：</a:t>
            </a:r>
            <a:r>
              <a:rPr lang="zh-CN" altLang="en-US" sz="2000" u="sng">
                <a:latin typeface="+mn-ea"/>
                <a:cs typeface="+mn-ea"/>
              </a:rPr>
              <a:t>历史文化</a:t>
            </a:r>
            <a:r>
              <a:rPr lang="zh-CN" altLang="en-US" sz="2000">
                <a:latin typeface="+mn-ea"/>
                <a:cs typeface="+mn-ea"/>
              </a:rPr>
              <a:t>结构的制约，是一种</a:t>
            </a:r>
            <a:r>
              <a:rPr lang="zh-CN" altLang="en-US" sz="2000">
                <a:solidFill>
                  <a:srgbClr val="FF0000"/>
                </a:solidFill>
                <a:latin typeface="+mn-ea"/>
                <a:cs typeface="+mn-ea"/>
              </a:rPr>
              <a:t>无意识</a:t>
            </a:r>
            <a:r>
              <a:rPr lang="zh-CN" altLang="en-US" sz="2000">
                <a:latin typeface="+mn-ea"/>
                <a:cs typeface="+mn-ea"/>
              </a:rPr>
              <a:t>，如没有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还原论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概念的还原论者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先行见到：新的理解只能基于已理解的，即使对象本身并非线性决定关系（有时是等价的），即切入点</a:t>
            </a:r>
            <a:r>
              <a:rPr lang="zh-CN" altLang="en-US" sz="2000" u="sng">
                <a:latin typeface="+mn-ea"/>
                <a:cs typeface="+mn-ea"/>
              </a:rPr>
              <a:t>（现实的）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线性代数，逆序数与行列式、线性空间与维、线性方程组与秩作为不同起点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000">
                <a:latin typeface="+mn-ea"/>
                <a:cs typeface="+mn-ea"/>
              </a:rPr>
              <a:t>——</a:t>
            </a:r>
            <a:r>
              <a:rPr lang="zh-CN" altLang="en-US" sz="2000">
                <a:latin typeface="+mn-ea"/>
                <a:cs typeface="+mn-ea"/>
              </a:rPr>
              <a:t>带来不同的理解结果，并置后达到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视域结合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的效果（因为差异总是存在）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先行把握：某种相对固定的思维结果</a:t>
            </a:r>
            <a:r>
              <a:rPr lang="zh-CN" altLang="en-US" sz="2000" u="sng">
                <a:latin typeface="+mn-ea"/>
                <a:cs typeface="+mn-ea"/>
              </a:rPr>
              <a:t>（个人的）</a:t>
            </a:r>
            <a:endParaRPr lang="zh-CN" altLang="en-US" sz="2000" u="sng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诠释学循环；理解过程是</a:t>
            </a:r>
            <a:r>
              <a:rPr lang="en-US" altLang="zh-CN" sz="2000">
                <a:latin typeface="+mn-ea"/>
                <a:cs typeface="+mn-ea"/>
              </a:rPr>
              <a:t>“</a:t>
            </a:r>
            <a:r>
              <a:rPr lang="zh-CN" altLang="en-US" sz="2000">
                <a:latin typeface="+mn-ea"/>
                <a:cs typeface="+mn-ea"/>
              </a:rPr>
              <a:t>自我</a:t>
            </a:r>
            <a:r>
              <a:rPr lang="en-US" altLang="zh-CN" sz="2000">
                <a:latin typeface="+mn-ea"/>
                <a:cs typeface="+mn-ea"/>
              </a:rPr>
              <a:t>”</a:t>
            </a:r>
            <a:r>
              <a:rPr lang="zh-CN" altLang="en-US" sz="2000">
                <a:latin typeface="+mn-ea"/>
                <a:cs typeface="+mn-ea"/>
              </a:rPr>
              <a:t>意识在异质性他者（现实质料）上的展开（短时内）</a:t>
            </a:r>
            <a:endParaRPr lang="zh-CN" altLang="en-US" sz="2000">
              <a:latin typeface="+mn-ea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>
                <a:latin typeface="+mn-ea"/>
                <a:cs typeface="+mn-ea"/>
              </a:rPr>
              <a:t>短时内高频度的理解过程总会导向混乱</a:t>
            </a:r>
            <a:r>
              <a:rPr lang="en-US" altLang="zh-CN" sz="2000">
                <a:latin typeface="+mn-ea"/>
                <a:cs typeface="+mn-ea"/>
              </a:rPr>
              <a:t>——“</a:t>
            </a:r>
            <a:r>
              <a:rPr lang="zh-CN" altLang="en-US" sz="2000">
                <a:latin typeface="+mn-ea"/>
                <a:cs typeface="+mn-ea"/>
              </a:rPr>
              <a:t>钻牛角尖</a:t>
            </a:r>
            <a:r>
              <a:rPr lang="en-US" altLang="zh-CN" sz="2000">
                <a:latin typeface="+mn-ea"/>
                <a:cs typeface="+mn-ea"/>
              </a:rPr>
              <a:t>”</a:t>
            </a:r>
            <a:endParaRPr lang="zh-CN" altLang="en-US" sz="2000">
              <a:latin typeface="+mn-ea"/>
              <a:cs typeface="+mn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000">
              <a:latin typeface="+mn-ea"/>
              <a:cs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产生</a:t>
            </a:r>
            <a:r>
              <a:rPr lang="en-US" altLang="zh-CN"/>
              <a:t>“</a:t>
            </a:r>
            <a:r>
              <a:rPr lang="zh-CN" altLang="en-US"/>
              <a:t>幻觉</a:t>
            </a:r>
            <a:r>
              <a:rPr lang="en-US" altLang="zh-CN"/>
              <a:t>”——</a:t>
            </a:r>
            <a:r>
              <a:rPr lang="zh-CN" altLang="en-US"/>
              <a:t>顺着错误的前理解链</a:t>
            </a:r>
            <a:r>
              <a:rPr lang="zh-CN" altLang="en-US"/>
              <a:t>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似乎会陷入唯我论？</a:t>
            </a:r>
            <a:endParaRPr lang="zh-CN" altLang="en-US" sz="2000"/>
          </a:p>
          <a:p>
            <a:r>
              <a:rPr lang="zh-CN" altLang="en-US" sz="2000"/>
              <a:t>如何</a:t>
            </a:r>
            <a:r>
              <a:rPr lang="zh-CN" altLang="en-US" sz="2000"/>
              <a:t>解决？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2436</Words>
  <PresentationFormat>宽屏</PresentationFormat>
  <Paragraphs>172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还原论的具体应用</vt:lpstr>
      <vt:lpstr>PowerPoint 演示文稿</vt:lpstr>
      <vt:lpstr>PowerPoint 演示文稿</vt:lpstr>
      <vt:lpstr>PowerPoint 演示文稿</vt:lpstr>
      <vt:lpstr>PowerPoint 演示文稿</vt:lpstr>
      <vt:lpstr>产生“幻觉”——顺着错误的前理解链条</vt:lpstr>
      <vt:lpstr>视域融合</vt:lpstr>
      <vt:lpstr>视域融合</vt:lpstr>
      <vt:lpstr>视域融合</vt:lpstr>
      <vt:lpstr>视域融合</vt:lpstr>
      <vt:lpstr>PowerPoint 演示文稿</vt:lpstr>
      <vt:lpstr>视域融合</vt:lpstr>
      <vt:lpstr>三、共在性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2019-06-19T02:08:00Z</dcterms:created>
  <dcterms:modified xsi:type="dcterms:W3CDTF">2025-05-13T08:40:08Z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2052-12.1.0.20783</vt:lpwstr>
  </property>
  <property fmtid="{D5CDD505-2E9C-101B-9397-08002B2CF9AE}" pid="3" name="ICV">
    <vt:lpwstr>5387A92543294A41A42294E24EF5328D_11</vt:lpwstr>
  </property>
</Properties>
</file>