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Merriweather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2" Type="http://schemas.openxmlformats.org/officeDocument/2006/relationships/font" Target="fonts/Merriweather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44" Type="http://schemas.openxmlformats.org/officeDocument/2006/relationships/font" Target="fonts/Merriweather-italic.fntdata"/><Relationship Id="rId21" Type="http://schemas.openxmlformats.org/officeDocument/2006/relationships/slide" Target="slides/slide16.xml"/><Relationship Id="rId43" Type="http://schemas.openxmlformats.org/officeDocument/2006/relationships/font" Target="fonts/Merriweather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dc23b1c3f_0_1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dc23b1c3f_0_1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dc23b1c3f_0_1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dc23b1c3f_0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dc23b1c3f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dc23b1c3f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dc23b1c3f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dc23b1c3f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dc23b1c3f_0_1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dc23b1c3f_0_1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dc23b1c3f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dc23b1c3f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dc23b1c3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dc23b1c3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dc23b1c3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dc23b1c3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dc23b1c3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dc23b1c3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dc23b1c3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dc23b1c3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87997393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87997393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96f5393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f96f5393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87997393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f87997393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dc23b1c3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dc23b1c3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dc23b1c3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dc23b1c3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dc23b1c3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dc23b1c3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87997393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87997393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87997393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87997393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dc23b1c3f_0_1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dc23b1c3f_0_1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87997393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87997393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dc23b1c3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dc23b1c3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dc23b1c3f_0_1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dc23b1c3f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dc23b1c3f_0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dc23b1c3f_0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ites.google.com/view/mapplot/home" TargetMode="External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553625" y="614025"/>
            <a:ext cx="6988200" cy="26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33">
                <a:latin typeface="Calibri"/>
                <a:ea typeface="Calibri"/>
                <a:cs typeface="Calibri"/>
                <a:sym typeface="Calibri"/>
              </a:rPr>
              <a:t>The Impact of COVID-19 on U.S. Housing Prices</a:t>
            </a:r>
            <a:endParaRPr sz="5333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22"/>
              <a:t> </a:t>
            </a:r>
            <a:endParaRPr sz="4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212600" y="43936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lt1"/>
                </a:solidFill>
              </a:rPr>
              <a:t>Ed Shanks, Ali Bridgers, Harrison Riebow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425" y="46250"/>
            <a:ext cx="6843850" cy="421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 rot="-5400000">
            <a:off x="-354925" y="2100875"/>
            <a:ext cx="247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Average Home Sale Price by Month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88" y="48850"/>
            <a:ext cx="6857625" cy="432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 rot="-5400000">
            <a:off x="-425875" y="2064400"/>
            <a:ext cx="247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Average Home Sale Price by Month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850" y="185050"/>
            <a:ext cx="6857625" cy="410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 rot="-5400000">
            <a:off x="-229025" y="2193400"/>
            <a:ext cx="247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Average Home Sale Price by Month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1733575" y="799425"/>
            <a:ext cx="51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75" y="223575"/>
            <a:ext cx="6110375" cy="38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 rot="-5400000">
            <a:off x="-113375" y="2093150"/>
            <a:ext cx="247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Average Home Sale Price by Month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200" y="161900"/>
            <a:ext cx="6426826" cy="40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 rot="-5400000">
            <a:off x="-59400" y="2201075"/>
            <a:ext cx="247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Average Home Sale Price by Month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474" y="63575"/>
            <a:ext cx="6242799" cy="422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 rot="-5400000">
            <a:off x="125625" y="2216500"/>
            <a:ext cx="247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Average Home Sale Price by Month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2850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>
                <a:latin typeface="Nunito"/>
                <a:ea typeface="Nunito"/>
                <a:cs typeface="Nunito"/>
                <a:sym typeface="Nunito"/>
              </a:rPr>
              <a:t>What stands out…</a:t>
            </a:r>
            <a:endParaRPr sz="4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77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801825" y="1950625"/>
            <a:ext cx="44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539700" y="1588250"/>
            <a:ext cx="81648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9589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78"/>
              <a:buFont typeface="Nunito"/>
              <a:buChar char="➢"/>
            </a:pPr>
            <a:r>
              <a:rPr lang="en-GB" sz="2377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The monthly sales price increases at a much faster rate during the time of COVID-19. </a:t>
            </a:r>
            <a:endParaRPr sz="2377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77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9589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78"/>
              <a:buFont typeface="Nunito"/>
              <a:buChar char="➢"/>
            </a:pPr>
            <a:r>
              <a:rPr lang="en-GB" sz="2377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All U.S. Metros studied followed the same trend with prices abruptly going up starting in 2020, before dipping around the end of 2022.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265475" y="11948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2750">
                <a:latin typeface="Nunito"/>
                <a:ea typeface="Nunito"/>
                <a:cs typeface="Nunito"/>
                <a:sym typeface="Nunito"/>
              </a:rPr>
              <a:t>Did any US real estate markets experience an abnormally sharp rise in home prices?</a:t>
            </a:r>
            <a:endParaRPr sz="275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4644675" y="169625"/>
            <a:ext cx="4166400" cy="4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84480" lvl="0" marL="457200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Arial"/>
              <a:buChar char="➢"/>
            </a:pPr>
            <a:r>
              <a:rPr lang="en-GB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Metro areas:</a:t>
            </a:r>
            <a:b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4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571"/>
              <a:buFont typeface="Arial"/>
              <a:buChar char="○"/>
            </a:pPr>
            <a:r>
              <a:rPr lang="en-GB" sz="223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New York, Los Angeles, Miami, St. Louis, Seattle, Atlanta, Houston, Minneapolis, Chicago, Nashville, New Orleans, Bozeman, Boise, Dallas-Fort Worth, San Diego, Portland, Detroit, Philadelphia, Boston, Charleston, Cincinnati, Omaha, Las Vegas, Salt Lake City, Denver, Phoenix, Austin, Kansas City, Tampa, Cleveland, Milwaukee, Charlotte, Washington D.C., Albuquerque, Baltimore, Pittsburgh</a:t>
            </a:r>
            <a:b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4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Arial"/>
              <a:buChar char="➢"/>
            </a:pPr>
            <a:r>
              <a:rPr lang="en-GB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Timeframe:</a:t>
            </a:r>
            <a:b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4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Arial"/>
              <a:buChar char="○"/>
            </a:pPr>
            <a:r>
              <a:rPr lang="en-GB" sz="224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2017 - 2022</a:t>
            </a:r>
            <a:b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4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Arial"/>
              <a:buChar char="➢"/>
            </a:pPr>
            <a:r>
              <a:rPr lang="en-GB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Price Metric:</a:t>
            </a:r>
            <a:b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18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○"/>
            </a:pPr>
            <a:r>
              <a:rPr lang="en-GB" sz="242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Average Monthly Sales Price of Single Family Homes in a Given Metro Area, Percent Change (A.K.A Price Acceleration) </a:t>
            </a:r>
            <a:endParaRPr sz="242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300" y="0"/>
            <a:ext cx="6821701" cy="436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000" y="0"/>
            <a:ext cx="7369999" cy="433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4150" y="275325"/>
            <a:ext cx="85206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Lato"/>
                <a:ea typeface="Lato"/>
                <a:cs typeface="Lato"/>
                <a:sym typeface="Lato"/>
              </a:rPr>
              <a:t>Overview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4"/>
          <p:cNvSpPr txBox="1"/>
          <p:nvPr>
            <p:ph idx="4294967295" type="subTitle"/>
          </p:nvPr>
        </p:nvSpPr>
        <p:spPr>
          <a:xfrm>
            <a:off x="1414200" y="2022948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499" lvl="0" marL="899999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➢"/>
            </a:pPr>
            <a:r>
              <a:rPr lang="en-GB"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-GB"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upply chain logistics</a:t>
            </a:r>
            <a:br>
              <a:rPr lang="en-GB"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4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499" lvl="0" marL="899999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➢"/>
            </a:pPr>
            <a:r>
              <a:rPr lang="en-GB"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rising inflation rates</a:t>
            </a:r>
            <a:br>
              <a:rPr lang="en-GB"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4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499" lvl="0" marL="899999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➢"/>
            </a:pPr>
            <a:r>
              <a:rPr lang="en-GB"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unemployment</a:t>
            </a:r>
            <a:br>
              <a:rPr lang="en-GB"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4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499" lvl="0" marL="899999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➢"/>
            </a:pPr>
            <a:r>
              <a:rPr lang="en-GB"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economic downturn</a:t>
            </a:r>
            <a:endParaRPr sz="14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899999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125625" y="1315150"/>
            <a:ext cx="75057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In the early months of 2020, the onset of the COVID-19 pandemic triggered a number of macroeconomic shifts across the world. These included challenges with: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010025" y="3754175"/>
            <a:ext cx="72321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For our analysis we chose to examine another notable macroeconomic impact that occurred during this time: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335700" y="4433250"/>
            <a:ext cx="72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499" lvl="0" marL="899999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➢"/>
            </a:pPr>
            <a: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increase in housing prices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550" y="0"/>
            <a:ext cx="7101624" cy="43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1703900" y="4487175"/>
            <a:ext cx="593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Percent Increase of Each City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75" y="0"/>
            <a:ext cx="5953125" cy="43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3"/>
          <p:cNvSpPr txBox="1"/>
          <p:nvPr/>
        </p:nvSpPr>
        <p:spPr>
          <a:xfrm>
            <a:off x="6314575" y="246125"/>
            <a:ext cx="244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New Orleans (625.0%)</a:t>
            </a:r>
            <a:br>
              <a:rPr lang="en-GB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Austin (608.0%)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9350" y="1653800"/>
            <a:ext cx="2588425" cy="21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hlinkClick r:id="rId3"/>
              </a:rPr>
              <a:t>https://sites.google.com/view/mapplot/home</a:t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275" y="317875"/>
            <a:ext cx="7851225" cy="35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34850" y="559050"/>
            <a:ext cx="3706500" cy="3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22">
                <a:latin typeface="Nunito"/>
                <a:ea typeface="Nunito"/>
                <a:cs typeface="Nunito"/>
                <a:sym typeface="Nunito"/>
              </a:rPr>
              <a:t>Is there any correlation between the geographic location of a real estate market and the rate at which home prices accelerated in that market?</a:t>
            </a:r>
            <a:endParaRPr sz="3722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6422350" y="2667750"/>
            <a:ext cx="27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254" y="2571750"/>
            <a:ext cx="3439634" cy="2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250" y="-2"/>
            <a:ext cx="3439650" cy="25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25" y="246725"/>
            <a:ext cx="85206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>
                <a:latin typeface="Nunito"/>
                <a:ea typeface="Nunito"/>
                <a:cs typeface="Nunito"/>
                <a:sym typeface="Nunito"/>
              </a:rPr>
              <a:t>Conclusions</a:t>
            </a:r>
            <a:endParaRPr sz="4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1" name="Google Shape;221;p36"/>
          <p:cNvSpPr txBox="1"/>
          <p:nvPr>
            <p:ph idx="4294967295" type="body"/>
          </p:nvPr>
        </p:nvSpPr>
        <p:spPr>
          <a:xfrm>
            <a:off x="663050" y="1526575"/>
            <a:ext cx="7856400" cy="32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➢"/>
            </a:pPr>
            <a:r>
              <a:rPr lang="en-GB" sz="1600">
                <a:solidFill>
                  <a:schemeClr val="accent1"/>
                </a:solidFill>
              </a:rPr>
              <a:t>Based on our analysis, home prices increased sharply </a:t>
            </a:r>
            <a:r>
              <a:rPr lang="en-GB" sz="1600">
                <a:solidFill>
                  <a:schemeClr val="accent1"/>
                </a:solidFill>
              </a:rPr>
              <a:t>across the country</a:t>
            </a:r>
            <a:r>
              <a:rPr lang="en-GB" sz="1600">
                <a:solidFill>
                  <a:schemeClr val="accent1"/>
                </a:solidFill>
              </a:rPr>
              <a:t> during the COVID-19 pandemic. </a:t>
            </a:r>
            <a:br>
              <a:rPr lang="en-GB" sz="1600">
                <a:solidFill>
                  <a:schemeClr val="accent1"/>
                </a:solidFill>
              </a:rPr>
            </a:br>
            <a:endParaRPr sz="1600">
              <a:solidFill>
                <a:schemeClr val="accen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➢"/>
            </a:pPr>
            <a:r>
              <a:rPr lang="en-GB" sz="1600">
                <a:solidFill>
                  <a:schemeClr val="accent1"/>
                </a:solidFill>
              </a:rPr>
              <a:t>Some metropolitan areas experienced an abnormally sharp rise in home prices, in particular New Orleans and Austin, both of which were statistical outliers in the expanded data set. </a:t>
            </a:r>
            <a:br>
              <a:rPr lang="en-GB" sz="1600">
                <a:solidFill>
                  <a:schemeClr val="accent1"/>
                </a:solidFill>
              </a:rPr>
            </a:br>
            <a:endParaRPr sz="1600">
              <a:solidFill>
                <a:schemeClr val="accen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➢"/>
            </a:pPr>
            <a:r>
              <a:rPr lang="en-GB" sz="1600">
                <a:solidFill>
                  <a:schemeClr val="accent1"/>
                </a:solidFill>
              </a:rPr>
              <a:t>There is a moderate negative correlation between the price accelerations of metropolitan areas and the latitudes of metropolitan areas. The </a:t>
            </a:r>
            <a:r>
              <a:rPr lang="en-GB" sz="1600">
                <a:solidFill>
                  <a:schemeClr val="accent1"/>
                </a:solidFill>
              </a:rPr>
              <a:t>significance</a:t>
            </a:r>
            <a:r>
              <a:rPr lang="en-GB" sz="1600">
                <a:solidFill>
                  <a:schemeClr val="accent1"/>
                </a:solidFill>
              </a:rPr>
              <a:t> of this correlation is validated by an extremely low p-value.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57775" y="3236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Project Objective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578250" y="1518450"/>
            <a:ext cx="8103000" cy="328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Using the Nasdaq Zillow API as our data source, we chose to focus on U.S. metro areas, which encompass a wide range of socioeconomic groups, residents and single family homes. The Nasdaq Zillow API offers a range of time series and metrics to track U.S. housing markets. We chose to use the </a:t>
            </a:r>
            <a:r>
              <a:rPr b="1" i="1" lang="en-GB" sz="1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Average Monthly Sales Price of Single Family Homes in a Given Metro Area</a:t>
            </a:r>
            <a:r>
              <a:rPr lang="en-GB" sz="1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, hereinafter referred to as </a:t>
            </a:r>
            <a:r>
              <a:rPr b="1" i="1" lang="en-GB" sz="1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Monthly Sales Price</a:t>
            </a:r>
            <a:r>
              <a:rPr lang="en-GB" sz="1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With that data, we will determine how much home prices increased after the beginning of the covid pandemic.</a:t>
            </a:r>
            <a:endParaRPr sz="16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210525"/>
            <a:ext cx="8520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Lato"/>
                <a:ea typeface="Lato"/>
                <a:cs typeface="Lato"/>
                <a:sym typeface="Lato"/>
              </a:rPr>
              <a:t>Understanding the Problems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900450" y="142029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1633350" y="1420300"/>
            <a:ext cx="58773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unito"/>
              <a:buChar char="➢"/>
            </a:pPr>
            <a:r>
              <a:rPr lang="en-GB" sz="17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How much did home prices increase after the beginning of the COVID-19 pandemic?</a:t>
            </a:r>
            <a:endParaRPr sz="17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866325" y="2341556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1633350" y="2341538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unito"/>
              <a:buChar char="➢"/>
            </a:pPr>
            <a:r>
              <a:rPr lang="en-GB" sz="17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Did any U.S. real estate markets experience an abnormally sharp increase in home prices?</a:t>
            </a:r>
            <a:endParaRPr sz="17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866325" y="33154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1633350" y="3262799"/>
            <a:ext cx="5877300" cy="1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unito"/>
              <a:buChar char="➢"/>
            </a:pPr>
            <a:r>
              <a:rPr lang="en-GB" sz="17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Is there any correlation between the geographic location of a real estate market and the rate at which home prices accelerated in that market?</a:t>
            </a:r>
            <a:endParaRPr sz="17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500925"/>
            <a:ext cx="3706500" cy="21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761">
                <a:latin typeface="Nunito"/>
                <a:ea typeface="Nunito"/>
                <a:cs typeface="Nunito"/>
                <a:sym typeface="Nunito"/>
              </a:rPr>
              <a:t>How much did home prices increase after the beginning of the COVID-19 pandemic?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511150" y="4402400"/>
            <a:ext cx="26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Let’s look at some data: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138850" y="4222300"/>
            <a:ext cx="471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757100" y="500925"/>
            <a:ext cx="40476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➢"/>
            </a:pPr>
            <a: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Metro Areas:</a:t>
            </a:r>
            <a:b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</a:br>
            <a:endParaRPr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unito"/>
              <a:buChar char="○"/>
            </a:pPr>
            <a:r>
              <a:rPr lang="en-GB" sz="13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New York, Los Angeles, Miami, St. Louis, Seattle, Atlanta, Houston, and Minneapolis</a:t>
            </a:r>
            <a:endParaRPr sz="11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996050" y="1750150"/>
            <a:ext cx="35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760875" y="1973750"/>
            <a:ext cx="4055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➢"/>
            </a:pPr>
            <a: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Timeframe:</a:t>
            </a:r>
            <a:br>
              <a:rPr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unito"/>
              <a:buChar char="○"/>
            </a:pPr>
            <a:r>
              <a:rPr lang="en-GB" sz="13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2017 - 2022</a:t>
            </a:r>
            <a:endParaRPr sz="13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749325" y="3083975"/>
            <a:ext cx="4078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unito"/>
              <a:buChar char="➢"/>
            </a:pPr>
            <a:r>
              <a:rPr lang="en-GB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Price Metric:</a:t>
            </a:r>
            <a:endParaRPr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○"/>
            </a:pPr>
            <a: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Average Monthly Sales Price of Single Family Homes in a Given Metro Area (A.K.A: Monthly Sales Price)</a:t>
            </a:r>
            <a:endParaRPr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00" y="1279850"/>
            <a:ext cx="7854351" cy="38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462600" y="339250"/>
            <a:ext cx="7854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 visualize the trends over time, we plotted the monthly sales prices for each city on the same graph. The resulting analysis reveals...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2079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Monthly Sales Price for Each Metro Area Plotted Individually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1304975" y="3322275"/>
            <a:ext cx="6876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unito"/>
              <a:buChar char="○"/>
            </a:pPr>
            <a:r>
              <a:rPr lang="en-GB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2017 - 2019 (pre COVID-19), shown in blue</a:t>
            </a:r>
            <a:endParaRPr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unito"/>
              <a:buChar char="○"/>
            </a:pPr>
            <a:r>
              <a:rPr lang="en-GB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2020 - 2022 (during COVID-19), shown in orange</a:t>
            </a:r>
            <a:endParaRPr sz="1500"/>
          </a:p>
        </p:txBody>
      </p:sp>
      <p:sp>
        <p:nvSpPr>
          <p:cNvPr id="115" name="Google Shape;115;p19"/>
          <p:cNvSpPr txBox="1"/>
          <p:nvPr/>
        </p:nvSpPr>
        <p:spPr>
          <a:xfrm>
            <a:off x="1098600" y="1673025"/>
            <a:ext cx="6946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As the previous graph shows, it appears each Metro Area in our data set began increasing during the COVID-19 pandemic. We graphed the increase for each Metro Area individually to dig further into the data.</a:t>
            </a:r>
            <a:endParaRPr sz="16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We </a:t>
            </a:r>
            <a:r>
              <a:rPr lang="en-GB" sz="1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broke each plot down into two time periods:</a:t>
            </a:r>
            <a:endParaRPr sz="16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500" y="0"/>
            <a:ext cx="6381700" cy="4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 rot="-5400000">
            <a:off x="-201575" y="2075775"/>
            <a:ext cx="247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Average Home Sale Price by Month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950" y="46250"/>
            <a:ext cx="6560899" cy="422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 rot="-5400000">
            <a:off x="-230225" y="2008250"/>
            <a:ext cx="247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Average Home Sale Price by Month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