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0514BB-1F62-417B-A3A9-5987B43ABA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B8DB19-E9C5-40DE-B2C5-0DB4E26668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5F54E1-97E4-4EE1-91DB-B40925AFCA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FEE5B3-66B3-4AB7-8E95-AF86BFD61F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BC2D1D-9CBE-4530-9EE1-187C3DDAB8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B71A67-ADA1-45AF-AE19-2CE922054B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2919AF-7D2E-470E-BBC0-478E788FDF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BE559B-7382-411F-9FB3-F51880C6AB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A80033-3A05-446B-8935-FC9C905FF1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5319DD-76A6-40DA-A655-C25CA9849D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08CF04-5715-465A-8433-FF64B98FBA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67CB1B-1976-4D7B-B634-2EAEC0D97D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72B07E-867C-4CC5-A6D6-CDD24B9BE6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3679AD-7E33-49E6-BAF2-6716C24155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EC8430-2DD1-4ACA-81AC-F6C58B2CC0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35DDC1-DDD8-40CB-8C66-87578EE411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3B33D2-A8F5-4926-9183-ABF538EE23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5D3C67-2275-47F5-8350-EE9BA488E6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9D44BC-0B8B-4500-9607-056B315A3B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9068A9-CBFB-4327-A056-48FAAC5455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C0EF01-AED1-492A-84F9-EA30CCA64E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B7FE86-DB6C-443C-A1D1-5F068BE0ED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E02A7-E212-48CB-B2FE-333636F66A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C38279-18B9-4F05-B280-3E78406E79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290520"/>
            <a:ext cx="7418880" cy="451800"/>
          </a:xfrm>
          <a:custGeom>
            <a:avLst/>
            <a:gdLst/>
            <a:ahLst/>
            <a:rect l="l" t="t" r="r" b="b"/>
            <a:pathLst>
              <a:path w="7419340" h="452120">
                <a:moveTo>
                  <a:pt x="7418999" y="451499"/>
                </a:moveTo>
                <a:lnTo>
                  <a:pt x="0" y="451499"/>
                </a:lnTo>
                <a:lnTo>
                  <a:pt x="0" y="0"/>
                </a:lnTo>
                <a:lnTo>
                  <a:pt x="7418999" y="0"/>
                </a:lnTo>
                <a:lnTo>
                  <a:pt x="7418999" y="451499"/>
                </a:lnTo>
                <a:close/>
              </a:path>
            </a:pathLst>
          </a:custGeom>
          <a:solidFill>
            <a:srgbClr val="cc41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 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3C5BC5-F1DB-4E5C-859B-6D4633C76901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3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0" y="290520"/>
            <a:ext cx="7418880" cy="451800"/>
          </a:xfrm>
          <a:custGeom>
            <a:avLst/>
            <a:gdLst/>
            <a:ahLst/>
            <a:rect l="l" t="t" r="r" b="b"/>
            <a:pathLst>
              <a:path w="7419340" h="452120">
                <a:moveTo>
                  <a:pt x="7418999" y="451499"/>
                </a:moveTo>
                <a:lnTo>
                  <a:pt x="0" y="451499"/>
                </a:lnTo>
                <a:lnTo>
                  <a:pt x="0" y="0"/>
                </a:lnTo>
                <a:lnTo>
                  <a:pt x="7418999" y="0"/>
                </a:lnTo>
                <a:lnTo>
                  <a:pt x="7418999" y="451499"/>
                </a:lnTo>
                <a:close/>
              </a:path>
            </a:pathLst>
          </a:custGeom>
          <a:solidFill>
            <a:srgbClr val="cc41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1480" y="1452960"/>
            <a:ext cx="7780320" cy="333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5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&lt;data/hora&gt;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A21EEF-7917-4D05-A977-8C103D953352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object 2" descr=""/>
          <p:cNvPicPr/>
          <p:nvPr/>
        </p:nvPicPr>
        <p:blipFill>
          <a:blip r:embed="rId1"/>
          <a:stretch/>
        </p:blipFill>
        <p:spPr>
          <a:xfrm>
            <a:off x="2761560" y="1302120"/>
            <a:ext cx="3620160" cy="2041200"/>
          </a:xfrm>
          <a:prstGeom prst="rect">
            <a:avLst/>
          </a:prstGeom>
          <a:ln w="0">
            <a:noFill/>
          </a:ln>
        </p:spPr>
      </p:pic>
      <p:sp>
        <p:nvSpPr>
          <p:cNvPr id="85" name="object 3"/>
          <p:cNvSpPr/>
          <p:nvPr/>
        </p:nvSpPr>
        <p:spPr>
          <a:xfrm>
            <a:off x="968400" y="3770640"/>
            <a:ext cx="7090200" cy="360"/>
          </a:xfrm>
          <a:custGeom>
            <a:avLst/>
            <a:gdLst/>
            <a:ahLst/>
            <a:rect l="l" t="t" r="r" b="b"/>
            <a:pathLst>
              <a:path w="7090409" h="0">
                <a:moveTo>
                  <a:pt x="0" y="0"/>
                </a:moveTo>
                <a:lnTo>
                  <a:pt x="7089899" y="0"/>
                </a:lnTo>
              </a:path>
            </a:pathLst>
          </a:custGeom>
          <a:noFill/>
          <a:ln w="38099">
            <a:solidFill>
              <a:srgbClr val="cc41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object 4"/>
          <p:cNvSpPr/>
          <p:nvPr/>
        </p:nvSpPr>
        <p:spPr>
          <a:xfrm>
            <a:off x="960840" y="3839040"/>
            <a:ext cx="10569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900" spc="-7" strike="noStrike">
                <a:solidFill>
                  <a:srgbClr val="000000"/>
                </a:solidFill>
                <a:latin typeface="Arial MT"/>
              </a:rPr>
              <a:t>Desenvolvido por: </a:t>
            </a:r>
            <a:r>
              <a:rPr b="0" lang="pt-BR" sz="900" spc="-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100" spc="-7" strike="noStrike">
                <a:solidFill>
                  <a:srgbClr val="000000"/>
                </a:solidFill>
                <a:latin typeface="Arial MT"/>
              </a:rPr>
              <a:t>Murilo Freire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Divisões e blocos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68000" y="1129320"/>
            <a:ext cx="8076960" cy="38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Uma forma interessante de agrupar informações em uma página HTML é reunir os conteúdos em blocos e divisões:</a:t>
            </a:r>
            <a:br>
              <a:rPr sz="2100"/>
            </a:b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Tags: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div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900" spc="-1" strike="noStrike">
                <a:solidFill>
                  <a:srgbClr val="a6a6a6"/>
                </a:solidFill>
                <a:latin typeface="Consolas"/>
              </a:rPr>
              <a:t>&lt;!–- Cria um bloco que se estende até a borda da página (horizontalmente) e ao final quebra uma linha. --&gt;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br>
              <a:rPr sz="1900"/>
            </a:b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span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r>
              <a:rPr b="0" lang="en-US" sz="1900" spc="-1" strike="noStrike">
                <a:solidFill>
                  <a:srgbClr val="a6a6a6"/>
                </a:solidFill>
                <a:latin typeface="Consolas"/>
              </a:rPr>
              <a:t> &lt;!–- Cria um bloco do tamanho do conteúdo que estiver dentro deste; não quebra linha ao fim --&gt;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br>
              <a:rPr sz="1900"/>
            </a:b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section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900" spc="-1" strike="noStrike">
                <a:solidFill>
                  <a:srgbClr val="a6a6a6"/>
                </a:solidFill>
                <a:latin typeface="Consolas"/>
              </a:rPr>
              <a:t>&lt;!–- Cria sessões, funciona como a tag &lt;p&gt; --&gt;</a:t>
            </a:r>
            <a:br>
              <a:rPr sz="1350"/>
            </a:br>
            <a:r>
              <a:rPr b="0" lang="pt-BR" sz="1350" spc="-1" strike="noStrike">
                <a:solidFill>
                  <a:srgbClr val="d3ebd5"/>
                </a:solidFill>
                <a:latin typeface="NotoColorEmoji"/>
              </a:rPr>
              <a:t>▪ </a:t>
            </a:r>
            <a:endParaRPr b="0" lang="pt-BR" sz="13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3b55"/>
                </a:solidFill>
                <a:latin typeface="NotoSans-Regular"/>
              </a:rPr>
              <a:t>https://www.w3schools.com/html/html_blocks.asp</a:t>
            </a:r>
            <a:br>
              <a:rPr sz="1800"/>
            </a:b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d3ebd5"/>
                </a:solidFill>
                <a:latin typeface="NotoColorEmoji"/>
              </a:rPr>
              <a:t> </a:t>
            </a:r>
            <a:r>
              <a:rPr b="0" lang="pt-BR" sz="1800" spc="-1" strike="noStrike">
                <a:solidFill>
                  <a:srgbClr val="003b55"/>
                </a:solidFill>
                <a:latin typeface="NotoSans-Regular"/>
              </a:rPr>
              <a:t>https://www.w3schools.com/tags/tag_section.asp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1800"/>
            </a:b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8600" y="361800"/>
            <a:ext cx="4921920" cy="111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Exercício: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990720" y="1123920"/>
            <a:ext cx="716256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Adapte ou crie uma página para conter pelo menos 2 ou 3 seções, cada uma delas contendo diferentes informações. Em cada seção deve conter o nome da seção, uma imagem representativa e tabela com informações, por exemplo: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Diferentes experiências;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Tipos de serviços prestados;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Responsáveis por setor;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Diferentes graus/áreas de formação.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1936800" y="1325520"/>
            <a:ext cx="51458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98520" indent="-206136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pt-BR" sz="1800" spc="94" strike="noStrike">
                <a:solidFill>
                  <a:srgbClr val="000000"/>
                </a:solidFill>
                <a:latin typeface="Microsoft Sans Serif"/>
              </a:rPr>
              <a:t>Você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80" strike="noStrike">
                <a:solidFill>
                  <a:srgbClr val="000000"/>
                </a:solidFill>
                <a:latin typeface="Microsoft Sans Serif"/>
              </a:rPr>
              <a:t>concluiu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214" strike="noStrike">
                <a:solidFill>
                  <a:srgbClr val="000000"/>
                </a:solidFill>
                <a:latin typeface="Microsoft Sans Serif"/>
              </a:rPr>
              <a:t>a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74" strike="noStrike">
                <a:solidFill>
                  <a:srgbClr val="000000"/>
                </a:solidFill>
                <a:latin typeface="Microsoft Sans Serif"/>
              </a:rPr>
              <a:t>aula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-35" strike="noStrike">
                <a:solidFill>
                  <a:srgbClr val="000000"/>
                </a:solidFill>
                <a:latin typeface="Microsoft Sans Serif"/>
              </a:rPr>
              <a:t>03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239" strike="noStrike">
                <a:solidFill>
                  <a:srgbClr val="000000"/>
                </a:solidFill>
                <a:latin typeface="Microsoft Sans Serif"/>
              </a:rPr>
              <a:t>do</a:t>
            </a:r>
            <a:r>
              <a:rPr b="0" lang="pt-BR" sz="1800" spc="43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28" strike="noStrike">
                <a:solidFill>
                  <a:srgbClr val="000000"/>
                </a:solidFill>
                <a:latin typeface="Microsoft Sans Serif"/>
              </a:rPr>
              <a:t>seu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94" strike="noStrike">
                <a:solidFill>
                  <a:srgbClr val="000000"/>
                </a:solidFill>
                <a:latin typeface="Microsoft Sans Serif"/>
              </a:rPr>
              <a:t>módulo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82" strike="noStrike">
                <a:solidFill>
                  <a:srgbClr val="000000"/>
                </a:solidFill>
                <a:latin typeface="Microsoft Sans Serif"/>
              </a:rPr>
              <a:t>de </a:t>
            </a:r>
            <a:r>
              <a:rPr b="0" lang="pt-BR" sz="1800" spc="-46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09" strike="noStrike">
                <a:solidFill>
                  <a:srgbClr val="000000"/>
                </a:solidFill>
                <a:latin typeface="Microsoft Sans Serif"/>
              </a:rPr>
              <a:t>HTML.</a:t>
            </a:r>
            <a:endParaRPr b="0" lang="pt-BR" sz="1800" spc="-1" strike="noStrike">
              <a:latin typeface="Arial"/>
            </a:endParaRPr>
          </a:p>
          <a:p>
            <a:pPr marL="12600" indent="-2061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162" strike="noStrike">
                <a:solidFill>
                  <a:srgbClr val="000000"/>
                </a:solidFill>
                <a:latin typeface="Microsoft Sans Serif"/>
              </a:rPr>
              <a:t>Continue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222" strike="noStrike">
                <a:solidFill>
                  <a:srgbClr val="000000"/>
                </a:solidFill>
                <a:latin typeface="Microsoft Sans Serif"/>
              </a:rPr>
              <a:t>praticando</a:t>
            </a:r>
            <a:r>
              <a:rPr b="0" lang="pt-BR" sz="1800" spc="43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03" strike="noStrike">
                <a:solidFill>
                  <a:srgbClr val="000000"/>
                </a:solidFill>
                <a:latin typeface="Microsoft Sans Serif"/>
              </a:rPr>
              <a:t>e</a:t>
            </a:r>
            <a:r>
              <a:rPr b="0" lang="pt-BR" sz="1800" spc="43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80" strike="noStrike">
                <a:solidFill>
                  <a:srgbClr val="000000"/>
                </a:solidFill>
                <a:latin typeface="Microsoft Sans Serif"/>
              </a:rPr>
              <a:t>até</a:t>
            </a:r>
            <a:r>
              <a:rPr b="0" lang="pt-BR" sz="18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214" strike="noStrike">
                <a:solidFill>
                  <a:srgbClr val="000000"/>
                </a:solidFill>
                <a:latin typeface="Microsoft Sans Serif"/>
              </a:rPr>
              <a:t>a</a:t>
            </a:r>
            <a:r>
              <a:rPr b="0" lang="pt-BR" sz="1800" spc="43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94" strike="noStrike">
                <a:solidFill>
                  <a:srgbClr val="000000"/>
                </a:solidFill>
                <a:latin typeface="Microsoft Sans Serif"/>
              </a:rPr>
              <a:t>próxima</a:t>
            </a:r>
            <a:r>
              <a:rPr b="0" lang="pt-BR" sz="1800" spc="43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pt-BR" sz="1800" spc="134" strike="noStrike">
                <a:solidFill>
                  <a:srgbClr val="000000"/>
                </a:solidFill>
                <a:latin typeface="Microsoft Sans Serif"/>
              </a:rPr>
              <a:t>aula!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1" name="object 3" descr=""/>
          <p:cNvPicPr/>
          <p:nvPr/>
        </p:nvPicPr>
        <p:blipFill>
          <a:blip r:embed="rId1"/>
          <a:stretch/>
        </p:blipFill>
        <p:spPr>
          <a:xfrm>
            <a:off x="2901600" y="2692440"/>
            <a:ext cx="3340440" cy="1883160"/>
          </a:xfrm>
          <a:prstGeom prst="rect">
            <a:avLst/>
          </a:prstGeom>
          <a:ln w="0">
            <a:noFill/>
          </a:ln>
        </p:spPr>
      </p:pic>
      <p:sp>
        <p:nvSpPr>
          <p:cNvPr id="122" name="object 4"/>
          <p:cNvSpPr/>
          <p:nvPr/>
        </p:nvSpPr>
        <p:spPr>
          <a:xfrm>
            <a:off x="0" y="290520"/>
            <a:ext cx="9143640" cy="451800"/>
          </a:xfrm>
          <a:custGeom>
            <a:avLst/>
            <a:gdLst/>
            <a:ahLst/>
            <a:rect l="l" t="t" r="r" b="b"/>
            <a:pathLst>
              <a:path w="9144000" h="452120">
                <a:moveTo>
                  <a:pt x="9143999" y="451499"/>
                </a:moveTo>
                <a:lnTo>
                  <a:pt x="0" y="451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51499"/>
                </a:lnTo>
                <a:close/>
              </a:path>
            </a:pathLst>
          </a:custGeom>
          <a:solidFill>
            <a:srgbClr val="cc41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2"/>
          <p:cNvSpPr/>
          <p:nvPr/>
        </p:nvSpPr>
        <p:spPr>
          <a:xfrm>
            <a:off x="517320" y="1266480"/>
            <a:ext cx="272520" cy="272520"/>
          </a:xfrm>
          <a:custGeom>
            <a:avLst/>
            <a:gdLst/>
            <a:ahLst/>
            <a:rect l="l" t="t" r="r" b="b"/>
            <a:pathLst>
              <a:path w="273050" h="273050">
                <a:moveTo>
                  <a:pt x="272699" y="272699"/>
                </a:moveTo>
                <a:lnTo>
                  <a:pt x="0" y="272699"/>
                </a:lnTo>
                <a:lnTo>
                  <a:pt x="0" y="0"/>
                </a:lnTo>
                <a:lnTo>
                  <a:pt x="272699" y="0"/>
                </a:lnTo>
                <a:lnTo>
                  <a:pt x="272699" y="272699"/>
                </a:lnTo>
                <a:close/>
              </a:path>
            </a:pathLst>
          </a:custGeom>
          <a:solidFill>
            <a:srgbClr val="cc41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object 3"/>
          <p:cNvSpPr/>
          <p:nvPr/>
        </p:nvSpPr>
        <p:spPr>
          <a:xfrm>
            <a:off x="581400" y="1235880"/>
            <a:ext cx="2456280" cy="9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41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1800" spc="72" strike="noStrike">
                <a:solidFill>
                  <a:srgbClr val="000000"/>
                </a:solidFill>
                <a:latin typeface="Arial"/>
              </a:rPr>
              <a:t>Objetivos</a:t>
            </a:r>
            <a:r>
              <a:rPr b="1" lang="pt-BR" sz="18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800" spc="182" strike="noStrike">
                <a:solidFill>
                  <a:srgbClr val="000000"/>
                </a:solidFill>
                <a:latin typeface="Arial"/>
              </a:rPr>
              <a:t>da</a:t>
            </a:r>
            <a:r>
              <a:rPr b="1" lang="pt-BR" sz="18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800" spc="52" strike="noStrike">
                <a:solidFill>
                  <a:srgbClr val="000000"/>
                </a:solidFill>
                <a:latin typeface="Arial"/>
              </a:rPr>
              <a:t>aula: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</a:pPr>
            <a:endParaRPr b="0" lang="pt-BR" sz="1600" spc="-1" strike="noStrike">
              <a:latin typeface="Arial"/>
            </a:endParaRPr>
          </a:p>
          <a:p>
            <a:pPr marL="356400" indent="-344160">
              <a:lnSpc>
                <a:spcPct val="100000"/>
              </a:lnSpc>
              <a:buClr>
                <a:srgbClr val="000000"/>
              </a:buClr>
              <a:buFont typeface="Arial MT"/>
              <a:buChar char="■"/>
              <a:tabLst>
                <a:tab algn="l" pos="356400"/>
                <a:tab algn="l" pos="356760"/>
              </a:tabLst>
            </a:pPr>
            <a:r>
              <a:rPr b="0" lang="pt-BR" sz="1500" spc="-12" strike="noStrike">
                <a:solidFill>
                  <a:srgbClr val="000000"/>
                </a:solidFill>
                <a:latin typeface="Lucida Sans Unicode"/>
              </a:rPr>
              <a:t>Compreender o uso de tabelas e formulários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212256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2000" spc="157" strike="noStrike">
                <a:solidFill>
                  <a:srgbClr val="ffffff"/>
                </a:solidFill>
                <a:latin typeface="Microsoft Sans Serif"/>
              </a:rPr>
              <a:t>HTML</a:t>
            </a:r>
            <a:r>
              <a:rPr b="0" lang="pt-BR" sz="2000" spc="24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pt-BR" sz="2000" spc="111" strike="noStrike">
                <a:solidFill>
                  <a:srgbClr val="ffffff"/>
                </a:solidFill>
                <a:latin typeface="Microsoft Sans Serif"/>
              </a:rPr>
              <a:t>-</a:t>
            </a:r>
            <a:r>
              <a:rPr b="0" lang="pt-BR" sz="2000" spc="29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pt-BR" sz="2000" spc="148" strike="noStrike">
                <a:solidFill>
                  <a:srgbClr val="ffffff"/>
                </a:solidFill>
                <a:latin typeface="Microsoft Sans Serif"/>
              </a:rPr>
              <a:t>Aula</a:t>
            </a:r>
            <a:r>
              <a:rPr b="0" lang="pt-BR" sz="2000" spc="24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pt-BR" sz="2000" spc="-41" strike="noStrike">
                <a:solidFill>
                  <a:srgbClr val="ffffff"/>
                </a:solidFill>
                <a:latin typeface="Microsoft Sans Serif"/>
              </a:rPr>
              <a:t>03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object 5" descr=""/>
          <p:cNvPicPr/>
          <p:nvPr/>
        </p:nvPicPr>
        <p:blipFill>
          <a:blip r:embed="rId1"/>
          <a:stretch/>
        </p:blipFill>
        <p:spPr>
          <a:xfrm>
            <a:off x="7778160" y="4320000"/>
            <a:ext cx="1225440" cy="6908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2" descr="HTML5 – Wikipédia, a enciclopédia livre"/>
          <p:cNvPicPr/>
          <p:nvPr/>
        </p:nvPicPr>
        <p:blipFill>
          <a:blip r:embed="rId2"/>
          <a:stretch/>
        </p:blipFill>
        <p:spPr>
          <a:xfrm>
            <a:off x="4551840" y="1123920"/>
            <a:ext cx="3333240" cy="33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Formulário simples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123920"/>
            <a:ext cx="7571880" cy="35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pt-BR" sz="1900" spc="-1" strike="noStrike">
                <a:solidFill>
                  <a:srgbClr val="000000"/>
                </a:solidFill>
                <a:latin typeface="Calibri"/>
              </a:rPr>
              <a:t>Um formulário permite enviar dados para outras páginas</a:t>
            </a:r>
            <a:r>
              <a:rPr b="0" lang="pt-BR" sz="1900" spc="-1" strike="noStrike">
                <a:solidFill>
                  <a:srgbClr val="003b55"/>
                </a:solidFill>
                <a:latin typeface="NotoSans-Regular"/>
              </a:rPr>
              <a:t>.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900" spc="-1" strike="noStrike">
                <a:solidFill>
                  <a:srgbClr val="000000"/>
                </a:solidFill>
                <a:latin typeface="Calibri"/>
              </a:rPr>
              <a:t>A tag 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r>
              <a:rPr b="1" lang="pt-BR" sz="1900" spc="-1" strike="noStrike">
                <a:solidFill>
                  <a:srgbClr val="003b55"/>
                </a:solidFill>
                <a:latin typeface="NotoSans-Bold"/>
              </a:rPr>
              <a:t> </a:t>
            </a:r>
            <a:r>
              <a:rPr b="0" lang="pt-BR" sz="1900" spc="-1" strike="noStrike">
                <a:solidFill>
                  <a:srgbClr val="000000"/>
                </a:solidFill>
                <a:latin typeface="Calibri"/>
              </a:rPr>
              <a:t>é responsável por criar um formulário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action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=“salvar.html"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method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="get"&gt;</a:t>
            </a:r>
            <a:br>
              <a:rPr sz="1900"/>
            </a:b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  Nome: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br>
              <a:rPr sz="1900"/>
            </a:b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="text"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id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="fname"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name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="fname"&gt;&lt;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br>
              <a:rPr sz="1900"/>
            </a:b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  Sobrenome: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br>
              <a:rPr sz="1900"/>
            </a:b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="text"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id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="lname"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name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="lname"&gt;&lt;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br>
              <a:rPr sz="1900"/>
            </a:b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="submit"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value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="Submit"&gt;</a:t>
            </a:r>
            <a:br>
              <a:rPr sz="1900"/>
            </a:b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pt-BR" sz="1350" spc="-1" strike="noStrike">
                <a:solidFill>
                  <a:srgbClr val="003b55"/>
                </a:solidFill>
                <a:latin typeface="NotoSans-Regular"/>
              </a:rPr>
              <a:t>https://www.w3schools.com/tags/tag_form.asp</a:t>
            </a:r>
            <a:br>
              <a:rPr sz="1350"/>
            </a:br>
            <a:endParaRPr b="0" lang="pt-BR" sz="13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50" spc="-1" strike="noStrike">
                <a:solidFill>
                  <a:srgbClr val="003b55"/>
                </a:solidFill>
                <a:latin typeface="NotoSans-Regular"/>
              </a:rPr>
              <a:t>https://www.w3schools.com/html/tryit.asp?filename=tryhtml_form_mail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1500"/>
            </a:br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Formulário simples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123920"/>
            <a:ext cx="7571880" cy="380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1" lang="pt-BR" sz="1900" spc="-1" strike="noStrike">
                <a:solidFill>
                  <a:srgbClr val="000000"/>
                </a:solidFill>
                <a:latin typeface="Calibri"/>
              </a:rPr>
              <a:t>Input:</a:t>
            </a:r>
            <a:r>
              <a:rPr b="0" lang="pt-BR" sz="1900" spc="-1" strike="noStrike">
                <a:solidFill>
                  <a:srgbClr val="000000"/>
                </a:solidFill>
                <a:latin typeface="Calibri"/>
              </a:rPr>
              <a:t> Campo para entradas de texto</a:t>
            </a:r>
            <a:br>
              <a:rPr sz="1900"/>
            </a:b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="text"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id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="fname"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name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="fname"&gt;</a:t>
            </a:r>
            <a:br>
              <a:rPr sz="1900"/>
            </a:b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900" spc="-1" strike="noStrike">
                <a:solidFill>
                  <a:srgbClr val="000000"/>
                </a:solidFill>
                <a:latin typeface="Consolas"/>
              </a:rPr>
              <a:t>Button: </a:t>
            </a: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Cria botões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=“button"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value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=“Click em mim"&gt;</a:t>
            </a:r>
            <a:br>
              <a:rPr sz="1900"/>
            </a:b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900" spc="-1" strike="noStrike">
                <a:solidFill>
                  <a:srgbClr val="000000"/>
                </a:solidFill>
                <a:latin typeface="Consolas"/>
              </a:rPr>
              <a:t>Submit: </a:t>
            </a: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É um botão também, mas executa o envio do formulário para o endereço definido no atributo action da tag 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action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=“salvar.php"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method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="get"&gt; </a:t>
            </a:r>
            <a:r>
              <a:rPr b="0" lang="pt-BR" sz="1900" spc="-1" strike="noStrike">
                <a:solidFill>
                  <a:srgbClr val="000000"/>
                </a:solidFill>
                <a:latin typeface="Consolas"/>
              </a:rPr>
              <a:t>  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     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="submit"</a:t>
            </a:r>
            <a:r>
              <a:rPr b="0" lang="pt-BR" sz="1900" spc="-1" strike="noStrike">
                <a:solidFill>
                  <a:srgbClr val="ff0000"/>
                </a:solidFill>
                <a:latin typeface="Consolas"/>
              </a:rPr>
              <a:t> value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="Submit"&gt;</a:t>
            </a:r>
            <a:br>
              <a:rPr sz="1900"/>
            </a:br>
            <a:r>
              <a:rPr b="0" lang="pt-BR" sz="19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9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pt-BR" sz="190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pt-BR" sz="1350" spc="-1" strike="noStrike">
                <a:solidFill>
                  <a:srgbClr val="003b55"/>
                </a:solidFill>
                <a:latin typeface="NotoSans-Regular"/>
              </a:rPr>
              <a:t>https://www.w3schools.com/tags/tag_form.asp</a:t>
            </a:r>
            <a:br>
              <a:rPr sz="1350"/>
            </a:br>
            <a:endParaRPr b="0" lang="pt-BR" sz="13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50" spc="-1" strike="noStrike">
                <a:solidFill>
                  <a:srgbClr val="003b55"/>
                </a:solidFill>
                <a:latin typeface="NotoSans-Regular"/>
              </a:rPr>
              <a:t>https://www.w3schools.com/html/tryit.asp?filename=tryhtml_form_mail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1500"/>
            </a:br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Formulário simples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57360" y="1055880"/>
            <a:ext cx="7571880" cy="37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Password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Campo para senha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=“password"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 id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=“senha"&gt;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Checkbox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Campo em que o usuário pode marcar ou desmarcar. Muitas vezes usado para perguntas com várias escolhas (checkbox)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=“checkbox"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 id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=“contrato“ 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=“1”&gt;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Aceito o contrato 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Radio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– Campo onde o usuário precisa escolher UMA opção entre as disponíveis. A propriedade 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name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torna os radio em um grupo.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=“radio"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 id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=“contrato“ 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name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=“grupo“ 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=“Radio 1“&gt;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 type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=“radio"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 id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=“contrato“ 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name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=“grupo“ 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=“Radio 2“&gt; 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pt-BR" sz="1350" spc="-1" strike="noStrike">
                <a:solidFill>
                  <a:srgbClr val="003b55"/>
                </a:solidFill>
                <a:latin typeface="NotoSans-Regular"/>
              </a:rPr>
              <a:t>https://www.w3schools.com/tags/tag_form.asp</a:t>
            </a:r>
            <a:endParaRPr b="0" lang="pt-BR" sz="13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4" descr="Styled Checkboxes and Radio Buttons Using Minimal HTML and No JavaScript |  by Jason Knight | Level Up Coding"/>
          <p:cNvPicPr/>
          <p:nvPr/>
        </p:nvPicPr>
        <p:blipFill>
          <a:blip r:embed="rId1"/>
          <a:srcRect l="58605" t="17055" r="23991" b="17937"/>
          <a:stretch/>
        </p:blipFill>
        <p:spPr>
          <a:xfrm>
            <a:off x="6198840" y="4148280"/>
            <a:ext cx="930960" cy="69588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2" descr="HTML | &amp;lt;input type=&amp;quot;password&amp;quot;&amp;gt; - GeeksforGeeks"/>
          <p:cNvPicPr/>
          <p:nvPr/>
        </p:nvPicPr>
        <p:blipFill>
          <a:blip r:embed="rId2"/>
          <a:srcRect l="23794" t="50009" r="30468" b="25273"/>
          <a:stretch/>
        </p:blipFill>
        <p:spPr>
          <a:xfrm>
            <a:off x="4908960" y="1255680"/>
            <a:ext cx="1755000" cy="429480"/>
          </a:xfrm>
          <a:prstGeom prst="rect">
            <a:avLst/>
          </a:prstGeom>
          <a:ln w="0">
            <a:noFill/>
          </a:ln>
        </p:spPr>
      </p:pic>
      <p:pic>
        <p:nvPicPr>
          <p:cNvPr id="100" name="Imagem 4" descr=""/>
          <p:cNvPicPr/>
          <p:nvPr/>
        </p:nvPicPr>
        <p:blipFill>
          <a:blip r:embed="rId3"/>
          <a:srcRect l="50636" t="49995" r="37726" b="40003"/>
          <a:stretch/>
        </p:blipFill>
        <p:spPr>
          <a:xfrm>
            <a:off x="6172200" y="2647800"/>
            <a:ext cx="1260360" cy="4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Formulário simples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28880" y="1359000"/>
            <a:ext cx="7571880" cy="35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Select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– Campo para escolher uma opção em uma lista. Pode ser usado para múltiplas escolhas também.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729" spc="-1" strike="noStrike">
                <a:solidFill>
                  <a:srgbClr val="a52a2a"/>
                </a:solidFill>
                <a:latin typeface="Consolas"/>
              </a:rPr>
              <a:t>select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 </a:t>
            </a:r>
            <a:r>
              <a:rPr b="0" lang="pt-BR" sz="1729" spc="-1" strike="noStrike">
                <a:solidFill>
                  <a:srgbClr val="ff0000"/>
                </a:solidFill>
                <a:latin typeface="Consolas"/>
              </a:rPr>
              <a:t>name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="estudo" </a:t>
            </a:r>
            <a:r>
              <a:rPr b="0" lang="pt-BR" sz="1729" spc="-1" strike="noStrike">
                <a:solidFill>
                  <a:srgbClr val="ff0000"/>
                </a:solidFill>
                <a:latin typeface="Consolas"/>
              </a:rPr>
              <a:t>id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="estudo"&gt;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729" spc="-1" strike="noStrike">
                <a:solidFill>
                  <a:srgbClr val="a52a2a"/>
                </a:solidFill>
                <a:latin typeface="Consolas"/>
              </a:rPr>
              <a:t>option </a:t>
            </a:r>
            <a:r>
              <a:rPr b="0" lang="pt-BR" sz="1729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="HTML"&gt;HTML&lt;</a:t>
            </a:r>
            <a:r>
              <a:rPr b="0" lang="pt-BR" sz="1729" spc="-1" strike="noStrike">
                <a:solidFill>
                  <a:srgbClr val="a52a2a"/>
                </a:solidFill>
                <a:latin typeface="Consolas"/>
              </a:rPr>
              <a:t>/option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729" spc="-1" strike="noStrike">
                <a:solidFill>
                  <a:srgbClr val="a52a2a"/>
                </a:solidFill>
                <a:latin typeface="Consolas"/>
              </a:rPr>
              <a:t>option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 </a:t>
            </a:r>
            <a:r>
              <a:rPr b="0" lang="pt-BR" sz="1729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="CSS"&gt;CSS&lt;</a:t>
            </a:r>
            <a:r>
              <a:rPr b="0" lang="pt-BR" sz="1729" spc="-1" strike="noStrike">
                <a:solidFill>
                  <a:srgbClr val="a52a2a"/>
                </a:solidFill>
                <a:latin typeface="Consolas"/>
              </a:rPr>
              <a:t>/option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729" spc="-1" strike="noStrike">
                <a:solidFill>
                  <a:srgbClr val="a52a2a"/>
                </a:solidFill>
                <a:latin typeface="Consolas"/>
              </a:rPr>
              <a:t>option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 </a:t>
            </a:r>
            <a:r>
              <a:rPr b="0" lang="pt-BR" sz="1729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="JS"&gt;Javascript&lt;</a:t>
            </a:r>
            <a:r>
              <a:rPr b="0" lang="pt-BR" sz="1729" spc="-1" strike="noStrike">
                <a:solidFill>
                  <a:srgbClr val="a52a2a"/>
                </a:solidFill>
                <a:latin typeface="Consolas"/>
              </a:rPr>
              <a:t>/option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pt-BR" sz="1729" spc="-1" strike="noStrike">
                <a:solidFill>
                  <a:srgbClr val="a52a2a"/>
                </a:solidFill>
                <a:latin typeface="Consolas"/>
              </a:rPr>
              <a:t>/select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pt-BR" sz="1800" spc="-1" strike="noStrike">
                <a:solidFill>
                  <a:srgbClr val="0000cd"/>
                </a:solidFill>
                <a:latin typeface="Consolas"/>
              </a:rPr>
              <a:t>	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pt-BR" sz="1350" spc="-1" strike="noStrike">
                <a:solidFill>
                  <a:srgbClr val="003b55"/>
                </a:solidFill>
                <a:latin typeface="NotoSans-Regular"/>
              </a:rPr>
              <a:t>https://www.w3schools.com/tags/tag_select.asp</a:t>
            </a:r>
            <a:br>
              <a:rPr sz="1350"/>
            </a:br>
            <a:endParaRPr b="0" lang="pt-BR" sz="13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Imagem 4" descr=""/>
          <p:cNvPicPr/>
          <p:nvPr/>
        </p:nvPicPr>
        <p:blipFill>
          <a:blip r:embed="rId1"/>
          <a:srcRect l="49995" t="37802" r="42747" b="45550"/>
          <a:stretch/>
        </p:blipFill>
        <p:spPr>
          <a:xfrm>
            <a:off x="6172200" y="1962000"/>
            <a:ext cx="1700640" cy="164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1.5 Exercício: Adicionando contato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276200"/>
            <a:ext cx="7200720" cy="26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Crie um formulário para as pessoas enviarem uma mensagem para você.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As pessoas devem enviar o </a:t>
            </a: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nome delas</a:t>
            </a: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, uma </a:t>
            </a: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mensagem curta</a:t>
            </a: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 e o seu </a:t>
            </a: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e-mail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100" spc="-1" strike="noStrike">
                <a:solidFill>
                  <a:srgbClr val="ff0000"/>
                </a:solidFill>
                <a:latin typeface="Calibri"/>
              </a:rPr>
              <a:t>Não iremos implementar a coleta destes dados neste momento, basta os dados alcançarem a próxima página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Gráfico 4" descr="Web design com preenchimento sólido"/>
          <p:cNvPicPr/>
          <p:nvPr/>
        </p:nvPicPr>
        <p:blipFill>
          <a:blip r:embed="rId1"/>
          <a:stretch/>
        </p:blipFill>
        <p:spPr>
          <a:xfrm>
            <a:off x="3562200" y="3257640"/>
            <a:ext cx="1752120" cy="17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TAGs: &lt;table&gt; &lt;tr&gt; e &lt;td&gt;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43160" y="1047600"/>
            <a:ext cx="720072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Uma tabela é uma maneira de organizar e sistematizar informação em uma página web. Sua construção mais simples se dá da seguinte maneira: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aixaDeTexto 3"/>
          <p:cNvSpPr/>
          <p:nvPr/>
        </p:nvSpPr>
        <p:spPr>
          <a:xfrm>
            <a:off x="244440" y="1695240"/>
            <a:ext cx="8762760" cy="31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table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650" spc="-1" strike="noStrike">
                <a:solidFill>
                  <a:srgbClr val="a6a6a6"/>
                </a:solidFill>
                <a:latin typeface="Consolas"/>
              </a:rPr>
              <a:t>&lt;!–- Cria a tabela --&gt;</a:t>
            </a:r>
            <a:br>
              <a:rPr sz="1650"/>
            </a:b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650" spc="-1" strike="noStrike">
                <a:solidFill>
                  <a:srgbClr val="a6a6a6"/>
                </a:solidFill>
                <a:latin typeface="Consolas"/>
              </a:rPr>
              <a:t>&lt;!–- Cria uma linha na tabela --&gt;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 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1.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&gt;Alice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650" spc="-1" strike="noStrike">
                <a:solidFill>
                  <a:srgbClr val="a6a6a6"/>
                </a:solidFill>
                <a:latin typeface="Consolas"/>
              </a:rPr>
              <a:t>&lt;!–- Cria uma coluna dentro da linha --&gt;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650" spc="-1" strike="noStrike">
                <a:solidFill>
                  <a:srgbClr val="a6a6a6"/>
                </a:solidFill>
                <a:latin typeface="Consolas"/>
              </a:rPr>
              <a:t>&lt;!–- Encerra a linha --&gt;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650" spc="-1" strike="noStrike">
                <a:solidFill>
                  <a:srgbClr val="a6a6a6"/>
                </a:solidFill>
                <a:latin typeface="Consolas"/>
              </a:rPr>
              <a:t>&lt;!–- Cria a próxima linha --&gt;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 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2.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&gt;Francisco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 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3.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&gt;Pedro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table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	</a:t>
            </a:r>
            <a:r>
              <a:rPr b="0" lang="en-US" sz="1500" spc="-1" strike="noStrike">
                <a:solidFill>
                  <a:srgbClr val="1f497d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1f497d"/>
                </a:solidFill>
                <a:latin typeface="Calibri"/>
              </a:rPr>
              <a:t>https://www.w3schools.com/html/html_tables.asp</a:t>
            </a:r>
            <a:endParaRPr b="0" lang="pt-BR" sz="1500" spc="-1" strike="noStrike">
              <a:latin typeface="Arial"/>
            </a:endParaRPr>
          </a:p>
        </p:txBody>
      </p:sp>
      <p:graphicFrame>
        <p:nvGraphicFramePr>
          <p:cNvPr id="110" name="Tabela 5"/>
          <p:cNvGraphicFramePr/>
          <p:nvPr/>
        </p:nvGraphicFramePr>
        <p:xfrm>
          <a:off x="6406200" y="3029040"/>
          <a:ext cx="2269440" cy="834120"/>
        </p:xfrm>
        <a:graphic>
          <a:graphicData uri="http://schemas.openxmlformats.org/drawingml/2006/table">
            <a:tbl>
              <a:tblPr/>
              <a:tblGrid>
                <a:gridCol w="507960"/>
                <a:gridCol w="1761480"/>
              </a:tblGrid>
              <a:tr h="281880"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1.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Alice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281880"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2.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Francisco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281880"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3.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Pedro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e8f1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8000" y="353520"/>
            <a:ext cx="820764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Microsoft Sans Serif"/>
              </a:rPr>
              <a:t>TAGs: &lt;th&gt; &lt;caption&gt;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23960" y="1012680"/>
            <a:ext cx="7986960" cy="16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Define um cabeçalho (header) para coluna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a52a2a"/>
                </a:solidFill>
                <a:latin typeface="Consolas"/>
              </a:rPr>
              <a:t>caption</a:t>
            </a: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Define uma legenda (título) para a tabela e deve vir imediatamente após a tag </a:t>
            </a: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a52a2a"/>
                </a:solidFill>
                <a:latin typeface="Consolas"/>
              </a:rPr>
              <a:t>table</a:t>
            </a: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a52a2a"/>
                </a:solidFill>
                <a:latin typeface="Consolas"/>
              </a:rPr>
              <a:t>table </a:t>
            </a:r>
            <a:r>
              <a:rPr b="0" lang="en-US" sz="1600" spc="-1" strike="noStrike">
                <a:solidFill>
                  <a:srgbClr val="ff0000"/>
                </a:solidFill>
                <a:latin typeface="Consolas"/>
              </a:rPr>
              <a:t>border=“</a:t>
            </a: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1</a:t>
            </a:r>
            <a:r>
              <a:rPr b="0" lang="en-US" sz="1600" spc="-1" strike="noStrike">
                <a:solidFill>
                  <a:srgbClr val="ff0000"/>
                </a:solidFill>
                <a:latin typeface="Consolas"/>
              </a:rPr>
              <a:t>”</a:t>
            </a:r>
            <a:r>
              <a:rPr b="0" lang="en-US" sz="1600" spc="-1" strike="noStrike">
                <a:solidFill>
                  <a:srgbClr val="0000cd"/>
                </a:solidFill>
                <a:latin typeface="Consolas"/>
              </a:rPr>
              <a:t>&gt;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Adiciona borda na tabela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aixaDeTexto 3"/>
          <p:cNvSpPr/>
          <p:nvPr/>
        </p:nvSpPr>
        <p:spPr>
          <a:xfrm>
            <a:off x="609480" y="2114640"/>
            <a:ext cx="5505480" cy="28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1a1dc"/>
                </a:solidFill>
                <a:latin typeface="Consolas"/>
              </a:rPr>
              <a:t>&lt;!-- Exemplo: --&gt;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table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	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caption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&gt;Lista de Estudantes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caption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br>
              <a:rPr sz="1650"/>
            </a:b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 </a:t>
            </a:r>
            <a:r>
              <a:rPr b="0" lang="en-US" sz="1650" spc="-1" strike="noStrike">
                <a:solidFill>
                  <a:srgbClr val="ff0000"/>
                </a:solidFill>
                <a:latin typeface="Consolas"/>
              </a:rPr>
              <a:t>colspan=“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2</a:t>
            </a:r>
            <a:r>
              <a:rPr b="0" lang="en-US" sz="1650" spc="-1" strike="noStrike">
                <a:solidFill>
                  <a:srgbClr val="ff0000"/>
                </a:solidFill>
                <a:latin typeface="Consolas"/>
              </a:rPr>
              <a:t>”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&gt;Estudantes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 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ID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&gt;Nome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	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	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1.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&gt;Alice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2.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&gt;Francisco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  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3.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&gt;&lt;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&gt;Pedro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 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&lt;/</a:t>
            </a:r>
            <a:r>
              <a:rPr b="0" lang="en-US" sz="1650" spc="-1" strike="noStrike">
                <a:solidFill>
                  <a:srgbClr val="a52a2a"/>
                </a:solidFill>
                <a:latin typeface="Consolas"/>
              </a:rPr>
              <a:t>table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pt-BR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	</a:t>
            </a:r>
            <a:r>
              <a:rPr b="0" lang="en-US" sz="1650" spc="-1" strike="noStrike">
                <a:solidFill>
                  <a:srgbClr val="0000cd"/>
                </a:solidFill>
                <a:latin typeface="Consolas"/>
              </a:rPr>
              <a:t>	</a:t>
            </a:r>
            <a:endParaRPr b="0" lang="pt-BR" sz="1650" spc="-1" strike="noStrike">
              <a:latin typeface="Arial"/>
            </a:endParaRPr>
          </a:p>
        </p:txBody>
      </p:sp>
      <p:graphicFrame>
        <p:nvGraphicFramePr>
          <p:cNvPr id="114" name="Tabela 5"/>
          <p:cNvGraphicFramePr/>
          <p:nvPr/>
        </p:nvGraphicFramePr>
        <p:xfrm>
          <a:off x="6613920" y="3248640"/>
          <a:ext cx="2269440" cy="1390320"/>
        </p:xfrm>
        <a:graphic>
          <a:graphicData uri="http://schemas.openxmlformats.org/drawingml/2006/table">
            <a:tbl>
              <a:tblPr/>
              <a:tblGrid>
                <a:gridCol w="507960"/>
                <a:gridCol w="1761480"/>
              </a:tblGrid>
              <a:tr h="281880">
                <a:tc gridSpan="2"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4bacc6"/>
                          </a:solidFill>
                          <a:latin typeface="Calibri"/>
                        </a:rPr>
                        <a:t>Estudantes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281880"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ID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Nome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</a:tr>
              <a:tr h="281880"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1.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Alice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</a:tr>
              <a:tr h="281880"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2.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Francisco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</a:tr>
              <a:tr h="281880"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3.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 lIns="68400" rIns="68400"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cd"/>
                          </a:solidFill>
                          <a:latin typeface="Consolas"/>
                        </a:rPr>
                        <a:t>Pedro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4bacc6"/>
                      </a:solidFill>
                    </a:lnL>
                    <a:lnR w="12240">
                      <a:solidFill>
                        <a:srgbClr val="4bacc6"/>
                      </a:solidFill>
                    </a:lnR>
                    <a:lnT w="12240">
                      <a:solidFill>
                        <a:srgbClr val="4bacc6"/>
                      </a:solidFill>
                    </a:lnT>
                    <a:lnB w="12240">
                      <a:solidFill>
                        <a:srgbClr val="4bacc6"/>
                      </a:solidFill>
                    </a:lnB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sp>
        <p:nvSpPr>
          <p:cNvPr id="115" name="CaixaDeTexto 5"/>
          <p:cNvSpPr/>
          <p:nvPr/>
        </p:nvSpPr>
        <p:spPr>
          <a:xfrm>
            <a:off x="6543360" y="2971440"/>
            <a:ext cx="151164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50" spc="-1" strike="noStrike">
                <a:solidFill>
                  <a:srgbClr val="000000"/>
                </a:solidFill>
                <a:latin typeface="Calibri"/>
              </a:rPr>
              <a:t>Lista de Estudantes</a:t>
            </a:r>
            <a:endParaRPr b="0" lang="pt-BR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Application>LibreOffice/7.3.2.2$Windows_X86_64 LibreOffice_project/49f2b1bff42cfccbd8f788c8dc32c1c309559be0</Application>
  <AppVersion>15.0000</AppVersion>
  <Words>1143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2022-09-27T19:05:00Z</dcterms:created>
  <dc:creator/>
  <dc:description/>
  <dc:language>pt-BR</dc:language>
  <cp:lastModifiedBy/>
  <dcterms:modified xsi:type="dcterms:W3CDTF">2023-01-28T19:14:40Z</dcterms:modified>
  <cp:revision>14</cp:revision>
  <dc:subject/>
  <dc:title>Aula Python 07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Apresentação na tela (16:9)</vt:lpwstr>
  </property>
  <property fmtid="{D5CDD505-2E9C-101B-9397-08002B2CF9AE}" pid="4" name="Slides">
    <vt:i4>12</vt:i4>
  </property>
</Properties>
</file>