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4" r:id="rId4"/>
    <p:sldId id="307" r:id="rId5"/>
    <p:sldId id="293" r:id="rId6"/>
    <p:sldId id="294" r:id="rId7"/>
    <p:sldId id="285" r:id="rId8"/>
    <p:sldId id="295" r:id="rId9"/>
    <p:sldId id="296" r:id="rId10"/>
    <p:sldId id="306" r:id="rId11"/>
    <p:sldId id="297" r:id="rId12"/>
    <p:sldId id="262" r:id="rId13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90524"/>
            <a:ext cx="7419340" cy="452120"/>
          </a:xfrm>
          <a:custGeom>
            <a:avLst/>
            <a:gdLst/>
            <a:ahLst/>
            <a:cxnLst/>
            <a:rect l="l" t="t" r="r" b="b"/>
            <a:pathLst>
              <a:path w="7419340" h="452120">
                <a:moveTo>
                  <a:pt x="7418999" y="451499"/>
                </a:moveTo>
                <a:lnTo>
                  <a:pt x="0" y="451499"/>
                </a:lnTo>
                <a:lnTo>
                  <a:pt x="0" y="0"/>
                </a:lnTo>
                <a:lnTo>
                  <a:pt x="7418999" y="0"/>
                </a:lnTo>
                <a:lnTo>
                  <a:pt x="7418999" y="451499"/>
                </a:lnTo>
                <a:close/>
              </a:path>
            </a:pathLst>
          </a:custGeom>
          <a:solidFill>
            <a:srgbClr val="CC41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949" y="353390"/>
            <a:ext cx="820810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1592" y="1452979"/>
            <a:ext cx="7780814" cy="3338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1675" y="1302100"/>
            <a:ext cx="3620642" cy="2041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8524" y="3770650"/>
            <a:ext cx="7090409" cy="0"/>
          </a:xfrm>
          <a:custGeom>
            <a:avLst/>
            <a:gdLst/>
            <a:ahLst/>
            <a:cxnLst/>
            <a:rect l="l" t="t" r="r" b="b"/>
            <a:pathLst>
              <a:path w="7090409">
                <a:moveTo>
                  <a:pt x="0" y="0"/>
                </a:moveTo>
                <a:lnTo>
                  <a:pt x="7089899" y="0"/>
                </a:lnTo>
              </a:path>
            </a:pathLst>
          </a:custGeom>
          <a:ln w="38099">
            <a:solidFill>
              <a:srgbClr val="CC41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0973" y="3839103"/>
            <a:ext cx="10572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Desenvolvido por: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lang="pt-BR" sz="1100" spc="-5" dirty="0">
                <a:latin typeface="Arial MT"/>
                <a:cs typeface="Arial MT"/>
              </a:rPr>
              <a:t>Murilo Freire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5222D-1725-4FD1-8051-8F33C5E2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49" y="353390"/>
            <a:ext cx="8208100" cy="307777"/>
          </a:xfrm>
        </p:spPr>
        <p:txBody>
          <a:bodyPr/>
          <a:lstStyle/>
          <a:p>
            <a:r>
              <a:rPr lang="pt-BR" dirty="0"/>
              <a:t>Divisões e blocos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FB9234-7E52-471F-920F-EACA0F17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49" y="1129148"/>
            <a:ext cx="8077200" cy="380480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forma interessante de agrupar informações em uma página HTML é reunir os conteúdos em blocos e divisões:</a:t>
            </a:r>
            <a:br>
              <a:rPr lang="pt-BR" sz="2100" dirty="0"/>
            </a:br>
            <a:r>
              <a:rPr lang="pt-BR" sz="2100" dirty="0" err="1"/>
              <a:t>Tags</a:t>
            </a:r>
            <a:r>
              <a:rPr lang="pt-BR" sz="2100" dirty="0"/>
              <a:t>:</a:t>
            </a:r>
          </a:p>
          <a:p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&lt;!–-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Cria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um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bloco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que se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estende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até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borda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da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página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horizontalmente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e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ao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final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quebra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uma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linha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</a:p>
          <a:p>
            <a:br>
              <a:rPr lang="pt-BR" sz="1900" dirty="0">
                <a:solidFill>
                  <a:srgbClr val="003B55"/>
                </a:solidFill>
                <a:latin typeface="NotoSans-Regular"/>
              </a:rPr>
            </a:b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&lt;!–-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Cria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um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bloco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do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tamanho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do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conteúdo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que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estiver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dentro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deste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não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quebra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linha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ao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fim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</a:p>
          <a:p>
            <a:br>
              <a:rPr lang="pt-BR" sz="1900" dirty="0">
                <a:solidFill>
                  <a:srgbClr val="003B55"/>
                </a:solidFill>
                <a:latin typeface="NotoSans-Regular"/>
              </a:rPr>
            </a:b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section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&lt;!–-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Cria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sessões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funciona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como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 tag &lt;p&gt;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  <a:br>
              <a:rPr lang="pt-BR" sz="1350" dirty="0">
                <a:solidFill>
                  <a:srgbClr val="003B55"/>
                </a:solidFill>
                <a:latin typeface="NotoSans-Regular"/>
              </a:rPr>
            </a:br>
            <a:r>
              <a:rPr lang="pt-BR" sz="1350" dirty="0">
                <a:solidFill>
                  <a:srgbClr val="D3EBD5"/>
                </a:solidFill>
                <a:latin typeface="NotoColorEmoji"/>
              </a:rPr>
              <a:t>▪ </a:t>
            </a:r>
          </a:p>
          <a:p>
            <a:r>
              <a:rPr lang="pt-BR" b="0" i="0" dirty="0">
                <a:solidFill>
                  <a:srgbClr val="003B55"/>
                </a:solidFill>
                <a:effectLst/>
                <a:latin typeface="NotoSans-Regular"/>
              </a:rPr>
              <a:t>https://www.w3schools.com/html/html_blocks.asp</a:t>
            </a:r>
            <a:br>
              <a:rPr lang="pt-BR" b="0" i="0" dirty="0">
                <a:solidFill>
                  <a:srgbClr val="003B55"/>
                </a:solidFill>
                <a:effectLst/>
                <a:latin typeface="NotoSans-Regular"/>
              </a:rPr>
            </a:br>
            <a:endParaRPr lang="pt-BR" b="0" i="0" dirty="0">
              <a:solidFill>
                <a:srgbClr val="003B55"/>
              </a:solidFill>
              <a:effectLst/>
              <a:latin typeface="NotoSans-Regular"/>
            </a:endParaRPr>
          </a:p>
          <a:p>
            <a:r>
              <a:rPr lang="pt-BR" b="0" i="0" dirty="0">
                <a:solidFill>
                  <a:srgbClr val="D3EBD5"/>
                </a:solidFill>
                <a:effectLst/>
                <a:latin typeface="NotoColorEmoji"/>
              </a:rPr>
              <a:t> </a:t>
            </a:r>
            <a:r>
              <a:rPr lang="pt-BR" b="0" i="0" dirty="0">
                <a:solidFill>
                  <a:srgbClr val="003B55"/>
                </a:solidFill>
                <a:effectLst/>
                <a:latin typeface="NotoSans-Regular"/>
              </a:rPr>
              <a:t>https://www.w3schools.com/tags/tag_section.asp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128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21EB-78B0-448E-92AB-A77BCA95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1950"/>
            <a:ext cx="4922179" cy="1114425"/>
          </a:xfrm>
        </p:spPr>
        <p:txBody>
          <a:bodyPr>
            <a:normAutofit/>
          </a:bodyPr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579BE2-69F9-4B90-BD5A-BCF3CCBE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23950"/>
            <a:ext cx="7162800" cy="3657600"/>
          </a:xfrm>
        </p:spPr>
        <p:txBody>
          <a:bodyPr>
            <a:noAutofit/>
          </a:bodyPr>
          <a:lstStyle/>
          <a:p>
            <a:r>
              <a:rPr lang="pt-BR" sz="2000" dirty="0"/>
              <a:t>Adapte ou crie uma página para conter pelo menos 2 ou 3 seções, cada uma delas contendo diferentes informações. Em cada seção deve conter o nome da seção, uma imagem representativa e tabela com informações, por exemplo: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/>
              <a:t>Diferentes experiências;</a:t>
            </a: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Tipos de serviços prestados;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Responsáveis por setor;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Diferentes graus/áreas de formação.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091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6924" y="1325593"/>
            <a:ext cx="51460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8370" marR="5080" indent="-206121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Microsoft Sans Serif"/>
                <a:cs typeface="Microsoft Sans Serif"/>
              </a:rPr>
              <a:t>Você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180" dirty="0">
                <a:latin typeface="Microsoft Sans Serif"/>
                <a:cs typeface="Microsoft Sans Serif"/>
              </a:rPr>
              <a:t>concluiu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215" dirty="0">
                <a:latin typeface="Microsoft Sans Serif"/>
                <a:cs typeface="Microsoft Sans Serif"/>
              </a:rPr>
              <a:t>a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175" dirty="0">
                <a:latin typeface="Microsoft Sans Serif"/>
                <a:cs typeface="Microsoft Sans Serif"/>
              </a:rPr>
              <a:t>aula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0</a:t>
            </a:r>
            <a:r>
              <a:rPr lang="pt-BR" sz="1800" spc="-35" dirty="0">
                <a:latin typeface="Microsoft Sans Serif"/>
                <a:cs typeface="Microsoft Sans Serif"/>
              </a:rPr>
              <a:t>3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240" dirty="0">
                <a:latin typeface="Microsoft Sans Serif"/>
                <a:cs typeface="Microsoft Sans Serif"/>
              </a:rPr>
              <a:t>do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seu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195" dirty="0">
                <a:latin typeface="Microsoft Sans Serif"/>
                <a:cs typeface="Microsoft Sans Serif"/>
              </a:rPr>
              <a:t>módulo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185" dirty="0">
                <a:latin typeface="Microsoft Sans Serif"/>
                <a:cs typeface="Microsoft Sans Serif"/>
              </a:rPr>
              <a:t>de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lang="pt-BR" sz="1800" spc="110" dirty="0">
                <a:latin typeface="Microsoft Sans Serif"/>
                <a:cs typeface="Microsoft Sans Serif"/>
              </a:rPr>
              <a:t>HTML</a:t>
            </a:r>
            <a:r>
              <a:rPr sz="1800" spc="110" dirty="0"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165" dirty="0">
                <a:latin typeface="Microsoft Sans Serif"/>
                <a:cs typeface="Microsoft Sans Serif"/>
              </a:rPr>
              <a:t>Continue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225" dirty="0">
                <a:latin typeface="Microsoft Sans Serif"/>
                <a:cs typeface="Microsoft Sans Serif"/>
              </a:rPr>
              <a:t>p</a:t>
            </a:r>
            <a:r>
              <a:rPr lang="pt-BR" sz="1800" spc="225" dirty="0">
                <a:latin typeface="Microsoft Sans Serif"/>
                <a:cs typeface="Microsoft Sans Serif"/>
              </a:rPr>
              <a:t>r</a:t>
            </a:r>
            <a:r>
              <a:rPr sz="1800" spc="225" dirty="0" err="1">
                <a:latin typeface="Microsoft Sans Serif"/>
                <a:cs typeface="Microsoft Sans Serif"/>
              </a:rPr>
              <a:t>aticando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180" dirty="0">
                <a:latin typeface="Microsoft Sans Serif"/>
                <a:cs typeface="Microsoft Sans Serif"/>
              </a:rPr>
              <a:t>até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215" dirty="0">
                <a:latin typeface="Microsoft Sans Serif"/>
                <a:cs typeface="Microsoft Sans Serif"/>
              </a:rPr>
              <a:t>a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195" dirty="0">
                <a:latin typeface="Microsoft Sans Serif"/>
                <a:cs typeface="Microsoft Sans Serif"/>
              </a:rPr>
              <a:t>p</a:t>
            </a:r>
            <a:r>
              <a:rPr lang="pt-BR" sz="1800" spc="195" dirty="0" err="1">
                <a:latin typeface="Microsoft Sans Serif"/>
                <a:cs typeface="Microsoft Sans Serif"/>
              </a:rPr>
              <a:t>ró</a:t>
            </a:r>
            <a:r>
              <a:rPr sz="1800" spc="195" dirty="0" err="1">
                <a:latin typeface="Microsoft Sans Serif"/>
                <a:cs typeface="Microsoft Sans Serif"/>
              </a:rPr>
              <a:t>xima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135" dirty="0">
                <a:latin typeface="Microsoft Sans Serif"/>
                <a:cs typeface="Microsoft Sans Serif"/>
              </a:rPr>
              <a:t>aula!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1660" y="2692375"/>
            <a:ext cx="3340676" cy="18836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290524"/>
            <a:ext cx="9144000" cy="452120"/>
          </a:xfrm>
          <a:custGeom>
            <a:avLst/>
            <a:gdLst/>
            <a:ahLst/>
            <a:cxnLst/>
            <a:rect l="l" t="t" r="r" b="b"/>
            <a:pathLst>
              <a:path w="9144000" h="452120">
                <a:moveTo>
                  <a:pt x="9143999" y="451499"/>
                </a:moveTo>
                <a:lnTo>
                  <a:pt x="0" y="451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51499"/>
                </a:lnTo>
                <a:close/>
              </a:path>
            </a:pathLst>
          </a:custGeom>
          <a:solidFill>
            <a:srgbClr val="CC41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7149" y="126650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72699" y="272699"/>
                </a:moveTo>
                <a:lnTo>
                  <a:pt x="0" y="272699"/>
                </a:lnTo>
                <a:lnTo>
                  <a:pt x="0" y="0"/>
                </a:lnTo>
                <a:lnTo>
                  <a:pt x="272699" y="0"/>
                </a:lnTo>
                <a:lnTo>
                  <a:pt x="272699" y="272699"/>
                </a:lnTo>
                <a:close/>
              </a:path>
            </a:pathLst>
          </a:custGeom>
          <a:solidFill>
            <a:srgbClr val="CC41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487" y="1235881"/>
            <a:ext cx="245681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0"/>
              </a:spcBef>
            </a:pPr>
            <a:r>
              <a:rPr sz="1800" b="1" spc="75" dirty="0">
                <a:latin typeface="Arial"/>
                <a:cs typeface="Arial"/>
              </a:rPr>
              <a:t>Objetivos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185" dirty="0">
                <a:latin typeface="Arial"/>
                <a:cs typeface="Arial"/>
              </a:rPr>
              <a:t>da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55" dirty="0">
                <a:latin typeface="Arial"/>
                <a:cs typeface="Arial"/>
              </a:rPr>
              <a:t>aula: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buFont typeface="Arial MT"/>
              <a:buChar char="■"/>
              <a:tabLst>
                <a:tab pos="356235" algn="l"/>
                <a:tab pos="356870" algn="l"/>
              </a:tabLst>
            </a:pPr>
            <a:r>
              <a:rPr lang="pt-BR" sz="1500" spc="-10" dirty="0">
                <a:latin typeface="Lucida Sans Unicode"/>
                <a:cs typeface="Lucida Sans Unicode"/>
              </a:rPr>
              <a:t>Compreender o uso de tabelas e formulários</a:t>
            </a:r>
            <a:endParaRPr sz="1500" spc="-1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7949" y="353390"/>
            <a:ext cx="2122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60" dirty="0"/>
              <a:t>HTML</a:t>
            </a:r>
            <a:r>
              <a:rPr spc="25" dirty="0"/>
              <a:t> </a:t>
            </a:r>
            <a:r>
              <a:rPr spc="114" dirty="0"/>
              <a:t>-</a:t>
            </a:r>
            <a:r>
              <a:rPr spc="30" dirty="0"/>
              <a:t> </a:t>
            </a:r>
            <a:r>
              <a:rPr spc="150" dirty="0"/>
              <a:t>Aula</a:t>
            </a:r>
            <a:r>
              <a:rPr spc="25" dirty="0"/>
              <a:t> </a:t>
            </a:r>
            <a:r>
              <a:rPr spc="-40" dirty="0"/>
              <a:t>0</a:t>
            </a:r>
            <a:r>
              <a:rPr lang="pt-BR" spc="-40" dirty="0"/>
              <a:t>3</a:t>
            </a:r>
            <a:endParaRPr spc="-4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8300" y="4320150"/>
            <a:ext cx="1225923" cy="691249"/>
          </a:xfrm>
          <a:prstGeom prst="rect">
            <a:avLst/>
          </a:prstGeom>
        </p:spPr>
      </p:pic>
      <p:pic>
        <p:nvPicPr>
          <p:cNvPr id="1026" name="Picture 2" descr="HTML5 – Wikipédia, a enciclopédia livre">
            <a:extLst>
              <a:ext uri="{FF2B5EF4-FFF2-40B4-BE49-F238E27FC236}">
                <a16:creationId xmlns:a16="http://schemas.microsoft.com/office/drawing/2014/main" id="{765CCB66-FDD2-1CE0-5DA0-724D671FB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9" y="11239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232ED-7C62-48C2-AC7F-F9264CD7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49" y="353390"/>
            <a:ext cx="8208100" cy="307777"/>
          </a:xfrm>
        </p:spPr>
        <p:txBody>
          <a:bodyPr/>
          <a:lstStyle/>
          <a:p>
            <a:r>
              <a:rPr lang="pt-BR" dirty="0"/>
              <a:t>Formulário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8FE01-4093-4ECA-B8DA-EAD60BCC5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3950"/>
            <a:ext cx="7572113" cy="3504501"/>
          </a:xfrm>
        </p:spPr>
        <p:txBody>
          <a:bodyPr>
            <a:normAutofit fontScale="92500" lnSpcReduction="10000"/>
          </a:bodyPr>
          <a:lstStyle/>
          <a:p>
            <a:r>
              <a:rPr lang="pt-BR" sz="1900" dirty="0"/>
              <a:t>Um formulário permite enviar dados para outras páginas</a:t>
            </a:r>
            <a:r>
              <a:rPr lang="pt-BR" sz="1900" dirty="0">
                <a:solidFill>
                  <a:srgbClr val="003B55"/>
                </a:solidFill>
                <a:latin typeface="NotoSans-Regular"/>
              </a:rPr>
              <a:t>.</a:t>
            </a:r>
          </a:p>
          <a:p>
            <a:r>
              <a:rPr lang="pt-BR" sz="1900" dirty="0"/>
              <a:t>A </a:t>
            </a:r>
            <a:r>
              <a:rPr lang="pt-BR" sz="1900" dirty="0" err="1"/>
              <a:t>tag</a:t>
            </a:r>
            <a:r>
              <a:rPr lang="pt-BR" sz="1900" dirty="0"/>
              <a:t> 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900" b="1" dirty="0">
                <a:solidFill>
                  <a:srgbClr val="003B55"/>
                </a:solidFill>
                <a:latin typeface="NotoSans-Bold"/>
              </a:rPr>
              <a:t> </a:t>
            </a:r>
            <a:r>
              <a:rPr lang="pt-BR" sz="1900" dirty="0"/>
              <a:t>é responsável por criar um formulário</a:t>
            </a:r>
          </a:p>
          <a:p>
            <a:endParaRPr lang="pt-BR" sz="1900" b="1" dirty="0">
              <a:solidFill>
                <a:srgbClr val="003B55"/>
              </a:solidFill>
              <a:latin typeface="NotoSans-Bold"/>
            </a:endParaRPr>
          </a:p>
          <a:p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salvar.php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get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pt-BR" sz="1900" dirty="0"/>
            </a:br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Nome: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pt-BR" sz="1900" dirty="0"/>
            </a:br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pt-BR" sz="1900" dirty="0"/>
            </a:br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Sobrenome: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pt-BR" sz="1900" dirty="0"/>
            </a:br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pt-BR" sz="1900" dirty="0"/>
            </a:br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pt-BR" sz="1900" dirty="0"/>
            </a:b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pt-BR" dirty="0"/>
            </a:br>
            <a:r>
              <a:rPr lang="pt-BR" sz="1350" dirty="0">
                <a:solidFill>
                  <a:srgbClr val="003B55"/>
                </a:solidFill>
                <a:latin typeface="NotoSans-Regular"/>
              </a:rPr>
              <a:t>https://www.w3schools.com/tags/tag_form.asp</a:t>
            </a:r>
            <a:br>
              <a:rPr lang="pt-BR" sz="1350" dirty="0">
                <a:solidFill>
                  <a:srgbClr val="003B55"/>
                </a:solidFill>
                <a:latin typeface="NotoSans-Regular"/>
              </a:rPr>
            </a:br>
            <a:endParaRPr lang="pt-BR" sz="1350" dirty="0">
              <a:solidFill>
                <a:srgbClr val="003B55"/>
              </a:solidFill>
              <a:latin typeface="NotoSans-Regular"/>
            </a:endParaRPr>
          </a:p>
          <a:p>
            <a:r>
              <a:rPr lang="pt-BR" sz="1350" dirty="0">
                <a:solidFill>
                  <a:srgbClr val="003B55"/>
                </a:solidFill>
                <a:latin typeface="NotoSans-Regular"/>
              </a:rPr>
              <a:t>https://www.w3schools.com/html/tryit.asp?filename=tryhtml_form_mail</a:t>
            </a:r>
            <a:r>
              <a:rPr lang="pt-BR" sz="1500" dirty="0"/>
              <a:t> </a:t>
            </a:r>
            <a:br>
              <a:rPr lang="pt-BR" sz="15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321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232ED-7C62-48C2-AC7F-F9264CD7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49" y="353390"/>
            <a:ext cx="8208100" cy="307777"/>
          </a:xfrm>
        </p:spPr>
        <p:txBody>
          <a:bodyPr/>
          <a:lstStyle/>
          <a:p>
            <a:r>
              <a:rPr lang="pt-BR" dirty="0"/>
              <a:t>Formulário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8FE01-4093-4ECA-B8DA-EAD60BCC5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3950"/>
            <a:ext cx="7572113" cy="3810000"/>
          </a:xfrm>
        </p:spPr>
        <p:txBody>
          <a:bodyPr>
            <a:normAutofit fontScale="92500" lnSpcReduction="10000"/>
          </a:bodyPr>
          <a:lstStyle/>
          <a:p>
            <a:r>
              <a:rPr lang="pt-BR" sz="1900" b="1" dirty="0"/>
              <a:t>Input:</a:t>
            </a:r>
            <a:r>
              <a:rPr lang="pt-BR" sz="1900" dirty="0"/>
              <a:t> Campo para entradas de texto</a:t>
            </a:r>
            <a:br>
              <a:rPr lang="pt-BR" sz="1900" dirty="0"/>
            </a:br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pt-BR" sz="1900" dirty="0"/>
            </a:br>
            <a:endParaRPr lang="pt-BR" sz="1900" dirty="0"/>
          </a:p>
          <a:p>
            <a:r>
              <a:rPr lang="pt-BR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Button: </a:t>
            </a:r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Cria botões</a:t>
            </a:r>
          </a:p>
          <a:p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pt-BR" sz="19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=“Click em mim"&gt;</a:t>
            </a:r>
            <a:br>
              <a:rPr lang="pt-BR" sz="1900" dirty="0"/>
            </a:br>
            <a:endParaRPr lang="pt-BR" sz="1900" dirty="0"/>
          </a:p>
          <a:p>
            <a:r>
              <a:rPr lang="pt-BR" sz="1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pt-BR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É um botão também, mas executa o envio do formulário para o endereço definido no atributo </a:t>
            </a:r>
            <a:r>
              <a:rPr lang="pt-B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</a:t>
            </a:r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 da </a:t>
            </a:r>
            <a:r>
              <a:rPr lang="pt-B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tag</a:t>
            </a:r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salvar.php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get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"&gt; </a:t>
            </a:r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     &lt;</a:t>
            </a:r>
            <a:r>
              <a:rPr lang="pt-BR" sz="19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9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pt-BR" sz="1900" dirty="0"/>
            </a:br>
            <a:r>
              <a:rPr lang="pt-BR" sz="1900" dirty="0"/>
              <a:t>    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9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9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pt-BR" dirty="0"/>
            </a:br>
            <a:r>
              <a:rPr lang="pt-BR" sz="1350" dirty="0">
                <a:solidFill>
                  <a:srgbClr val="003B55"/>
                </a:solidFill>
                <a:latin typeface="NotoSans-Regular"/>
              </a:rPr>
              <a:t>https://www.w3schools.com/tags/tag_form.asp</a:t>
            </a:r>
            <a:br>
              <a:rPr lang="pt-BR" sz="1350" dirty="0">
                <a:solidFill>
                  <a:srgbClr val="003B55"/>
                </a:solidFill>
                <a:latin typeface="NotoSans-Regular"/>
              </a:rPr>
            </a:br>
            <a:endParaRPr lang="pt-BR" sz="1350" dirty="0">
              <a:solidFill>
                <a:srgbClr val="003B55"/>
              </a:solidFill>
              <a:latin typeface="NotoSans-Regular"/>
            </a:endParaRPr>
          </a:p>
          <a:p>
            <a:r>
              <a:rPr lang="pt-BR" sz="1350" dirty="0">
                <a:solidFill>
                  <a:srgbClr val="003B55"/>
                </a:solidFill>
                <a:latin typeface="NotoSans-Regular"/>
              </a:rPr>
              <a:t>https://www.w3schools.com/html/tryit.asp?filename=tryhtml_form_mail</a:t>
            </a:r>
            <a:r>
              <a:rPr lang="pt-BR" sz="1500" dirty="0"/>
              <a:t> </a:t>
            </a:r>
            <a:br>
              <a:rPr lang="pt-BR" sz="15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64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232ED-7C62-48C2-AC7F-F9264CD7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49" y="353390"/>
            <a:ext cx="8208100" cy="307777"/>
          </a:xfrm>
        </p:spPr>
        <p:txBody>
          <a:bodyPr/>
          <a:lstStyle/>
          <a:p>
            <a:r>
              <a:rPr lang="pt-BR" dirty="0"/>
              <a:t>Formulário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8FE01-4093-4ECA-B8DA-EAD60BCC5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87" y="1056017"/>
            <a:ext cx="7572113" cy="3762463"/>
          </a:xfrm>
        </p:spPr>
        <p:txBody>
          <a:bodyPr>
            <a:normAutofit fontScale="92500"/>
          </a:bodyPr>
          <a:lstStyle/>
          <a:p>
            <a:r>
              <a:rPr lang="pt-BR" b="1" dirty="0" err="1"/>
              <a:t>Password</a:t>
            </a:r>
            <a:r>
              <a:rPr lang="pt-BR" b="1" dirty="0"/>
              <a:t> </a:t>
            </a:r>
            <a:r>
              <a:rPr lang="pt-BR" dirty="0"/>
              <a:t>- Campo para senha</a:t>
            </a:r>
          </a:p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password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=“senha"&gt;</a:t>
            </a:r>
          </a:p>
          <a:p>
            <a:endParaRPr lang="pt-BR" dirty="0">
              <a:solidFill>
                <a:srgbClr val="003B55"/>
              </a:solidFill>
              <a:latin typeface="NotoSans-Regular"/>
            </a:endParaRPr>
          </a:p>
          <a:p>
            <a:r>
              <a:rPr lang="pt-BR" b="1" dirty="0" err="1"/>
              <a:t>Checkbox</a:t>
            </a:r>
            <a:r>
              <a:rPr lang="pt-BR" b="1" dirty="0"/>
              <a:t> </a:t>
            </a:r>
            <a:r>
              <a:rPr lang="pt-BR" dirty="0"/>
              <a:t>- Campo em que o usuário pode marcar ou desmarcar. Muitas vezes usado para perguntas com várias escolhas (</a:t>
            </a:r>
            <a:r>
              <a:rPr lang="pt-BR" dirty="0" err="1"/>
              <a:t>checkbox</a:t>
            </a:r>
            <a:r>
              <a:rPr lang="pt-BR" dirty="0"/>
              <a:t>)</a:t>
            </a:r>
          </a:p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pt-BR" dirty="0" err="1">
                <a:solidFill>
                  <a:srgbClr val="0000CD"/>
                </a:solidFill>
                <a:latin typeface="Consolas" panose="020B0609020204030204" pitchFamily="49" charset="0"/>
              </a:rPr>
              <a:t>checkbox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=“contrato“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=“1”&gt;</a:t>
            </a:r>
            <a:r>
              <a:rPr lang="pt-BR" dirty="0"/>
              <a:t>Aceito o contrato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Radio</a:t>
            </a:r>
            <a:r>
              <a:rPr lang="pt-BR" dirty="0"/>
              <a:t> – Campo onde o usuário precisa escolher UMA opção entre as disponíveis. A propriedade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t-BR" dirty="0"/>
              <a:t> torna os radio em um grupo.</a:t>
            </a:r>
          </a:p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=“radio"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=“contrato“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=“grupo“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=“Radio 1“&gt;</a:t>
            </a:r>
          </a:p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=“radio"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=“contrato“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=“grupo“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=“Radio 2“&gt; </a:t>
            </a:r>
          </a:p>
          <a:p>
            <a:br>
              <a:rPr lang="pt-BR" dirty="0"/>
            </a:br>
            <a:r>
              <a:rPr lang="pt-BR" sz="1350" dirty="0">
                <a:solidFill>
                  <a:srgbClr val="003B55"/>
                </a:solidFill>
                <a:latin typeface="NotoSans-Regular"/>
              </a:rPr>
              <a:t>https://www.w3schools.com/tags/tag_form.asp</a:t>
            </a:r>
          </a:p>
        </p:txBody>
      </p:sp>
      <p:pic>
        <p:nvPicPr>
          <p:cNvPr id="1028" name="Picture 4" descr="Styled Checkboxes and Radio Buttons Using Minimal HTML and No JavaScript |  by Jason Knight | Level Up Coding">
            <a:extLst>
              <a:ext uri="{FF2B5EF4-FFF2-40B4-BE49-F238E27FC236}">
                <a16:creationId xmlns:a16="http://schemas.microsoft.com/office/drawing/2014/main" id="{035F30C6-9DD2-447C-9C60-9268F8ED3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2" t="17064" r="23994" b="17936"/>
          <a:stretch/>
        </p:blipFill>
        <p:spPr bwMode="auto">
          <a:xfrm>
            <a:off x="6198838" y="4148174"/>
            <a:ext cx="931382" cy="69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ML | &amp;lt;input type=&amp;quot;password&amp;quot;&amp;gt; - GeeksforGeeks">
            <a:extLst>
              <a:ext uri="{FF2B5EF4-FFF2-40B4-BE49-F238E27FC236}">
                <a16:creationId xmlns:a16="http://schemas.microsoft.com/office/drawing/2014/main" id="{B3A103DC-3F9A-447A-8565-904A20948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50000" r="30470" b="25268"/>
          <a:stretch/>
        </p:blipFill>
        <p:spPr bwMode="auto">
          <a:xfrm>
            <a:off x="4909133" y="1255619"/>
            <a:ext cx="1755396" cy="42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63549F8-8DF4-4D87-B406-5856B2C562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42" t="50000" r="37730" b="40010"/>
          <a:stretch/>
        </p:blipFill>
        <p:spPr>
          <a:xfrm>
            <a:off x="6172200" y="2647950"/>
            <a:ext cx="1260781" cy="4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7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232ED-7C62-48C2-AC7F-F9264CD7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49" y="353390"/>
            <a:ext cx="8208100" cy="307777"/>
          </a:xfrm>
        </p:spPr>
        <p:txBody>
          <a:bodyPr/>
          <a:lstStyle/>
          <a:p>
            <a:r>
              <a:rPr lang="pt-BR" dirty="0"/>
              <a:t>Formulário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8FE01-4093-4ECA-B8DA-EAD60BCC5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359017"/>
            <a:ext cx="7572113" cy="3504501"/>
          </a:xfrm>
        </p:spPr>
        <p:txBody>
          <a:bodyPr>
            <a:normAutofit/>
          </a:bodyPr>
          <a:lstStyle/>
          <a:p>
            <a:r>
              <a:rPr lang="pt-BR" b="1" dirty="0" err="1"/>
              <a:t>Select</a:t>
            </a:r>
            <a:r>
              <a:rPr lang="pt-BR" dirty="0"/>
              <a:t> – Campo para escolher uma opção em uma lista. Pode ser usado para múltiplas escolhas também.</a:t>
            </a:r>
          </a:p>
          <a:p>
            <a:endParaRPr lang="pt-BR" dirty="0"/>
          </a:p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725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725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="estudo" </a:t>
            </a:r>
            <a:r>
              <a:rPr lang="pt-BR" sz="1725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="estudo"&gt;</a:t>
            </a:r>
          </a:p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pt-BR" sz="1725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pt-BR" sz="1725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pt-BR" sz="1725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="HTML"&gt;HTML&lt;</a:t>
            </a:r>
            <a:r>
              <a:rPr lang="pt-BR" sz="1725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725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pt-BR" sz="1725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725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="CSS"&gt;CSS&lt;</a:t>
            </a:r>
            <a:r>
              <a:rPr lang="pt-BR" sz="1725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725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pt-BR" sz="1725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725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="JS"&gt;Javascript&lt;</a:t>
            </a:r>
            <a:r>
              <a:rPr lang="pt-BR" sz="1725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725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725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725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 	</a:t>
            </a:r>
          </a:p>
          <a:p>
            <a:endParaRPr lang="pt-BR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3B55"/>
              </a:solidFill>
              <a:latin typeface="NotoSans-Regular"/>
            </a:endParaRPr>
          </a:p>
          <a:p>
            <a:br>
              <a:rPr lang="pt-BR" dirty="0"/>
            </a:br>
            <a:r>
              <a:rPr lang="pt-BR" sz="1350" dirty="0">
                <a:solidFill>
                  <a:srgbClr val="003B55"/>
                </a:solidFill>
                <a:latin typeface="NotoSans-Regular"/>
              </a:rPr>
              <a:t>https://www.w3schools.com/tags/tag_select.asp</a:t>
            </a:r>
            <a:br>
              <a:rPr lang="pt-BR" sz="1350" dirty="0">
                <a:solidFill>
                  <a:srgbClr val="003B55"/>
                </a:solidFill>
                <a:latin typeface="NotoSans-Regular"/>
              </a:rPr>
            </a:br>
            <a:endParaRPr lang="pt-BR" sz="1350" dirty="0">
              <a:solidFill>
                <a:srgbClr val="003B55"/>
              </a:solidFill>
              <a:latin typeface="NotoSans-Regular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323BF9-A1D0-40CC-96E8-4DAFC180E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7809" r="42752" b="45556"/>
          <a:stretch/>
        </p:blipFill>
        <p:spPr>
          <a:xfrm>
            <a:off x="6172200" y="1962150"/>
            <a:ext cx="1700868" cy="164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30EF5-2B90-433C-A8B3-9E4F1E5C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49" y="353390"/>
            <a:ext cx="8208100" cy="307777"/>
          </a:xfrm>
        </p:spPr>
        <p:txBody>
          <a:bodyPr/>
          <a:lstStyle/>
          <a:p>
            <a:r>
              <a:rPr lang="pt-BR" dirty="0"/>
              <a:t>1.5 Exercício: Adicionando contato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177C2-5893-4922-8323-464C1B973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7200900" cy="2686050"/>
          </a:xfrm>
        </p:spPr>
        <p:txBody>
          <a:bodyPr>
            <a:normAutofit/>
          </a:bodyPr>
          <a:lstStyle/>
          <a:p>
            <a:r>
              <a:rPr lang="pt-BR" sz="2100" dirty="0"/>
              <a:t>Crie um formulário para as pessoas enviarem uma mensagem para você.</a:t>
            </a:r>
          </a:p>
          <a:p>
            <a:r>
              <a:rPr lang="pt-BR" sz="2100" dirty="0"/>
              <a:t>As pessoas devem enviar o </a:t>
            </a:r>
            <a:r>
              <a:rPr lang="pt-BR" sz="2100" b="1" dirty="0"/>
              <a:t>nome delas</a:t>
            </a:r>
            <a:r>
              <a:rPr lang="pt-BR" sz="2100" dirty="0"/>
              <a:t>, uma </a:t>
            </a:r>
            <a:r>
              <a:rPr lang="pt-BR" sz="2100" b="1" dirty="0"/>
              <a:t>mensagem curta</a:t>
            </a:r>
            <a:r>
              <a:rPr lang="pt-BR" sz="2100" dirty="0"/>
              <a:t> e o seu </a:t>
            </a:r>
            <a:r>
              <a:rPr lang="pt-BR" sz="2100" b="1" dirty="0"/>
              <a:t>e-mail</a:t>
            </a:r>
          </a:p>
          <a:p>
            <a:r>
              <a:rPr lang="pt-BR" sz="2100" dirty="0">
                <a:solidFill>
                  <a:srgbClr val="FF0000"/>
                </a:solidFill>
              </a:rPr>
              <a:t>Não iremos implementar a coleta destes dados neste momento, basta os dados alcançarem a próxima página</a:t>
            </a:r>
          </a:p>
        </p:txBody>
      </p:sp>
      <p:pic>
        <p:nvPicPr>
          <p:cNvPr id="5" name="Gráfico 4" descr="Web design com preenchimento sólido">
            <a:extLst>
              <a:ext uri="{FF2B5EF4-FFF2-40B4-BE49-F238E27FC236}">
                <a16:creationId xmlns:a16="http://schemas.microsoft.com/office/drawing/2014/main" id="{8417F367-46F6-1BBF-7BBE-282588896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50" y="325755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9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63B6D-B0F6-4C5A-8169-038E5DBD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49" y="353390"/>
            <a:ext cx="8208100" cy="307777"/>
          </a:xfrm>
        </p:spPr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: &lt;</a:t>
            </a:r>
            <a:r>
              <a:rPr lang="pt-BR" dirty="0" err="1"/>
              <a:t>table</a:t>
            </a:r>
            <a:r>
              <a:rPr lang="pt-BR" dirty="0"/>
              <a:t>&gt; &lt;</a:t>
            </a:r>
            <a:r>
              <a:rPr lang="pt-BR" dirty="0" err="1"/>
              <a:t>tr</a:t>
            </a:r>
            <a:r>
              <a:rPr lang="pt-BR" dirty="0"/>
              <a:t>&gt; e &lt;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FCD0E-8F36-41EE-B2B1-6CAF3EAE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96" y="1047750"/>
            <a:ext cx="7200900" cy="830997"/>
          </a:xfrm>
        </p:spPr>
        <p:txBody>
          <a:bodyPr/>
          <a:lstStyle/>
          <a:p>
            <a:r>
              <a:rPr lang="pt-BR" dirty="0"/>
              <a:t>Uma tabela é uma maneira de organizar e sistematizar informação em uma página web. Sua construção mais simples se dá da seguinte maneira: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73254E-4B88-485C-82FE-92AE8C6E33DA}"/>
              </a:ext>
            </a:extLst>
          </p:cNvPr>
          <p:cNvSpPr txBox="1"/>
          <p:nvPr/>
        </p:nvSpPr>
        <p:spPr>
          <a:xfrm>
            <a:off x="244288" y="1695093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&lt;!–-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Cria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tabela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  <a:br>
              <a:rPr lang="en-US" sz="1650" dirty="0"/>
            </a:br>
            <a:r>
              <a:rPr lang="en-US" sz="1650" dirty="0"/>
              <a:t>    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&lt;!–-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Cria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uma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linha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tabela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  <a:endParaRPr lang="en-US" sz="165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   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1.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&gt;Alice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&lt;!–-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Cria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uma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coluna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dentro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da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linha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  <a:endParaRPr lang="en-US" sz="165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&lt;!–-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Encerra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linha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  <a:endParaRPr lang="en-US" sz="165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&lt;!–-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Cria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próxima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linha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  <a:endParaRPr lang="en-US" sz="165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   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2.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&gt;Francisco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   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3.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&gt;Pedro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chemeClr val="tx2"/>
                </a:solidFill>
              </a:rPr>
              <a:t> https://www.w3schools.com/html/html_tables.asp</a:t>
            </a:r>
            <a:endParaRPr lang="pt-BR" sz="1500" dirty="0">
              <a:solidFill>
                <a:schemeClr val="tx2"/>
              </a:solidFill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ABD0F67-7267-4BB2-8874-4164B1195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96192"/>
              </p:ext>
            </p:extLst>
          </p:nvPr>
        </p:nvGraphicFramePr>
        <p:xfrm>
          <a:off x="6406127" y="3028950"/>
          <a:ext cx="2269922" cy="8458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8233">
                  <a:extLst>
                    <a:ext uri="{9D8B030D-6E8A-4147-A177-3AD203B41FA5}">
                      <a16:colId xmlns:a16="http://schemas.microsoft.com/office/drawing/2014/main" val="3350950099"/>
                    </a:ext>
                  </a:extLst>
                </a:gridCol>
                <a:gridCol w="1761689">
                  <a:extLst>
                    <a:ext uri="{9D8B030D-6E8A-4147-A177-3AD203B41FA5}">
                      <a16:colId xmlns:a16="http://schemas.microsoft.com/office/drawing/2014/main" val="359676329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</a:rPr>
                        <a:t>1.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</a:rPr>
                        <a:t>Alice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7610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</a:rPr>
                        <a:t>2.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</a:rPr>
                        <a:t>Francisco</a:t>
                      </a:r>
                      <a:endParaRPr lang="pt-BR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564171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</a:rPr>
                        <a:t>3.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</a:rPr>
                        <a:t>Pedro</a:t>
                      </a:r>
                      <a:endParaRPr lang="pt-BR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4928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74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63B6D-B0F6-4C5A-8169-038E5DBD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49" y="353390"/>
            <a:ext cx="8208100" cy="307777"/>
          </a:xfrm>
        </p:spPr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: &lt;</a:t>
            </a:r>
            <a:r>
              <a:rPr lang="pt-BR" dirty="0" err="1"/>
              <a:t>th</a:t>
            </a:r>
            <a:r>
              <a:rPr lang="pt-BR" dirty="0"/>
              <a:t>&gt; &lt;</a:t>
            </a:r>
            <a:r>
              <a:rPr lang="pt-BR" dirty="0" err="1"/>
              <a:t>caption</a:t>
            </a:r>
            <a:r>
              <a:rPr lang="pt-BR" dirty="0"/>
              <a:t>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FCD0E-8F36-41EE-B2B1-6CAF3EAE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012544"/>
            <a:ext cx="7987368" cy="160761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/>
              <a:t>- Define um </a:t>
            </a:r>
            <a:r>
              <a:rPr lang="en-US" sz="1600" dirty="0" err="1"/>
              <a:t>cabeçalho</a:t>
            </a:r>
            <a:r>
              <a:rPr lang="en-US" sz="1600" dirty="0"/>
              <a:t> (header) para </a:t>
            </a:r>
            <a:r>
              <a:rPr lang="en-US" sz="1600" dirty="0" err="1"/>
              <a:t>coluna</a:t>
            </a:r>
            <a:endParaRPr lang="en-US" sz="1600" dirty="0"/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caption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/>
              <a:t>- </a:t>
            </a:r>
            <a:r>
              <a:rPr lang="pt-BR" sz="1600" dirty="0"/>
              <a:t>Define uma legenda (título) para a tabela e deve vir imediatamente após a </a:t>
            </a:r>
            <a:r>
              <a:rPr lang="pt-BR" sz="1600" dirty="0" err="1"/>
              <a:t>tag</a:t>
            </a:r>
            <a:r>
              <a:rPr lang="pt-BR" sz="1600" dirty="0"/>
              <a:t>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table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border=“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/>
              <a:t>Adiciona</a:t>
            </a:r>
            <a:r>
              <a:rPr lang="en-US" sz="1600" dirty="0"/>
              <a:t> </a:t>
            </a:r>
            <a:r>
              <a:rPr lang="en-US" sz="1600" dirty="0" err="1"/>
              <a:t>borda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tabela</a:t>
            </a:r>
            <a:endParaRPr lang="en-US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73254E-4B88-485C-82FE-92AE8C6E33DA}"/>
              </a:ext>
            </a:extLst>
          </p:cNvPr>
          <p:cNvSpPr txBox="1"/>
          <p:nvPr/>
        </p:nvSpPr>
        <p:spPr>
          <a:xfrm>
            <a:off x="609600" y="2114550"/>
            <a:ext cx="5505975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&lt;!--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Exemplo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--&gt;</a:t>
            </a:r>
            <a:endParaRPr lang="en-US" sz="165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	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caption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&gt;Lista de </a:t>
            </a:r>
            <a:r>
              <a:rPr lang="en-US" sz="1650" dirty="0" err="1">
                <a:solidFill>
                  <a:srgbClr val="0000CD"/>
                </a:solidFill>
                <a:latin typeface="Consolas" panose="020B0609020204030204" pitchFamily="49" charset="0"/>
              </a:rPr>
              <a:t>Estudantes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caption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50" dirty="0"/>
            </a:br>
            <a:r>
              <a:rPr lang="en-US" sz="1650" dirty="0"/>
              <a:t>  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 </a:t>
            </a:r>
            <a:r>
              <a:rPr lang="en-US" sz="1650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US" sz="1650" dirty="0">
                <a:solidFill>
                  <a:srgbClr val="FF0000"/>
                </a:solidFill>
                <a:latin typeface="Consolas" panose="020B0609020204030204" pitchFamily="49" charset="0"/>
              </a:rPr>
              <a:t>=“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en-US" sz="1650" dirty="0">
                <a:solidFill>
                  <a:srgbClr val="FF0000"/>
                </a:solidFill>
                <a:latin typeface="Consolas" panose="020B0609020204030204" pitchFamily="49" charset="0"/>
              </a:rPr>
              <a:t>”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50" dirty="0" err="1">
                <a:solidFill>
                  <a:srgbClr val="0000CD"/>
                </a:solidFill>
                <a:latin typeface="Consolas" panose="020B0609020204030204" pitchFamily="49" charset="0"/>
              </a:rPr>
              <a:t>Estudantes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 </a:t>
            </a: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&lt;</a:t>
            </a:r>
            <a:r>
              <a:rPr lang="en-US" sz="165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ID &lt;/</a:t>
            </a:r>
            <a:r>
              <a:rPr lang="en-US" sz="165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5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&gt;Nome &lt;/</a:t>
            </a:r>
            <a:r>
              <a:rPr lang="en-US" sz="165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		</a:t>
            </a: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1.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&gt;Alice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2.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&gt;Francisco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3.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&gt;Pedro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 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 sz="165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50" dirty="0">
                <a:solidFill>
                  <a:srgbClr val="0000CD"/>
                </a:solidFill>
                <a:latin typeface="Consolas" panose="020B0609020204030204" pitchFamily="49" charset="0"/>
              </a:rPr>
              <a:t>		</a:t>
            </a:r>
            <a:endParaRPr lang="pt-BR" sz="165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ABD0F67-7267-4BB2-8874-4164B11950D3}"/>
              </a:ext>
            </a:extLst>
          </p:cNvPr>
          <p:cNvGraphicFramePr>
            <a:graphicFrameLocks noGrp="1"/>
          </p:cNvGraphicFramePr>
          <p:nvPr/>
        </p:nvGraphicFramePr>
        <p:xfrm>
          <a:off x="6614019" y="3248533"/>
          <a:ext cx="2269922" cy="14097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8233">
                  <a:extLst>
                    <a:ext uri="{9D8B030D-6E8A-4147-A177-3AD203B41FA5}">
                      <a16:colId xmlns:a16="http://schemas.microsoft.com/office/drawing/2014/main" val="3350950099"/>
                    </a:ext>
                  </a:extLst>
                </a:gridCol>
                <a:gridCol w="1761689">
                  <a:extLst>
                    <a:ext uri="{9D8B030D-6E8A-4147-A177-3AD203B41FA5}">
                      <a16:colId xmlns:a16="http://schemas.microsoft.com/office/drawing/2014/main" val="3596763297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r>
                        <a:rPr lang="pt-BR" sz="1400" b="0" dirty="0"/>
                        <a:t>Estudantes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420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400" b="1" dirty="0"/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</a:rPr>
                        <a:t>Nome</a:t>
                      </a:r>
                      <a:endParaRPr lang="pt-BR" sz="1400" b="1" dirty="0"/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610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b="0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</a:rPr>
                        <a:t>1.</a:t>
                      </a:r>
                      <a:endParaRPr lang="pt-BR" sz="1400" b="0" dirty="0"/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</a:rPr>
                        <a:t>Alice</a:t>
                      </a:r>
                      <a:endParaRPr lang="pt-BR" sz="1400" b="0" dirty="0"/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4171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0" kern="1200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 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0" kern="1200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Francisco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1794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b="0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</a:rPr>
                        <a:t>3.</a:t>
                      </a:r>
                      <a:endParaRPr lang="pt-BR" sz="1400" b="0" dirty="0"/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CD"/>
                          </a:solidFill>
                          <a:latin typeface="Consolas" panose="020B0609020204030204" pitchFamily="49" charset="0"/>
                        </a:rPr>
                        <a:t>Pedro</a:t>
                      </a:r>
                      <a:endParaRPr lang="pt-BR" sz="1400" b="0" dirty="0"/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8340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568A613-D88C-41D1-A8F2-091F90142AC5}"/>
              </a:ext>
            </a:extLst>
          </p:cNvPr>
          <p:cNvSpPr txBox="1"/>
          <p:nvPr/>
        </p:nvSpPr>
        <p:spPr>
          <a:xfrm>
            <a:off x="6534675" y="2971534"/>
            <a:ext cx="15297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Lista de Estudantes</a:t>
            </a:r>
          </a:p>
        </p:txBody>
      </p:sp>
    </p:spTree>
    <p:extLst>
      <p:ext uri="{BB962C8B-B14F-4D97-AF65-F5344CB8AC3E}">
        <p14:creationId xmlns:p14="http://schemas.microsoft.com/office/powerpoint/2010/main" val="110313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2935</TotalTime>
  <Words>1143</Words>
  <Application>Microsoft Office PowerPoint</Application>
  <PresentationFormat>Apresentação na tela (16:9)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Arial MT</vt:lpstr>
      <vt:lpstr>Calibri</vt:lpstr>
      <vt:lpstr>Consolas</vt:lpstr>
      <vt:lpstr>Lucida Sans Unicode</vt:lpstr>
      <vt:lpstr>Microsoft Sans Serif</vt:lpstr>
      <vt:lpstr>NotoColorEmoji</vt:lpstr>
      <vt:lpstr>NotoSans-Bold</vt:lpstr>
      <vt:lpstr>NotoSans-Regular</vt:lpstr>
      <vt:lpstr>Office Theme</vt:lpstr>
      <vt:lpstr>Apresentação do PowerPoint</vt:lpstr>
      <vt:lpstr>HTML - Aula 03</vt:lpstr>
      <vt:lpstr>Formulário simples</vt:lpstr>
      <vt:lpstr>Formulário simples</vt:lpstr>
      <vt:lpstr>Formulário simples</vt:lpstr>
      <vt:lpstr>Formulário simples</vt:lpstr>
      <vt:lpstr>1.5 Exercício: Adicionando contato</vt:lpstr>
      <vt:lpstr>TAGs: &lt;table&gt; &lt;tr&gt; e &lt;td&gt;</vt:lpstr>
      <vt:lpstr>TAGs: &lt;th&gt; &lt;caption&gt;</vt:lpstr>
      <vt:lpstr>Divisões e blocos</vt:lpstr>
      <vt:lpstr>Exercício: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Python 07</dc:title>
  <cp:lastModifiedBy>Ed Costa</cp:lastModifiedBy>
  <cp:revision>13</cp:revision>
  <dcterms:created xsi:type="dcterms:W3CDTF">2022-09-27T19:05:00Z</dcterms:created>
  <dcterms:modified xsi:type="dcterms:W3CDTF">2023-01-28T21:01:50Z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