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74" r:id="rId4"/>
    <p:sldId id="258" r:id="rId5"/>
    <p:sldId id="275" r:id="rId6"/>
    <p:sldId id="276" r:id="rId7"/>
    <p:sldId id="260" r:id="rId8"/>
    <p:sldId id="261" r:id="rId9"/>
    <p:sldId id="277" r:id="rId10"/>
    <p:sldId id="262" r:id="rId11"/>
    <p:sldId id="268" r:id="rId12"/>
    <p:sldId id="269" r:id="rId13"/>
    <p:sldId id="270" r:id="rId14"/>
    <p:sldId id="272" r:id="rId15"/>
    <p:sldId id="273" r:id="rId16"/>
  </p:sldIdLst>
  <p:sldSz cx="9144000" cy="5143500" type="screen16x9"/>
  <p:notesSz cx="6858000" cy="9144000"/>
  <p:embeddedFontLst>
    <p:embeddedFont>
      <p:font typeface="Open Sans" panose="020B0606030504020204" pitchFamily="34" charset="0"/>
      <p:regular r:id="rId18"/>
      <p:bold r:id="rId19"/>
      <p:italic r:id="rId20"/>
      <p:boldItalic r:id="rId21"/>
    </p:embeddedFont>
    <p:embeddedFont>
      <p:font typeface="PT Sans Narrow" panose="020B0506020203020204" pitchFamily="34" charset="77"/>
      <p:regular r:id="rId22"/>
      <p:bold r:id="rId23"/>
    </p:embeddedFont>
    <p:embeddedFont>
      <p:font typeface="verdana" panose="020B060403050404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4413"/>
  </p:normalViewPr>
  <p:slideViewPr>
    <p:cSldViewPr snapToGrid="0">
      <p:cViewPr varScale="1">
        <p:scale>
          <a:sx n="107" d="100"/>
          <a:sy n="107" d="100"/>
        </p:scale>
        <p:origin x="17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Geometric_mea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7ba90d61f_2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7ba90d61f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7ba90d61f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d7ba90d61f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d7ba90d61f_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d7ba90d61f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7ba90d61f_0_7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7ba90d61f_0_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b6d3b19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b6d3b19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E8EAED"/>
                </a:solidFill>
                <a:effectLst/>
                <a:latin typeface="Google Sans"/>
              </a:rPr>
              <a:t>Oil spills into rivers, bays, and the ocean most often are caused by </a:t>
            </a:r>
            <a:r>
              <a:rPr lang="en-GB" b="0" i="0" dirty="0">
                <a:solidFill>
                  <a:srgbClr val="E2EEFF"/>
                </a:solidFill>
                <a:effectLst/>
                <a:latin typeface="Google Sans"/>
              </a:rPr>
              <a:t>accidents involving tankers, barges, pipelines, refineries, drilling rigs, and storage facilities</a:t>
            </a:r>
          </a:p>
          <a:p>
            <a:pPr algn="l" fontAlgn="base"/>
            <a:r>
              <a:rPr lang="en-GB" b="0" dirty="0">
                <a:solidFill>
                  <a:srgbClr val="555555"/>
                </a:solidFill>
                <a:effectLst/>
                <a:latin typeface="Helvetica Neue" panose="02000503000000020004" pitchFamily="2" charset="0"/>
              </a:rPr>
              <a:t>There are 937 cases. Each case is comprised of 48 numerical computer vision derived features, a patch number, and a class label.</a:t>
            </a:r>
          </a:p>
          <a:p>
            <a:r>
              <a:rPr lang="en-GB" b="0" i="0" dirty="0">
                <a:solidFill>
                  <a:srgbClr val="555555"/>
                </a:solidFill>
                <a:effectLst/>
                <a:latin typeface="Helvetica Neue" panose="02000503000000020004" pitchFamily="2" charset="0"/>
              </a:rPr>
              <a:t> nine satellite images were processed into patches.</a:t>
            </a:r>
            <a:br>
              <a:rPr lang="en-GB" dirty="0"/>
            </a:br>
            <a:endParaRPr lang="en-US" dirty="0"/>
          </a:p>
        </p:txBody>
      </p:sp>
    </p:spTree>
    <p:extLst>
      <p:ext uri="{BB962C8B-B14F-4D97-AF65-F5344CB8AC3E}">
        <p14:creationId xmlns:p14="http://schemas.microsoft.com/office/powerpoint/2010/main" val="1126633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7ba90d61f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7ba90d61f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7ba90d61f_0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7ba90d61f_0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d7ba90d61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d7ba90d61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1" dirty="0">
                <a:solidFill>
                  <a:srgbClr val="555555"/>
                </a:solidFill>
                <a:effectLst/>
                <a:latin typeface="Helvetica Neue" panose="02000503000000020004" pitchFamily="2" charset="0"/>
              </a:rPr>
              <a:t>To this end, we have mainly used the geometric mean (g-mean) […] This measure has the distinctive property of being independent of the distribution of examples between classes, and is thus robust in circumstances where this distribution </a:t>
            </a:r>
            <a:r>
              <a:rPr lang="en-GB" b="0" i="1" dirty="0" err="1">
                <a:solidFill>
                  <a:srgbClr val="555555"/>
                </a:solidFill>
                <a:effectLst/>
                <a:latin typeface="Helvetica Neue" panose="02000503000000020004" pitchFamily="2" charset="0"/>
              </a:rPr>
              <a:t>mig</a:t>
            </a:r>
            <a:endParaRPr lang="en-GB" b="0" i="1" dirty="0">
              <a:solidFill>
                <a:srgbClr val="555555"/>
              </a:solidFill>
              <a:effectLst/>
              <a:latin typeface="Helvetica Neue" panose="02000503000000020004" pitchFamily="2" charset="0"/>
            </a:endParaRPr>
          </a:p>
          <a:p>
            <a:pPr algn="l" fontAlgn="base"/>
            <a:r>
              <a:rPr lang="en-GB" b="0" dirty="0">
                <a:solidFill>
                  <a:srgbClr val="555555"/>
                </a:solidFill>
                <a:effectLst/>
                <a:latin typeface="Helvetica Neue" panose="02000503000000020004" pitchFamily="2" charset="0"/>
              </a:rPr>
              <a:t>Recall that the sensitivity is a measure of the accuracy for the positive class and specificity is a measure of the accuracy of the negative class.</a:t>
            </a:r>
          </a:p>
          <a:p>
            <a:pPr algn="l" fontAlgn="base">
              <a:buFont typeface="Arial" panose="020B0604020202020204" pitchFamily="34" charset="0"/>
              <a:buChar char="•"/>
            </a:pPr>
            <a:r>
              <a:rPr lang="en-GB" b="0" i="0" dirty="0">
                <a:solidFill>
                  <a:srgbClr val="555555"/>
                </a:solidFill>
                <a:effectLst/>
                <a:latin typeface="Helvetica Neue" panose="02000503000000020004" pitchFamily="2" charset="0"/>
              </a:rPr>
              <a:t>Sensitivity = </a:t>
            </a:r>
            <a:r>
              <a:rPr lang="en-GB" b="0" i="0" dirty="0" err="1">
                <a:solidFill>
                  <a:srgbClr val="555555"/>
                </a:solidFill>
                <a:effectLst/>
                <a:latin typeface="Helvetica Neue" panose="02000503000000020004" pitchFamily="2" charset="0"/>
              </a:rPr>
              <a:t>TruePositives</a:t>
            </a:r>
            <a:r>
              <a:rPr lang="en-GB" b="0" i="0" dirty="0">
                <a:solidFill>
                  <a:srgbClr val="555555"/>
                </a:solidFill>
                <a:effectLst/>
                <a:latin typeface="Helvetica Neue" panose="02000503000000020004" pitchFamily="2" charset="0"/>
              </a:rPr>
              <a:t> / (</a:t>
            </a:r>
            <a:r>
              <a:rPr lang="en-GB" b="0" i="0" dirty="0" err="1">
                <a:solidFill>
                  <a:srgbClr val="555555"/>
                </a:solidFill>
                <a:effectLst/>
                <a:latin typeface="Helvetica Neue" panose="02000503000000020004" pitchFamily="2" charset="0"/>
              </a:rPr>
              <a:t>TruePositives</a:t>
            </a:r>
            <a:r>
              <a:rPr lang="en-GB" b="0" i="0" dirty="0">
                <a:solidFill>
                  <a:srgbClr val="555555"/>
                </a:solidFill>
                <a:effectLst/>
                <a:latin typeface="Helvetica Neue" panose="02000503000000020004" pitchFamily="2" charset="0"/>
              </a:rPr>
              <a:t> + </a:t>
            </a:r>
            <a:r>
              <a:rPr lang="en-GB" b="0" i="0" dirty="0" err="1">
                <a:solidFill>
                  <a:srgbClr val="555555"/>
                </a:solidFill>
                <a:effectLst/>
                <a:latin typeface="Helvetica Neue" panose="02000503000000020004" pitchFamily="2" charset="0"/>
              </a:rPr>
              <a:t>FalseNegatives</a:t>
            </a:r>
            <a:r>
              <a:rPr lang="en-GB" b="0" i="0" dirty="0">
                <a:solidFill>
                  <a:srgbClr val="555555"/>
                </a:solidFill>
                <a:effectLst/>
                <a:latin typeface="Helvetica Neue" panose="02000503000000020004" pitchFamily="2" charset="0"/>
              </a:rPr>
              <a:t>)</a:t>
            </a:r>
          </a:p>
          <a:p>
            <a:pPr algn="l" fontAlgn="base">
              <a:buFont typeface="Arial" panose="020B0604020202020204" pitchFamily="34" charset="0"/>
              <a:buChar char="•"/>
            </a:pPr>
            <a:r>
              <a:rPr lang="en-GB" b="0" i="0" dirty="0">
                <a:solidFill>
                  <a:srgbClr val="555555"/>
                </a:solidFill>
                <a:effectLst/>
                <a:latin typeface="Helvetica Neue" panose="02000503000000020004" pitchFamily="2" charset="0"/>
              </a:rPr>
              <a:t>Specificity = </a:t>
            </a:r>
            <a:r>
              <a:rPr lang="en-GB" b="0" i="0" dirty="0" err="1">
                <a:solidFill>
                  <a:srgbClr val="555555"/>
                </a:solidFill>
                <a:effectLst/>
                <a:latin typeface="Helvetica Neue" panose="02000503000000020004" pitchFamily="2" charset="0"/>
              </a:rPr>
              <a:t>TrueNegatives</a:t>
            </a:r>
            <a:r>
              <a:rPr lang="en-GB" b="0" i="0" dirty="0">
                <a:solidFill>
                  <a:srgbClr val="555555"/>
                </a:solidFill>
                <a:effectLst/>
                <a:latin typeface="Helvetica Neue" panose="02000503000000020004" pitchFamily="2" charset="0"/>
              </a:rPr>
              <a:t> / (</a:t>
            </a:r>
            <a:r>
              <a:rPr lang="en-GB" b="0" i="0" dirty="0" err="1">
                <a:solidFill>
                  <a:srgbClr val="555555"/>
                </a:solidFill>
                <a:effectLst/>
                <a:latin typeface="Helvetica Neue" panose="02000503000000020004" pitchFamily="2" charset="0"/>
              </a:rPr>
              <a:t>TrueNegatives</a:t>
            </a:r>
            <a:r>
              <a:rPr lang="en-GB" b="0" i="0" dirty="0">
                <a:solidFill>
                  <a:srgbClr val="555555"/>
                </a:solidFill>
                <a:effectLst/>
                <a:latin typeface="Helvetica Neue" panose="02000503000000020004" pitchFamily="2" charset="0"/>
              </a:rPr>
              <a:t> + </a:t>
            </a:r>
            <a:r>
              <a:rPr lang="en-GB" b="0" i="0" dirty="0" err="1">
                <a:solidFill>
                  <a:srgbClr val="555555"/>
                </a:solidFill>
                <a:effectLst/>
                <a:latin typeface="Helvetica Neue" panose="02000503000000020004" pitchFamily="2" charset="0"/>
              </a:rPr>
              <a:t>FalsePositives</a:t>
            </a:r>
            <a:r>
              <a:rPr lang="en-GB" b="0" i="0" dirty="0">
                <a:solidFill>
                  <a:srgbClr val="555555"/>
                </a:solidFill>
                <a:effectLst/>
                <a:latin typeface="Helvetica Neue" panose="02000503000000020004" pitchFamily="2" charset="0"/>
              </a:rPr>
              <a:t>)</a:t>
            </a:r>
          </a:p>
          <a:p>
            <a:pPr algn="l" fontAlgn="base"/>
            <a:r>
              <a:rPr lang="en-GB" b="0" dirty="0">
                <a:solidFill>
                  <a:srgbClr val="555555"/>
                </a:solidFill>
                <a:effectLst/>
                <a:latin typeface="Helvetica Neue" panose="02000503000000020004" pitchFamily="2" charset="0"/>
              </a:rPr>
              <a:t>The G-mean seeks a balance of these scores, the </a:t>
            </a:r>
            <a:r>
              <a:rPr lang="en-GB" b="0" u="none" strike="noStrike" dirty="0">
                <a:solidFill>
                  <a:srgbClr val="428BCA"/>
                </a:solidFill>
                <a:effectLst/>
                <a:latin typeface="Helvetica Neue" panose="02000503000000020004" pitchFamily="2" charset="0"/>
                <a:hlinkClick r:id="rId3"/>
              </a:rPr>
              <a:t>geometric mean</a:t>
            </a:r>
            <a:r>
              <a:rPr lang="en-GB" b="0" dirty="0">
                <a:solidFill>
                  <a:srgbClr val="555555"/>
                </a:solidFill>
                <a:effectLst/>
                <a:latin typeface="Helvetica Neue" panose="02000503000000020004" pitchFamily="2" charset="0"/>
              </a:rPr>
              <a:t>, where poor performance for one or the other results in a low G-mean score.</a:t>
            </a:r>
          </a:p>
          <a:p>
            <a:pPr algn="l" fontAlgn="base">
              <a:buFont typeface="Arial" panose="020B0604020202020204" pitchFamily="34" charset="0"/>
              <a:buChar char="•"/>
            </a:pPr>
            <a:r>
              <a:rPr lang="en-GB" b="0" i="0" dirty="0">
                <a:solidFill>
                  <a:srgbClr val="555555"/>
                </a:solidFill>
                <a:effectLst/>
                <a:latin typeface="Helvetica Neue" panose="02000503000000020004" pitchFamily="2" charset="0"/>
              </a:rPr>
              <a:t>G-Mean = sqrt(Sensitivity * Specificity)</a:t>
            </a:r>
          </a:p>
          <a:p>
            <a:r>
              <a:rPr lang="en-GB" b="0" i="1" dirty="0" err="1">
                <a:solidFill>
                  <a:srgbClr val="555555"/>
                </a:solidFill>
                <a:effectLst/>
                <a:latin typeface="Helvetica Neue" panose="02000503000000020004" pitchFamily="2" charset="0"/>
              </a:rPr>
              <a:t>ht</a:t>
            </a:r>
            <a:r>
              <a:rPr lang="en-GB" b="0" i="1" dirty="0">
                <a:solidFill>
                  <a:srgbClr val="555555"/>
                </a:solidFill>
                <a:effectLst/>
                <a:latin typeface="Helvetica Neue" panose="02000503000000020004" pitchFamily="2" charset="0"/>
              </a:rPr>
              <a:t> change with time or be different in the training and testing sets.</a:t>
            </a:r>
            <a:endParaRPr lang="en-US" dirty="0"/>
          </a:p>
        </p:txBody>
      </p:sp>
    </p:spTree>
    <p:extLst>
      <p:ext uri="{BB962C8B-B14F-4D97-AF65-F5344CB8AC3E}">
        <p14:creationId xmlns:p14="http://schemas.microsoft.com/office/powerpoint/2010/main" val="326922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7ba90d61f_2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7ba90d61f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7ba90d61f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7ba90d61f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darshitjain04.github.io/PRML-Project-Fronten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311700" y="1304850"/>
            <a:ext cx="8520600" cy="15384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GB" sz="8100" b="0" i="0" dirty="0">
                <a:effectLst/>
              </a:rPr>
              <a:t>Detection of Oil Spills</a:t>
            </a:r>
            <a:endParaRPr lang="en-GB" sz="8100" dirty="0"/>
          </a:p>
        </p:txBody>
      </p:sp>
      <p:sp>
        <p:nvSpPr>
          <p:cNvPr id="67" name="Google Shape;67;p13"/>
          <p:cNvSpPr txBox="1">
            <a:spLocks noGrp="1"/>
          </p:cNvSpPr>
          <p:nvPr>
            <p:ph type="body" idx="1"/>
          </p:nvPr>
        </p:nvSpPr>
        <p:spPr>
          <a:xfrm>
            <a:off x="311700" y="2995650"/>
            <a:ext cx="8520600" cy="1071600"/>
          </a:xfrm>
        </p:spPr>
        <p:txBody>
          <a:bodyPr spcFirstLastPara="1" wrap="square" lIns="91425" tIns="91425" rIns="91425" bIns="91425" anchor="t" anchorCtr="0">
            <a:normAutofit/>
          </a:bodyPr>
          <a:lstStyle/>
          <a:p>
            <a:pPr marL="0" lvl="0" indent="0" rtl="0">
              <a:spcBef>
                <a:spcPts val="0"/>
              </a:spcBef>
              <a:spcAft>
                <a:spcPts val="600"/>
              </a:spcAft>
              <a:buSzPts val="688"/>
              <a:buNone/>
            </a:pPr>
            <a:r>
              <a:rPr lang="en-GB"/>
              <a:t>Shrreya Behll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320700" y="254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ML Models - Light Gradient Boosting</a:t>
            </a:r>
            <a:endParaRPr dirty="0"/>
          </a:p>
        </p:txBody>
      </p:sp>
      <p:sp>
        <p:nvSpPr>
          <p:cNvPr id="117" name="Google Shape;117;p19"/>
          <p:cNvSpPr txBox="1"/>
          <p:nvPr/>
        </p:nvSpPr>
        <p:spPr>
          <a:xfrm>
            <a:off x="519300" y="1335325"/>
            <a:ext cx="812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118" name="Google Shape;118;p19"/>
          <p:cNvSpPr txBox="1"/>
          <p:nvPr/>
        </p:nvSpPr>
        <p:spPr>
          <a:xfrm>
            <a:off x="311125" y="1114775"/>
            <a:ext cx="8234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LGBM classifier trained on usefulCount instead of the reviews to verify the trend and check the correlation. Remarks - Just usefulCount does not help in giving good predictions. Accuracy of </a:t>
            </a:r>
            <a:r>
              <a:rPr lang="en" b="1">
                <a:solidFill>
                  <a:schemeClr val="dk2"/>
                </a:solidFill>
                <a:latin typeface="Open Sans"/>
                <a:ea typeface="Open Sans"/>
                <a:cs typeface="Open Sans"/>
                <a:sym typeface="Open Sans"/>
              </a:rPr>
              <a:t>66.201%</a:t>
            </a:r>
            <a:r>
              <a:rPr lang="en">
                <a:solidFill>
                  <a:schemeClr val="dk2"/>
                </a:solidFill>
                <a:latin typeface="Open Sans"/>
                <a:ea typeface="Open Sans"/>
                <a:cs typeface="Open Sans"/>
                <a:sym typeface="Open Sans"/>
              </a:rPr>
              <a:t> .</a:t>
            </a:r>
            <a:endParaRPr>
              <a:solidFill>
                <a:schemeClr val="dk2"/>
              </a:solidFill>
              <a:latin typeface="Open Sans"/>
              <a:ea typeface="Open Sans"/>
              <a:cs typeface="Open Sans"/>
              <a:sym typeface="Open Sans"/>
            </a:endParaRPr>
          </a:p>
        </p:txBody>
      </p:sp>
      <p:sp>
        <p:nvSpPr>
          <p:cNvPr id="119" name="Google Shape;119;p19"/>
          <p:cNvSpPr txBox="1"/>
          <p:nvPr/>
        </p:nvSpPr>
        <p:spPr>
          <a:xfrm>
            <a:off x="333925" y="3273625"/>
            <a:ext cx="80367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Implemented </a:t>
            </a:r>
            <a:r>
              <a:rPr lang="en" b="1">
                <a:solidFill>
                  <a:schemeClr val="dk2"/>
                </a:solidFill>
                <a:latin typeface="Open Sans"/>
                <a:ea typeface="Open Sans"/>
                <a:cs typeface="Open Sans"/>
                <a:sym typeface="Open Sans"/>
              </a:rPr>
              <a:t>feature engineering</a:t>
            </a:r>
            <a:r>
              <a:rPr lang="en">
                <a:solidFill>
                  <a:schemeClr val="dk2"/>
                </a:solidFill>
                <a:latin typeface="Open Sans"/>
                <a:ea typeface="Open Sans"/>
                <a:cs typeface="Open Sans"/>
                <a:sym typeface="Open Sans"/>
              </a:rPr>
              <a:t> and calculated various nuances of the data for exploration to see what importance/effect they have on the predictions. These include unique word count, total words in each review, length of review, count of words with capital letters, count average length of words. Trained LGBM again on these new features extracted from feature engineering along with the sentiment predicted from TextBlob. We find that this gives a high accuracy of </a:t>
            </a:r>
            <a:r>
              <a:rPr lang="en" b="1">
                <a:solidFill>
                  <a:schemeClr val="dk2"/>
                </a:solidFill>
                <a:latin typeface="Open Sans"/>
                <a:ea typeface="Open Sans"/>
                <a:cs typeface="Open Sans"/>
                <a:sym typeface="Open Sans"/>
              </a:rPr>
              <a:t>79.259%</a:t>
            </a:r>
            <a:r>
              <a:rPr lang="en">
                <a:solidFill>
                  <a:schemeClr val="dk2"/>
                </a:solidFill>
                <a:latin typeface="Open Sans"/>
                <a:ea typeface="Open Sans"/>
                <a:cs typeface="Open Sans"/>
                <a:sym typeface="Open Sans"/>
              </a:rPr>
              <a:t> . Feature Importance.</a:t>
            </a:r>
            <a:endParaRPr>
              <a:latin typeface="Open Sans"/>
              <a:ea typeface="Open Sans"/>
              <a:cs typeface="Open Sans"/>
              <a:sym typeface="Open Sans"/>
            </a:endParaRPr>
          </a:p>
        </p:txBody>
      </p:sp>
      <p:sp>
        <p:nvSpPr>
          <p:cNvPr id="120" name="Google Shape;120;p19"/>
          <p:cNvSpPr txBox="1"/>
          <p:nvPr/>
        </p:nvSpPr>
        <p:spPr>
          <a:xfrm>
            <a:off x="319450" y="1940700"/>
            <a:ext cx="77154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Predicting sentiment using </a:t>
            </a:r>
            <a:r>
              <a:rPr lang="en" b="1">
                <a:solidFill>
                  <a:schemeClr val="dk2"/>
                </a:solidFill>
                <a:latin typeface="Open Sans"/>
                <a:ea typeface="Open Sans"/>
                <a:cs typeface="Open Sans"/>
                <a:sym typeface="Open Sans"/>
              </a:rPr>
              <a:t>TextBlob</a:t>
            </a:r>
            <a:r>
              <a:rPr lang="en">
                <a:solidFill>
                  <a:schemeClr val="dk2"/>
                </a:solidFill>
                <a:latin typeface="Open Sans"/>
                <a:ea typeface="Open Sans"/>
                <a:cs typeface="Open Sans"/>
                <a:sym typeface="Open Sans"/>
              </a:rPr>
              <a:t> - The sentiment function of TextBlob returns two properties, polarity, and subjectivity. Using TextBlob we predicted the sentiment as a float value once on cleaned reviews and then on the raw reviews. We find that the polarity scores obtained from the raw reviews have better correlation with the actual userRating and Sentiment Score than that from cleaned reviews.</a:t>
            </a:r>
            <a:endParaRPr>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Emotion Analysis</a:t>
            </a:r>
            <a:endParaRPr/>
          </a:p>
        </p:txBody>
      </p:sp>
      <p:sp>
        <p:nvSpPr>
          <p:cNvPr id="166" name="Google Shape;166;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SzPts val="1018"/>
              <a:buNone/>
            </a:pPr>
            <a:r>
              <a:rPr lang="en" sz="1565"/>
              <a:t>The NRC Emotion Lexicon is a list of 14k unigrams and their associations with eight basic emotions (anger, fear, anticipation, trust, surprise, sadness, joy, and disgust) and two sentiments (negative and positive).</a:t>
            </a:r>
            <a:endParaRPr sz="1565"/>
          </a:p>
          <a:p>
            <a:pPr marL="0" lvl="0" indent="0" algn="l" rtl="0">
              <a:lnSpc>
                <a:spcPct val="105000"/>
              </a:lnSpc>
              <a:spcBef>
                <a:spcPts val="1200"/>
              </a:spcBef>
              <a:spcAft>
                <a:spcPts val="1200"/>
              </a:spcAft>
              <a:buSzPts val="1018"/>
              <a:buNone/>
            </a:pPr>
            <a:r>
              <a:rPr lang="en" sz="1565"/>
              <a:t>This data for each drug will be displayed in a pi chart, to show the emotions associated with people taking the drug. With the 5 Word-Emotion Association, we tracked emotions in the drug reviews. We matched every word in the review text with unigram in the lexicon file and increased the count of respective emotions for each review. Finally, we took an average of the aggregated count for each drug to show the overall distribution. </a:t>
            </a:r>
            <a:endParaRPr sz="1565"/>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6"/>
          <p:cNvPicPr preferRelativeResize="0"/>
          <p:nvPr/>
        </p:nvPicPr>
        <p:blipFill>
          <a:blip r:embed="rId3">
            <a:alphaModFix/>
          </a:blip>
          <a:stretch>
            <a:fillRect/>
          </a:stretch>
        </p:blipFill>
        <p:spPr>
          <a:xfrm>
            <a:off x="154488" y="1328800"/>
            <a:ext cx="8835025" cy="2815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Classifier Combination - Voting</a:t>
            </a:r>
            <a:endParaRPr/>
          </a:p>
        </p:txBody>
      </p:sp>
      <p:sp>
        <p:nvSpPr>
          <p:cNvPr id="177" name="Google Shape;177;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500"/>
              <a:t>The algorithm used for classifier combination here is weighted match score fusion. The weights for the predictions of each classifier is the normalized accuracy score. We need to combine all the predictions from the array of classifiers and predictive methods used. Each ML model was given a weight in proportion to its accuracy with respect to other ML models. Similar logic was followed for DL models. This gives more weight to better performing classifier each time without having to hard-code the weights. </a:t>
            </a:r>
            <a:endParaRPr sz="1500"/>
          </a:p>
          <a:p>
            <a:pPr marL="0" lvl="0" indent="0" algn="l" rtl="0">
              <a:spcBef>
                <a:spcPts val="1200"/>
              </a:spcBef>
              <a:spcAft>
                <a:spcPts val="0"/>
              </a:spcAft>
              <a:buNone/>
            </a:pPr>
            <a:r>
              <a:rPr lang="en" sz="1500"/>
              <a:t>Predictions from LGBM and Harvard Sentiment Prediction were added directly since they represent separate individualistic predictions. All these 4 components were summed and multiplied by the usefulCount of the respective review. </a:t>
            </a:r>
            <a:endParaRPr sz="1500"/>
          </a:p>
          <a:p>
            <a:pPr marL="0" lvl="0" indent="0" algn="l" rtl="0">
              <a:spcBef>
                <a:spcPts val="1200"/>
              </a:spcBef>
              <a:spcAft>
                <a:spcPts val="1200"/>
              </a:spcAft>
              <a:buNone/>
            </a:pPr>
            <a:r>
              <a:rPr lang="en" sz="1500"/>
              <a:t>We clubbed the drugs by their conditions and a final prediction for each drug was calculated by normalising all the predictions for each condition.</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112225" y="10347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3040"/>
              <a:t>Real Life Visualization/Application</a:t>
            </a:r>
            <a:endParaRPr sz="3040"/>
          </a:p>
        </p:txBody>
      </p:sp>
      <p:sp>
        <p:nvSpPr>
          <p:cNvPr id="189" name="Google Shape;189;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0" name="Google Shape;190;p29"/>
          <p:cNvPicPr preferRelativeResize="0"/>
          <p:nvPr/>
        </p:nvPicPr>
        <p:blipFill rotWithShape="1">
          <a:blip r:embed="rId3">
            <a:alphaModFix/>
          </a:blip>
          <a:srcRect t="8558" r="1999" b="7202"/>
          <a:stretch/>
        </p:blipFill>
        <p:spPr>
          <a:xfrm>
            <a:off x="91525" y="810875"/>
            <a:ext cx="8960952" cy="4332625"/>
          </a:xfrm>
          <a:prstGeom prst="rect">
            <a:avLst/>
          </a:prstGeom>
          <a:noFill/>
          <a:ln>
            <a:noFill/>
          </a:ln>
        </p:spPr>
      </p:pic>
      <p:sp>
        <p:nvSpPr>
          <p:cNvPr id="191" name="Google Shape;191;p29"/>
          <p:cNvSpPr txBox="1"/>
          <p:nvPr/>
        </p:nvSpPr>
        <p:spPr>
          <a:xfrm>
            <a:off x="5043000" y="149375"/>
            <a:ext cx="4101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latin typeface="Open Sans"/>
                <a:ea typeface="Open Sans"/>
                <a:cs typeface="Open Sans"/>
                <a:sym typeface="Open Sans"/>
                <a:hlinkClick r:id="rId4"/>
              </a:rPr>
              <a:t>Deployed @ darshitjain04.github.io/PRML-Project-Frontend</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30"/>
          <p:cNvPicPr preferRelativeResize="0"/>
          <p:nvPr/>
        </p:nvPicPr>
        <p:blipFill rotWithShape="1">
          <a:blip r:embed="rId3">
            <a:alphaModFix/>
          </a:blip>
          <a:srcRect t="10137" r="1970" b="4531"/>
          <a:stretch/>
        </p:blipFill>
        <p:spPr>
          <a:xfrm>
            <a:off x="355725" y="507325"/>
            <a:ext cx="8432549" cy="4128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t>About Me</a:t>
            </a:r>
            <a:endParaRPr sz="2500" dirty="0"/>
          </a:p>
        </p:txBody>
      </p:sp>
      <p:sp>
        <p:nvSpPr>
          <p:cNvPr id="73" name="Google Shape;73;p14"/>
          <p:cNvSpPr txBox="1">
            <a:spLocks noGrp="1"/>
          </p:cNvSpPr>
          <p:nvPr>
            <p:ph type="body" idx="1"/>
          </p:nvPr>
        </p:nvSpPr>
        <p:spPr>
          <a:xfrm>
            <a:off x="2466753" y="1152425"/>
            <a:ext cx="6184793" cy="3712183"/>
          </a:xfrm>
          <a:prstGeom prst="rect">
            <a:avLst/>
          </a:prstGeom>
        </p:spPr>
        <p:txBody>
          <a:bodyPr spcFirstLastPara="1" wrap="square" lIns="91425" tIns="91425" rIns="91425" bIns="91425" anchor="t" anchorCtr="0">
            <a:normAutofit/>
          </a:bodyPr>
          <a:lstStyle/>
          <a:p>
            <a:pPr marL="285750" indent="-285750">
              <a:spcAft>
                <a:spcPts val="1200"/>
              </a:spcAft>
            </a:pPr>
            <a:r>
              <a:rPr lang="en-GB" b="1" dirty="0">
                <a:solidFill>
                  <a:schemeClr val="lt2"/>
                </a:solidFill>
                <a:latin typeface="PT Sans Narrow"/>
                <a:ea typeface="PT Sans Narrow"/>
                <a:cs typeface="PT Sans Narrow"/>
                <a:sym typeface="PT Sans Narrow"/>
              </a:rPr>
              <a:t>MSc in Environmental Data Science and Machine Learning at Imperial College London : Sept 2023-2024</a:t>
            </a:r>
          </a:p>
          <a:p>
            <a:pPr marL="285750" indent="-285750">
              <a:spcAft>
                <a:spcPts val="1200"/>
              </a:spcAft>
            </a:pPr>
            <a:r>
              <a:rPr lang="en-GB" b="1" dirty="0" err="1">
                <a:solidFill>
                  <a:schemeClr val="lt2"/>
                </a:solidFill>
                <a:latin typeface="PT Sans Narrow"/>
                <a:ea typeface="PT Sans Narrow"/>
                <a:cs typeface="PT Sans Narrow"/>
                <a:sym typeface="PT Sans Narrow"/>
              </a:rPr>
              <a:t>B.Tech</a:t>
            </a:r>
            <a:r>
              <a:rPr lang="en-GB" b="1" dirty="0">
                <a:solidFill>
                  <a:schemeClr val="lt2"/>
                </a:solidFill>
                <a:latin typeface="PT Sans Narrow"/>
                <a:ea typeface="PT Sans Narrow"/>
                <a:cs typeface="PT Sans Narrow"/>
                <a:sym typeface="PT Sans Narrow"/>
              </a:rPr>
              <a:t> in Computer Science and Engineer from Guru Gobind Singh Indraprastha University : 2015—2019</a:t>
            </a:r>
          </a:p>
          <a:p>
            <a:pPr marL="285750" indent="-285750">
              <a:spcAft>
                <a:spcPts val="1200"/>
              </a:spcAft>
            </a:pPr>
            <a:r>
              <a:rPr lang="en-GB" b="1" dirty="0">
                <a:solidFill>
                  <a:schemeClr val="lt2"/>
                </a:solidFill>
                <a:latin typeface="PT Sans Narrow"/>
                <a:ea typeface="PT Sans Narrow"/>
                <a:cs typeface="PT Sans Narrow"/>
                <a:sym typeface="PT Sans Narrow"/>
              </a:rPr>
              <a:t>Software Engineer III: American Express India Pvt Ltd.(2019-2021)</a:t>
            </a:r>
          </a:p>
          <a:p>
            <a:pPr marL="285750" indent="-285750">
              <a:spcAft>
                <a:spcPts val="1200"/>
              </a:spcAft>
            </a:pPr>
            <a:r>
              <a:rPr lang="en-GB" b="1" dirty="0">
                <a:solidFill>
                  <a:schemeClr val="lt2"/>
                </a:solidFill>
                <a:latin typeface="PT Sans Narrow"/>
                <a:ea typeface="PT Sans Narrow"/>
                <a:cs typeface="PT Sans Narrow"/>
                <a:sym typeface="PT Sans Narrow"/>
              </a:rPr>
              <a:t>Software Engineer II: American Express India Pvt Ltd. (2021-2023)</a:t>
            </a:r>
          </a:p>
          <a:p>
            <a:pPr marL="285750" indent="-285750">
              <a:spcAft>
                <a:spcPts val="1200"/>
              </a:spcAft>
            </a:pPr>
            <a:r>
              <a:rPr lang="en-GB" b="1" dirty="0">
                <a:solidFill>
                  <a:schemeClr val="lt2"/>
                </a:solidFill>
                <a:latin typeface="PT Sans Narrow"/>
                <a:ea typeface="PT Sans Narrow"/>
                <a:cs typeface="PT Sans Narrow"/>
                <a:sym typeface="PT Sans Narrow"/>
              </a:rPr>
              <a:t>Senior Associate: American Express India Pvt Ltd. (2021-2023) </a:t>
            </a:r>
          </a:p>
          <a:p>
            <a:pPr marL="285750" indent="-285750">
              <a:spcAft>
                <a:spcPts val="1200"/>
              </a:spcAft>
            </a:pPr>
            <a:endParaRPr lang="en-GB" b="1" dirty="0">
              <a:solidFill>
                <a:schemeClr val="lt2"/>
              </a:solidFill>
              <a:latin typeface="PT Sans Narrow"/>
              <a:ea typeface="PT Sans Narrow"/>
              <a:cs typeface="PT Sans Narrow"/>
              <a:sym typeface="PT Sans Narrow"/>
            </a:endParaRPr>
          </a:p>
          <a:p>
            <a:pPr marL="285750" indent="-285750">
              <a:spcAft>
                <a:spcPts val="1200"/>
              </a:spcAft>
            </a:pPr>
            <a:endParaRPr lang="en-GB" b="1" dirty="0">
              <a:solidFill>
                <a:schemeClr val="lt2"/>
              </a:solidFill>
              <a:latin typeface="PT Sans Narrow"/>
              <a:ea typeface="PT Sans Narrow"/>
              <a:cs typeface="PT Sans Narrow"/>
              <a:sym typeface="PT Sans Narrow"/>
            </a:endParaRPr>
          </a:p>
          <a:p>
            <a:pPr marL="285750" indent="-285750">
              <a:spcAft>
                <a:spcPts val="1200"/>
              </a:spcAft>
            </a:pPr>
            <a:endParaRPr lang="en-GB" b="1" dirty="0">
              <a:solidFill>
                <a:schemeClr val="lt2"/>
              </a:solidFill>
              <a:latin typeface="PT Sans Narrow"/>
              <a:ea typeface="PT Sans Narrow"/>
              <a:cs typeface="PT Sans Narrow"/>
              <a:sym typeface="PT Sans Narrow"/>
            </a:endParaRPr>
          </a:p>
          <a:p>
            <a:pPr marL="285750" indent="-285750">
              <a:spcAft>
                <a:spcPts val="1200"/>
              </a:spcAft>
            </a:pPr>
            <a:endParaRPr lang="en-GB" b="1" dirty="0">
              <a:solidFill>
                <a:schemeClr val="lt2"/>
              </a:solidFill>
              <a:latin typeface="PT Sans Narrow"/>
              <a:ea typeface="PT Sans Narrow"/>
              <a:cs typeface="PT Sans Narrow"/>
              <a:sym typeface="PT Sans Narrow"/>
            </a:endParaRPr>
          </a:p>
          <a:p>
            <a:pPr marL="285750" indent="-285750">
              <a:spcAft>
                <a:spcPts val="1200"/>
              </a:spcAft>
            </a:pPr>
            <a:endParaRPr lang="en-GB" b="1" dirty="0">
              <a:solidFill>
                <a:schemeClr val="lt2"/>
              </a:solidFill>
              <a:latin typeface="PT Sans Narrow"/>
              <a:ea typeface="PT Sans Narrow"/>
              <a:cs typeface="PT Sans Narrow"/>
              <a:sym typeface="PT Sans Narrow"/>
            </a:endParaRPr>
          </a:p>
          <a:p>
            <a:pPr marL="285750" indent="-285750">
              <a:spcAft>
                <a:spcPts val="1200"/>
              </a:spcAft>
            </a:pPr>
            <a:endParaRPr b="1" dirty="0">
              <a:solidFill>
                <a:schemeClr val="lt2"/>
              </a:solidFill>
              <a:latin typeface="PT Sans Narrow"/>
              <a:ea typeface="PT Sans Narrow"/>
              <a:cs typeface="PT Sans Narrow"/>
              <a:sym typeface="PT Sans Narrow"/>
            </a:endParaRPr>
          </a:p>
        </p:txBody>
      </p:sp>
      <p:pic>
        <p:nvPicPr>
          <p:cNvPr id="3" name="Picture 2" descr="A person in a yellow jacket&#10;&#10;Description automatically generated">
            <a:extLst>
              <a:ext uri="{FF2B5EF4-FFF2-40B4-BE49-F238E27FC236}">
                <a16:creationId xmlns:a16="http://schemas.microsoft.com/office/drawing/2014/main" id="{61F2991A-C5B8-E16D-E5B8-1792D79680AC}"/>
              </a:ext>
            </a:extLst>
          </p:cNvPr>
          <p:cNvPicPr>
            <a:picLocks noChangeAspect="1"/>
          </p:cNvPicPr>
          <p:nvPr/>
        </p:nvPicPr>
        <p:blipFill>
          <a:blip r:embed="rId3"/>
          <a:stretch>
            <a:fillRect/>
          </a:stretch>
        </p:blipFill>
        <p:spPr>
          <a:xfrm>
            <a:off x="311700" y="1415181"/>
            <a:ext cx="1862352" cy="1819375"/>
          </a:xfrm>
          <a:prstGeom prst="rect">
            <a:avLst/>
          </a:prstGeom>
        </p:spPr>
      </p:pic>
      <p:sp>
        <p:nvSpPr>
          <p:cNvPr id="4" name="TextBox 3">
            <a:extLst>
              <a:ext uri="{FF2B5EF4-FFF2-40B4-BE49-F238E27FC236}">
                <a16:creationId xmlns:a16="http://schemas.microsoft.com/office/drawing/2014/main" id="{9B630549-91F5-1E13-71F9-40F0BE766866}"/>
              </a:ext>
            </a:extLst>
          </p:cNvPr>
          <p:cNvSpPr txBox="1"/>
          <p:nvPr/>
        </p:nvSpPr>
        <p:spPr>
          <a:xfrm>
            <a:off x="311700" y="3378844"/>
            <a:ext cx="1862352" cy="307777"/>
          </a:xfrm>
          <a:prstGeom prst="rect">
            <a:avLst/>
          </a:prstGeom>
          <a:noFill/>
        </p:spPr>
        <p:txBody>
          <a:bodyPr wrap="square" rtlCol="0">
            <a:spAutoFit/>
          </a:bodyPr>
          <a:lstStyle/>
          <a:p>
            <a:pPr algn="ctr"/>
            <a:r>
              <a:rPr lang="en-GB" b="1" dirty="0">
                <a:solidFill>
                  <a:schemeClr val="lt2"/>
                </a:solidFill>
                <a:latin typeface="PT Sans Narrow"/>
                <a:ea typeface="PT Sans Narrow"/>
                <a:cs typeface="PT Sans Narrow"/>
                <a:sym typeface="PT Sans Narrow"/>
              </a:rPr>
              <a:t>Shrreya Behll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23FD-6EEA-E09B-9E8A-EC874EA9E5B9}"/>
              </a:ext>
            </a:extLst>
          </p:cNvPr>
          <p:cNvSpPr>
            <a:spLocks noGrp="1"/>
          </p:cNvSpPr>
          <p:nvPr>
            <p:ph type="title"/>
          </p:nvPr>
        </p:nvSpPr>
        <p:spPr/>
        <p:txBody>
          <a:bodyPr>
            <a:normAutofit fontScale="90000"/>
          </a:bodyPr>
          <a:lstStyle/>
          <a:p>
            <a:r>
              <a:rPr lang="en-US" dirty="0"/>
              <a:t>About the dataset and data</a:t>
            </a:r>
          </a:p>
        </p:txBody>
      </p:sp>
      <p:sp>
        <p:nvSpPr>
          <p:cNvPr id="3" name="Text Placeholder 2">
            <a:extLst>
              <a:ext uri="{FF2B5EF4-FFF2-40B4-BE49-F238E27FC236}">
                <a16:creationId xmlns:a16="http://schemas.microsoft.com/office/drawing/2014/main" id="{CF548F6C-244D-7F94-D8FF-4CEFE717F4FF}"/>
              </a:ext>
            </a:extLst>
          </p:cNvPr>
          <p:cNvSpPr>
            <a:spLocks noGrp="1"/>
          </p:cNvSpPr>
          <p:nvPr>
            <p:ph type="body" idx="1"/>
          </p:nvPr>
        </p:nvSpPr>
        <p:spPr>
          <a:xfrm>
            <a:off x="311700" y="1266324"/>
            <a:ext cx="8520600" cy="3590683"/>
          </a:xfrm>
        </p:spPr>
        <p:txBody>
          <a:bodyPr>
            <a:normAutofit fontScale="85000" lnSpcReduction="10000"/>
          </a:bodyPr>
          <a:lstStyle/>
          <a:p>
            <a:r>
              <a:rPr lang="en-GB" dirty="0">
                <a:latin typeface="verdana" panose="020B0604030504040204" pitchFamily="34" charset="0"/>
              </a:rPr>
              <a:t>I</a:t>
            </a:r>
            <a:r>
              <a:rPr lang="en-GB" b="0" i="0" dirty="0">
                <a:effectLst/>
                <a:latin typeface="verdana" panose="020B0604030504040204" pitchFamily="34" charset="0"/>
              </a:rPr>
              <a:t>mbalanced Binary dataset referred of oil spill.</a:t>
            </a:r>
          </a:p>
          <a:p>
            <a:r>
              <a:rPr lang="en-GB" dirty="0">
                <a:latin typeface="verdana" panose="020B0604030504040204" pitchFamily="34" charset="0"/>
              </a:rPr>
              <a:t>D</a:t>
            </a:r>
            <a:r>
              <a:rPr lang="en-GB" b="0" i="0" dirty="0">
                <a:effectLst/>
                <a:latin typeface="verdana" panose="020B0604030504040204" pitchFamily="34" charset="0"/>
              </a:rPr>
              <a:t>ataset was introduced in the 1998 paper by Miroslav </a:t>
            </a:r>
            <a:r>
              <a:rPr lang="en-GB" b="0" i="0" dirty="0" err="1">
                <a:effectLst/>
                <a:latin typeface="verdana" panose="020B0604030504040204" pitchFamily="34" charset="0"/>
              </a:rPr>
              <a:t>Kubat</a:t>
            </a:r>
            <a:r>
              <a:rPr lang="en-GB" b="0" i="0" dirty="0">
                <a:effectLst/>
                <a:latin typeface="verdana" panose="020B0604030504040204" pitchFamily="34" charset="0"/>
              </a:rPr>
              <a:t>, et al. titled Machine Learning for the Detection of Oil Spills in Satellite Radar Images</a:t>
            </a:r>
            <a:endParaRPr lang="en-GB" dirty="0">
              <a:latin typeface="verdana" panose="020B0604030504040204" pitchFamily="34" charset="0"/>
            </a:endParaRPr>
          </a:p>
          <a:p>
            <a:r>
              <a:rPr lang="en-GB" b="0" i="0" dirty="0">
                <a:effectLst/>
                <a:latin typeface="verdana" panose="020B0604030504040204" pitchFamily="34" charset="0"/>
              </a:rPr>
              <a:t>The dataset consisted of satellite images of the ocean, some of which contain an oil spill and some that do not. </a:t>
            </a:r>
          </a:p>
          <a:p>
            <a:r>
              <a:rPr lang="en-GB" b="0" i="0" dirty="0">
                <a:effectLst/>
                <a:latin typeface="verdana" panose="020B0604030504040204" pitchFamily="34" charset="0"/>
              </a:rPr>
              <a:t>Images were split into sections and processed using computer vision algorithms to provide a vector of features to describe the contents of the image section or patch.</a:t>
            </a:r>
          </a:p>
          <a:p>
            <a:r>
              <a:rPr lang="en-GB" dirty="0">
                <a:latin typeface="verdana" panose="020B0604030504040204" pitchFamily="34" charset="0"/>
              </a:rPr>
              <a:t>No </a:t>
            </a:r>
            <a:r>
              <a:rPr lang="en-GB" b="0" i="0" dirty="0">
                <a:effectLst/>
                <a:latin typeface="verdana" panose="020B0604030504040204" pitchFamily="34" charset="0"/>
              </a:rPr>
              <a:t>oil spill assigned the class label of 0</a:t>
            </a:r>
          </a:p>
          <a:p>
            <a:r>
              <a:rPr lang="en-GB" dirty="0">
                <a:latin typeface="verdana" panose="020B0604030504040204" pitchFamily="34" charset="0"/>
              </a:rPr>
              <a:t>O</a:t>
            </a:r>
            <a:r>
              <a:rPr lang="en-GB" b="0" i="0" dirty="0">
                <a:effectLst/>
                <a:latin typeface="verdana" panose="020B0604030504040204" pitchFamily="34" charset="0"/>
              </a:rPr>
              <a:t>il spill is indicated by a class label of 1</a:t>
            </a:r>
          </a:p>
          <a:p>
            <a:endParaRPr lang="en-GB" dirty="0">
              <a:latin typeface="verdana" panose="020B0604030504040204" pitchFamily="34" charset="0"/>
            </a:endParaRPr>
          </a:p>
          <a:p>
            <a:pPr algn="l" fontAlgn="base"/>
            <a:r>
              <a:rPr lang="en-GB" b="1" i="0" dirty="0">
                <a:effectLst/>
                <a:latin typeface="verdana" panose="020B0604030504040204" pitchFamily="34" charset="0"/>
              </a:rPr>
              <a:t>TASK</a:t>
            </a:r>
            <a:r>
              <a:rPr lang="en-GB" b="0" i="0" dirty="0">
                <a:effectLst/>
                <a:latin typeface="verdana" panose="020B0604030504040204" pitchFamily="34" charset="0"/>
              </a:rPr>
              <a:t>: </a:t>
            </a:r>
            <a:r>
              <a:rPr lang="en-GB" b="0" dirty="0">
                <a:solidFill>
                  <a:srgbClr val="555555"/>
                </a:solidFill>
                <a:effectLst/>
                <a:latin typeface="Helvetica Neue" panose="02000503000000020004" pitchFamily="2" charset="0"/>
              </a:rPr>
              <a:t>The task is given a vector that describes the contents of a patch of a satellite image, then predicts whether the patch contains an oil spill or not, e.g. from the illegal or accidental dumping of oil in the ocean.</a:t>
            </a:r>
          </a:p>
          <a:p>
            <a:endParaRPr lang="en-GB" b="0" i="0" dirty="0">
              <a:effectLst/>
              <a:latin typeface="verdana" panose="020B0604030504040204" pitchFamily="34" charset="0"/>
            </a:endParaRPr>
          </a:p>
          <a:p>
            <a:endParaRPr lang="en-US" dirty="0"/>
          </a:p>
        </p:txBody>
      </p:sp>
    </p:spTree>
    <p:extLst>
      <p:ext uri="{BB962C8B-B14F-4D97-AF65-F5344CB8AC3E}">
        <p14:creationId xmlns:p14="http://schemas.microsoft.com/office/powerpoint/2010/main" val="196508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87900" y="2246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Exploratory Data Analysis</a:t>
            </a:r>
            <a:endParaRPr dirty="0"/>
          </a:p>
        </p:txBody>
      </p:sp>
      <p:pic>
        <p:nvPicPr>
          <p:cNvPr id="2" name="Picture 1">
            <a:extLst>
              <a:ext uri="{FF2B5EF4-FFF2-40B4-BE49-F238E27FC236}">
                <a16:creationId xmlns:a16="http://schemas.microsoft.com/office/drawing/2014/main" id="{2BBF2BD3-EF43-3F7E-0D0A-BD63EB6C64D5}"/>
              </a:ext>
            </a:extLst>
          </p:cNvPr>
          <p:cNvPicPr>
            <a:picLocks noChangeAspect="1"/>
          </p:cNvPicPr>
          <p:nvPr/>
        </p:nvPicPr>
        <p:blipFill>
          <a:blip r:embed="rId3"/>
          <a:stretch>
            <a:fillRect/>
          </a:stretch>
        </p:blipFill>
        <p:spPr>
          <a:xfrm>
            <a:off x="387899" y="996696"/>
            <a:ext cx="4325465" cy="33741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ED76-BA8E-9B73-79AF-EA749B323ABA}"/>
              </a:ext>
            </a:extLst>
          </p:cNvPr>
          <p:cNvSpPr>
            <a:spLocks noGrp="1"/>
          </p:cNvSpPr>
          <p:nvPr>
            <p:ph type="title"/>
          </p:nvPr>
        </p:nvSpPr>
        <p:spPr/>
        <p:txBody>
          <a:bodyPr>
            <a:normAutofit fontScale="90000"/>
          </a:bodyPr>
          <a:lstStyle/>
          <a:p>
            <a:r>
              <a:rPr lang="en" dirty="0"/>
              <a:t>Exploratory Data Analysis</a:t>
            </a:r>
            <a:endParaRPr lang="en-US" dirty="0"/>
          </a:p>
        </p:txBody>
      </p:sp>
      <p:pic>
        <p:nvPicPr>
          <p:cNvPr id="4" name="Picture 3">
            <a:extLst>
              <a:ext uri="{FF2B5EF4-FFF2-40B4-BE49-F238E27FC236}">
                <a16:creationId xmlns:a16="http://schemas.microsoft.com/office/drawing/2014/main" id="{D4B33B56-EFF6-BBF1-F8EC-61782C742EED}"/>
              </a:ext>
            </a:extLst>
          </p:cNvPr>
          <p:cNvPicPr>
            <a:picLocks noChangeAspect="1"/>
          </p:cNvPicPr>
          <p:nvPr/>
        </p:nvPicPr>
        <p:blipFill>
          <a:blip r:embed="rId2"/>
          <a:stretch>
            <a:fillRect/>
          </a:stretch>
        </p:blipFill>
        <p:spPr>
          <a:xfrm>
            <a:off x="514092" y="1515885"/>
            <a:ext cx="4057908" cy="3067990"/>
          </a:xfrm>
          <a:prstGeom prst="rect">
            <a:avLst/>
          </a:prstGeom>
        </p:spPr>
      </p:pic>
      <p:sp>
        <p:nvSpPr>
          <p:cNvPr id="5" name="TextBox 4">
            <a:extLst>
              <a:ext uri="{FF2B5EF4-FFF2-40B4-BE49-F238E27FC236}">
                <a16:creationId xmlns:a16="http://schemas.microsoft.com/office/drawing/2014/main" id="{F00F489F-7E21-8331-53A3-26C0255A7E41}"/>
              </a:ext>
            </a:extLst>
          </p:cNvPr>
          <p:cNvSpPr txBox="1"/>
          <p:nvPr/>
        </p:nvSpPr>
        <p:spPr>
          <a:xfrm>
            <a:off x="4572000" y="1325880"/>
            <a:ext cx="4037610" cy="2400657"/>
          </a:xfrm>
          <a:prstGeom prst="rect">
            <a:avLst/>
          </a:prstGeom>
          <a:noFill/>
        </p:spPr>
        <p:txBody>
          <a:bodyPr wrap="square" rtlCol="0">
            <a:spAutoFit/>
          </a:bodyPr>
          <a:lstStyle/>
          <a:p>
            <a:pPr marL="285750" indent="-285750">
              <a:buFont typeface="Arial" panose="020B0604020202020204" pitchFamily="34" charset="0"/>
              <a:buChar char="•"/>
            </a:pPr>
            <a:r>
              <a:rPr lang="en-GB" sz="1500" dirty="0">
                <a:solidFill>
                  <a:schemeClr val="dk2"/>
                </a:solidFill>
                <a:latin typeface="verdana" panose="020B0604030504040204" pitchFamily="34" charset="0"/>
                <a:ea typeface="Open Sans"/>
                <a:cs typeface="Open Sans"/>
                <a:sym typeface="Open Sans"/>
              </a:rPr>
              <a:t>The first column is the patch number. </a:t>
            </a:r>
          </a:p>
          <a:p>
            <a:pPr marL="285750" indent="-285750">
              <a:buFont typeface="Arial" panose="020B0604020202020204" pitchFamily="34" charset="0"/>
              <a:buChar char="•"/>
            </a:pPr>
            <a:r>
              <a:rPr lang="en-GB" sz="1500" dirty="0">
                <a:solidFill>
                  <a:schemeClr val="dk2"/>
                </a:solidFill>
                <a:latin typeface="verdana" panose="020B0604030504040204" pitchFamily="34" charset="0"/>
                <a:ea typeface="Open Sans"/>
                <a:cs typeface="Open Sans"/>
                <a:sym typeface="Open Sans"/>
              </a:rPr>
              <a:t>We can also see that the computer </a:t>
            </a:r>
            <a:r>
              <a:rPr lang="en-GB" sz="1500" dirty="0">
                <a:solidFill>
                  <a:schemeClr val="dk2"/>
                </a:solidFill>
                <a:latin typeface="verdana" panose="020B0604030504040204" pitchFamily="34" charset="0"/>
                <a:ea typeface="Open Sans"/>
                <a:cs typeface="Open Sans"/>
              </a:rPr>
              <a:t>vision derived features are real-valued with differing scales such as thousands in the second column and fractions in other columns.</a:t>
            </a:r>
          </a:p>
          <a:p>
            <a:pPr marL="285750" indent="-285750">
              <a:buFont typeface="Arial" panose="020B0604020202020204" pitchFamily="34" charset="0"/>
              <a:buChar char="•"/>
            </a:pPr>
            <a:r>
              <a:rPr lang="en-GB" sz="1500" dirty="0">
                <a:solidFill>
                  <a:schemeClr val="dk2"/>
                </a:solidFill>
                <a:latin typeface="verdana" panose="020B0604030504040204" pitchFamily="34" charset="0"/>
                <a:ea typeface="Open Sans"/>
                <a:cs typeface="Open Sans"/>
              </a:rPr>
              <a:t>Imbalanced Binary dataset</a:t>
            </a:r>
          </a:p>
          <a:p>
            <a:pPr marL="285750" indent="-285750">
              <a:buFont typeface="Arial" panose="020B0604020202020204" pitchFamily="34" charset="0"/>
              <a:buChar char="•"/>
            </a:pPr>
            <a:r>
              <a:rPr lang="en-GB" sz="1500" dirty="0">
                <a:solidFill>
                  <a:schemeClr val="dk2"/>
                </a:solidFill>
                <a:latin typeface="verdana" panose="020B0604030504040204" pitchFamily="34" charset="0"/>
                <a:ea typeface="Open Sans"/>
                <a:cs typeface="Open Sans"/>
              </a:rPr>
              <a:t>Input variables are numeric</a:t>
            </a:r>
          </a:p>
          <a:p>
            <a:pPr marL="285750" indent="-285750">
              <a:buFont typeface="Arial" panose="020B0604020202020204" pitchFamily="34" charset="0"/>
              <a:buChar char="•"/>
            </a:pPr>
            <a:r>
              <a:rPr lang="en-GB" sz="1500" dirty="0">
                <a:solidFill>
                  <a:schemeClr val="dk2"/>
                </a:solidFill>
                <a:latin typeface="verdana" panose="020B0604030504040204" pitchFamily="34" charset="0"/>
                <a:ea typeface="Open Sans"/>
                <a:cs typeface="Open Sans"/>
              </a:rPr>
              <a:t>There are no missing values </a:t>
            </a:r>
            <a:endParaRPr lang="en-US" sz="1500" dirty="0">
              <a:solidFill>
                <a:schemeClr val="dk2"/>
              </a:solidFill>
              <a:latin typeface="verdana" panose="020B0604030504040204" pitchFamily="34" charset="0"/>
              <a:ea typeface="Open Sans"/>
              <a:cs typeface="Open Sans"/>
            </a:endParaRPr>
          </a:p>
        </p:txBody>
      </p:sp>
    </p:spTree>
    <p:extLst>
      <p:ext uri="{BB962C8B-B14F-4D97-AF65-F5344CB8AC3E}">
        <p14:creationId xmlns:p14="http://schemas.microsoft.com/office/powerpoint/2010/main" val="53743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2378-5127-E109-6FEF-8B56DF551327}"/>
              </a:ext>
            </a:extLst>
          </p:cNvPr>
          <p:cNvSpPr>
            <a:spLocks noGrp="1"/>
          </p:cNvSpPr>
          <p:nvPr>
            <p:ph type="title"/>
          </p:nvPr>
        </p:nvSpPr>
        <p:spPr/>
        <p:txBody>
          <a:bodyPr>
            <a:normAutofit fontScale="90000"/>
          </a:bodyPr>
          <a:lstStyle/>
          <a:p>
            <a:endParaRPr lang="en-US"/>
          </a:p>
        </p:txBody>
      </p:sp>
      <p:pic>
        <p:nvPicPr>
          <p:cNvPr id="4" name="Picture 3">
            <a:extLst>
              <a:ext uri="{FF2B5EF4-FFF2-40B4-BE49-F238E27FC236}">
                <a16:creationId xmlns:a16="http://schemas.microsoft.com/office/drawing/2014/main" id="{57C7B54A-3FDD-FD35-6605-0A51CE15BF5C}"/>
              </a:ext>
            </a:extLst>
          </p:cNvPr>
          <p:cNvPicPr>
            <a:picLocks noChangeAspect="1"/>
          </p:cNvPicPr>
          <p:nvPr/>
        </p:nvPicPr>
        <p:blipFill>
          <a:blip r:embed="rId2"/>
          <a:stretch>
            <a:fillRect/>
          </a:stretch>
        </p:blipFill>
        <p:spPr>
          <a:xfrm>
            <a:off x="311700" y="1295400"/>
            <a:ext cx="5054600" cy="3848100"/>
          </a:xfrm>
          <a:prstGeom prst="rect">
            <a:avLst/>
          </a:prstGeom>
        </p:spPr>
      </p:pic>
    </p:spTree>
    <p:extLst>
      <p:ext uri="{BB962C8B-B14F-4D97-AF65-F5344CB8AC3E}">
        <p14:creationId xmlns:p14="http://schemas.microsoft.com/office/powerpoint/2010/main" val="1543667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Preprocessing</a:t>
            </a:r>
            <a:endParaRPr/>
          </a:p>
        </p:txBody>
      </p:sp>
      <p:sp>
        <p:nvSpPr>
          <p:cNvPr id="95" name="Google Shape;95;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Removed 1</a:t>
            </a:r>
            <a:r>
              <a:rPr lang="en" baseline="30000" dirty="0"/>
              <a:t>st</a:t>
            </a:r>
            <a:r>
              <a:rPr lang="en" dirty="0"/>
              <a:t> column as it represented the patch number</a:t>
            </a:r>
            <a:endParaRPr dirty="0"/>
          </a:p>
          <a:p>
            <a:pPr marL="457200" lvl="0" indent="-342900" algn="l" rtl="0">
              <a:spcBef>
                <a:spcPts val="0"/>
              </a:spcBef>
              <a:spcAft>
                <a:spcPts val="0"/>
              </a:spcAft>
              <a:buSzPts val="1800"/>
              <a:buChar char="●"/>
            </a:pPr>
            <a:r>
              <a:rPr lang="en" dirty="0"/>
              <a:t>Removed conditions having </a:t>
            </a:r>
            <a:r>
              <a:rPr lang="en" b="1" dirty="0"/>
              <a:t>less than 5 drugs</a:t>
            </a:r>
            <a:r>
              <a:rPr lang="en" dirty="0"/>
              <a:t> for treatment</a:t>
            </a:r>
            <a:endParaRPr dirty="0"/>
          </a:p>
          <a:p>
            <a:pPr marL="457200" lvl="0" indent="-342900" algn="l" rtl="0">
              <a:spcBef>
                <a:spcPts val="0"/>
              </a:spcBef>
              <a:spcAft>
                <a:spcPts val="0"/>
              </a:spcAft>
              <a:buSzPts val="1800"/>
              <a:buChar char="●"/>
            </a:pPr>
            <a:r>
              <a:rPr lang="en" dirty="0"/>
              <a:t>Removing </a:t>
            </a:r>
            <a:r>
              <a:rPr lang="en" b="1" dirty="0"/>
              <a:t>HTML</a:t>
            </a:r>
            <a:r>
              <a:rPr lang="en" dirty="0"/>
              <a:t> tags</a:t>
            </a:r>
            <a:endParaRPr dirty="0"/>
          </a:p>
          <a:p>
            <a:pPr marL="457200" lvl="0" indent="-342900" algn="l" rtl="0">
              <a:spcBef>
                <a:spcPts val="0"/>
              </a:spcBef>
              <a:spcAft>
                <a:spcPts val="0"/>
              </a:spcAft>
              <a:buSzPts val="1800"/>
              <a:buChar char="●"/>
            </a:pPr>
            <a:r>
              <a:rPr lang="en" dirty="0"/>
              <a:t>Removing </a:t>
            </a:r>
            <a:r>
              <a:rPr lang="en" b="1" dirty="0"/>
              <a:t>non letters</a:t>
            </a:r>
            <a:endParaRPr b="1" dirty="0"/>
          </a:p>
          <a:p>
            <a:pPr marL="457200" lvl="0" indent="-342900" algn="l" rtl="0">
              <a:spcBef>
                <a:spcPts val="0"/>
              </a:spcBef>
              <a:spcAft>
                <a:spcPts val="0"/>
              </a:spcAft>
              <a:buSzPts val="1800"/>
              <a:buChar char="●"/>
            </a:pPr>
            <a:r>
              <a:rPr lang="en" dirty="0"/>
              <a:t>Converted text to </a:t>
            </a:r>
            <a:r>
              <a:rPr lang="en" b="1" dirty="0"/>
              <a:t>lowercase</a:t>
            </a:r>
            <a:endParaRPr b="1" dirty="0"/>
          </a:p>
          <a:p>
            <a:pPr marL="457200" lvl="0" indent="-342900" algn="l" rtl="0">
              <a:spcBef>
                <a:spcPts val="0"/>
              </a:spcBef>
              <a:spcAft>
                <a:spcPts val="0"/>
              </a:spcAft>
              <a:buSzPts val="1800"/>
              <a:buChar char="●"/>
            </a:pPr>
            <a:r>
              <a:rPr lang="en" dirty="0"/>
              <a:t>Remove </a:t>
            </a:r>
            <a:r>
              <a:rPr lang="en" b="1" dirty="0" err="1"/>
              <a:t>stopwords</a:t>
            </a:r>
            <a:endParaRPr b="1" dirty="0"/>
          </a:p>
          <a:p>
            <a:pPr marL="457200" lvl="0" indent="-342900" algn="l" rtl="0">
              <a:spcBef>
                <a:spcPts val="0"/>
              </a:spcBef>
              <a:spcAft>
                <a:spcPts val="0"/>
              </a:spcAft>
              <a:buSzPts val="1800"/>
              <a:buChar char="●"/>
            </a:pPr>
            <a:r>
              <a:rPr lang="en" dirty="0"/>
              <a:t>Applied </a:t>
            </a:r>
            <a:r>
              <a:rPr lang="en" b="1" dirty="0"/>
              <a:t>stemming</a:t>
            </a:r>
            <a:endParaRPr b="1" dirty="0"/>
          </a:p>
          <a:p>
            <a:pPr marL="457200" lvl="0" indent="-342900" algn="l" rtl="0">
              <a:spcBef>
                <a:spcPts val="0"/>
              </a:spcBef>
              <a:spcAft>
                <a:spcPts val="0"/>
              </a:spcAft>
              <a:buSzPts val="1800"/>
              <a:buChar char="●"/>
            </a:pPr>
            <a:r>
              <a:rPr lang="en" dirty="0"/>
              <a:t>Divided data into </a:t>
            </a:r>
            <a:r>
              <a:rPr lang="en" b="1" dirty="0"/>
              <a:t>testing </a:t>
            </a:r>
            <a:r>
              <a:rPr lang="en" dirty="0"/>
              <a:t>and </a:t>
            </a:r>
            <a:r>
              <a:rPr lang="en" b="1" dirty="0"/>
              <a:t>training </a:t>
            </a:r>
            <a:r>
              <a:rPr lang="en" dirty="0"/>
              <a:t>set</a:t>
            </a:r>
            <a:endParaRPr dirty="0"/>
          </a:p>
          <a:p>
            <a:pPr marL="457200" lvl="0" indent="-342900" algn="l" rtl="0">
              <a:spcBef>
                <a:spcPts val="0"/>
              </a:spcBef>
              <a:spcAft>
                <a:spcPts val="0"/>
              </a:spcAft>
              <a:buSzPts val="1800"/>
              <a:buChar char="●"/>
            </a:pPr>
            <a:r>
              <a:rPr lang="en" dirty="0"/>
              <a:t>Performing Bag of Words: </a:t>
            </a:r>
            <a:r>
              <a:rPr lang="en" b="1" dirty="0" err="1"/>
              <a:t>CountVectorizer</a:t>
            </a:r>
            <a:endParaRPr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802967" y="1333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ML Models</a:t>
            </a:r>
            <a:endParaRPr/>
          </a:p>
        </p:txBody>
      </p:sp>
      <p:sp>
        <p:nvSpPr>
          <p:cNvPr id="101" name="Google Shape;101;p18"/>
          <p:cNvSpPr/>
          <p:nvPr/>
        </p:nvSpPr>
        <p:spPr>
          <a:xfrm>
            <a:off x="231924" y="1240391"/>
            <a:ext cx="3278187" cy="3513230"/>
          </a:xfrm>
          <a:prstGeom prst="roundRect">
            <a:avLst>
              <a:gd name="adj" fmla="val 16667"/>
            </a:avLst>
          </a:prstGeom>
          <a:gradFill>
            <a:gsLst>
              <a:gs pos="0">
                <a:srgbClr val="D6F5EE"/>
              </a:gs>
              <a:gs pos="100000">
                <a:srgbClr val="73D6C0"/>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txBox="1"/>
          <p:nvPr/>
        </p:nvSpPr>
        <p:spPr>
          <a:xfrm>
            <a:off x="304800" y="1444378"/>
            <a:ext cx="2460450"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i="0" dirty="0">
                <a:solidFill>
                  <a:srgbClr val="555555"/>
                </a:solidFill>
                <a:effectLst/>
                <a:latin typeface="Helvetica Neue" panose="02000503000000020004" pitchFamily="2" charset="0"/>
              </a:rPr>
              <a:t>Logistic Regression (LR)</a:t>
            </a:r>
            <a:endParaRPr b="1" dirty="0">
              <a:latin typeface="Open Sans"/>
              <a:ea typeface="Open Sans"/>
              <a:cs typeface="Open Sans"/>
              <a:sym typeface="Open Sans"/>
            </a:endParaRPr>
          </a:p>
        </p:txBody>
      </p:sp>
      <p:sp>
        <p:nvSpPr>
          <p:cNvPr id="105" name="Google Shape;105;p18"/>
          <p:cNvSpPr txBox="1"/>
          <p:nvPr/>
        </p:nvSpPr>
        <p:spPr>
          <a:xfrm>
            <a:off x="428550" y="2622768"/>
            <a:ext cx="3158837" cy="400079"/>
          </a:xfrm>
          <a:prstGeom prst="rect">
            <a:avLst/>
          </a:prstGeom>
          <a:noFill/>
          <a:ln>
            <a:noFill/>
          </a:ln>
        </p:spPr>
        <p:txBody>
          <a:bodyPr spcFirstLastPara="1" wrap="square" lIns="91425" tIns="91425" rIns="91425" bIns="91425" anchor="t" anchorCtr="0">
            <a:spAutoFit/>
          </a:bodyPr>
          <a:lstStyle/>
          <a:p>
            <a:pPr fontAlgn="base"/>
            <a:r>
              <a:rPr lang="en-GB" b="1" dirty="0">
                <a:solidFill>
                  <a:srgbClr val="555555"/>
                </a:solidFill>
                <a:latin typeface="Helvetica Neue" panose="02000503000000020004" pitchFamily="2" charset="0"/>
              </a:rPr>
              <a:t>Li</a:t>
            </a:r>
            <a:r>
              <a:rPr lang="en-GB" b="1" i="0" dirty="0">
                <a:solidFill>
                  <a:srgbClr val="555555"/>
                </a:solidFill>
                <a:effectLst/>
                <a:latin typeface="Helvetica Neue" panose="02000503000000020004" pitchFamily="2" charset="0"/>
              </a:rPr>
              <a:t>near Discriminant Analysis (LDA)</a:t>
            </a:r>
          </a:p>
        </p:txBody>
      </p:sp>
      <p:sp>
        <p:nvSpPr>
          <p:cNvPr id="106" name="Google Shape;106;p18"/>
          <p:cNvSpPr txBox="1"/>
          <p:nvPr/>
        </p:nvSpPr>
        <p:spPr>
          <a:xfrm>
            <a:off x="428550" y="3628479"/>
            <a:ext cx="2777788" cy="400079"/>
          </a:xfrm>
          <a:prstGeom prst="rect">
            <a:avLst/>
          </a:prstGeom>
          <a:noFill/>
          <a:ln>
            <a:noFill/>
          </a:ln>
        </p:spPr>
        <p:txBody>
          <a:bodyPr spcFirstLastPara="1" wrap="square" lIns="91425" tIns="91425" rIns="91425" bIns="91425" anchor="t" anchorCtr="0">
            <a:spAutoFit/>
          </a:bodyPr>
          <a:lstStyle/>
          <a:p>
            <a:pPr fontAlgn="base"/>
            <a:r>
              <a:rPr lang="en-GB" b="1" i="0" dirty="0">
                <a:solidFill>
                  <a:srgbClr val="555555"/>
                </a:solidFill>
                <a:effectLst/>
                <a:latin typeface="Helvetica Neue" panose="02000503000000020004" pitchFamily="2" charset="0"/>
              </a:rPr>
              <a:t>Gaussian Naive Bayes (NB)</a:t>
            </a:r>
          </a:p>
        </p:txBody>
      </p:sp>
      <p:sp>
        <p:nvSpPr>
          <p:cNvPr id="107" name="Google Shape;107;p18"/>
          <p:cNvSpPr txBox="1"/>
          <p:nvPr/>
        </p:nvSpPr>
        <p:spPr>
          <a:xfrm>
            <a:off x="428550" y="1759144"/>
            <a:ext cx="23367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latin typeface="Open Sans"/>
                <a:ea typeface="Open Sans"/>
                <a:cs typeface="Open Sans"/>
                <a:sym typeface="Open Sans"/>
              </a:rPr>
              <a:t>Solver: </a:t>
            </a:r>
            <a:r>
              <a:rPr lang="en-GB" dirty="0" err="1">
                <a:latin typeface="Open Sans"/>
                <a:ea typeface="Open Sans"/>
                <a:cs typeface="Open Sans"/>
                <a:sym typeface="Open Sans"/>
              </a:rPr>
              <a:t>liblinear</a:t>
            </a:r>
            <a:endParaRPr lang="en-GB" dirty="0">
              <a:latin typeface="Open Sans"/>
              <a:ea typeface="Open Sans"/>
              <a:cs typeface="Open Sans"/>
              <a:sym typeface="Open Sans"/>
            </a:endParaRPr>
          </a:p>
          <a:p>
            <a:r>
              <a:rPr lang="en-GB" b="1" dirty="0">
                <a:latin typeface="Open Sans"/>
                <a:ea typeface="Open Sans"/>
                <a:cs typeface="Open Sans"/>
                <a:sym typeface="Open Sans"/>
              </a:rPr>
              <a:t>G-mean</a:t>
            </a:r>
            <a:r>
              <a:rPr lang="en-GB" dirty="0">
                <a:latin typeface="Open Sans"/>
                <a:ea typeface="Open Sans"/>
                <a:cs typeface="Open Sans"/>
                <a:sym typeface="Open Sans"/>
              </a:rPr>
              <a:t>: </a:t>
            </a:r>
            <a:r>
              <a:rPr lang="en-GB" b="0" i="0" dirty="0">
                <a:solidFill>
                  <a:srgbClr val="000000"/>
                </a:solidFill>
                <a:effectLst/>
                <a:latin typeface="Monaco" pitchFamily="2" charset="77"/>
              </a:rPr>
              <a:t>0.621 (0.261)</a:t>
            </a:r>
            <a:endParaRPr lang="en-GB"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110" name="Google Shape;110;p18"/>
          <p:cNvSpPr txBox="1"/>
          <p:nvPr/>
        </p:nvSpPr>
        <p:spPr>
          <a:xfrm>
            <a:off x="428550" y="3992595"/>
            <a:ext cx="23367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Open Sans"/>
                <a:ea typeface="Open Sans"/>
                <a:cs typeface="Open Sans"/>
                <a:sym typeface="Open Sans"/>
              </a:rPr>
              <a:t>G-mean</a:t>
            </a:r>
            <a:r>
              <a:rPr lang="en" sz="1600" b="1" dirty="0">
                <a:latin typeface="Open Sans"/>
                <a:ea typeface="Open Sans"/>
                <a:cs typeface="Open Sans"/>
                <a:sym typeface="Open Sans"/>
              </a:rPr>
              <a:t>:</a:t>
            </a:r>
            <a:r>
              <a:rPr lang="en" sz="1600" dirty="0">
                <a:latin typeface="Open Sans"/>
                <a:ea typeface="Open Sans"/>
                <a:cs typeface="Open Sans"/>
                <a:sym typeface="Open Sans"/>
              </a:rPr>
              <a:t> </a:t>
            </a:r>
            <a:r>
              <a:rPr lang="en-GB" dirty="0">
                <a:latin typeface="Monaco" pitchFamily="2" charset="77"/>
              </a:rPr>
              <a:t>NB 0.721 (0.197)</a:t>
            </a:r>
            <a:endParaRPr dirty="0">
              <a:latin typeface="Monaco" pitchFamily="2" charset="77"/>
              <a:sym typeface="Open Sans"/>
            </a:endParaRPr>
          </a:p>
        </p:txBody>
      </p:sp>
      <p:sp>
        <p:nvSpPr>
          <p:cNvPr id="111" name="Google Shape;111;p18"/>
          <p:cNvSpPr txBox="1"/>
          <p:nvPr/>
        </p:nvSpPr>
        <p:spPr>
          <a:xfrm>
            <a:off x="428550" y="2996580"/>
            <a:ext cx="23367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Open Sans"/>
                <a:ea typeface="Open Sans"/>
                <a:cs typeface="Open Sans"/>
                <a:sym typeface="Open Sans"/>
              </a:rPr>
              <a:t>G-mean:</a:t>
            </a:r>
            <a:r>
              <a:rPr lang="en" dirty="0">
                <a:latin typeface="Open Sans"/>
                <a:ea typeface="Open Sans"/>
                <a:cs typeface="Open Sans"/>
                <a:sym typeface="Open Sans"/>
              </a:rPr>
              <a:t> </a:t>
            </a:r>
            <a:r>
              <a:rPr lang="en-GB" b="0" i="0" dirty="0">
                <a:solidFill>
                  <a:srgbClr val="000000"/>
                </a:solidFill>
                <a:effectLst/>
                <a:latin typeface="Monaco" pitchFamily="2" charset="77"/>
              </a:rPr>
              <a:t>LDA 0.741 (0.220)</a:t>
            </a:r>
            <a:endParaRPr dirty="0">
              <a:latin typeface="Open Sans"/>
              <a:ea typeface="Open Sans"/>
              <a:cs typeface="Open Sans"/>
              <a:sym typeface="Open Sans"/>
            </a:endParaRPr>
          </a:p>
        </p:txBody>
      </p:sp>
      <p:pic>
        <p:nvPicPr>
          <p:cNvPr id="2" name="Picture 1">
            <a:extLst>
              <a:ext uri="{FF2B5EF4-FFF2-40B4-BE49-F238E27FC236}">
                <a16:creationId xmlns:a16="http://schemas.microsoft.com/office/drawing/2014/main" id="{4665F6CD-3131-A874-4072-B2CFF4BECBE8}"/>
              </a:ext>
            </a:extLst>
          </p:cNvPr>
          <p:cNvPicPr>
            <a:picLocks noChangeAspect="1"/>
          </p:cNvPicPr>
          <p:nvPr/>
        </p:nvPicPr>
        <p:blipFill>
          <a:blip r:embed="rId3"/>
          <a:stretch>
            <a:fillRect/>
          </a:stretch>
        </p:blipFill>
        <p:spPr>
          <a:xfrm>
            <a:off x="4320804" y="1240391"/>
            <a:ext cx="4394646" cy="33971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E945-0A29-9AFE-53F0-ED8DB175838D}"/>
              </a:ext>
            </a:extLst>
          </p:cNvPr>
          <p:cNvSpPr>
            <a:spLocks noGrp="1"/>
          </p:cNvSpPr>
          <p:nvPr>
            <p:ph type="title"/>
          </p:nvPr>
        </p:nvSpPr>
        <p:spPr/>
        <p:txBody>
          <a:bodyPr>
            <a:normAutofit fontScale="90000"/>
          </a:bodyPr>
          <a:lstStyle/>
          <a:p>
            <a:r>
              <a:rPr lang="en-US" dirty="0"/>
              <a:t>Measures</a:t>
            </a:r>
          </a:p>
        </p:txBody>
      </p:sp>
      <p:sp>
        <p:nvSpPr>
          <p:cNvPr id="3" name="Text Placeholder 2">
            <a:extLst>
              <a:ext uri="{FF2B5EF4-FFF2-40B4-BE49-F238E27FC236}">
                <a16:creationId xmlns:a16="http://schemas.microsoft.com/office/drawing/2014/main" id="{AD807E2C-1F40-6C6F-3010-BEFA078AD3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1391151"/>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1070</Words>
  <Application>Microsoft Macintosh PowerPoint</Application>
  <PresentationFormat>On-screen Show (16:9)</PresentationFormat>
  <Paragraphs>71</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Open Sans</vt:lpstr>
      <vt:lpstr>Helvetica Neue</vt:lpstr>
      <vt:lpstr>Monaco</vt:lpstr>
      <vt:lpstr>verdana</vt:lpstr>
      <vt:lpstr>Google Sans</vt:lpstr>
      <vt:lpstr>Arial</vt:lpstr>
      <vt:lpstr>PT Sans Narrow</vt:lpstr>
      <vt:lpstr>Tropic</vt:lpstr>
      <vt:lpstr>Detection of Oil Spills</vt:lpstr>
      <vt:lpstr>About Me</vt:lpstr>
      <vt:lpstr>About the dataset and data</vt:lpstr>
      <vt:lpstr>Exploratory Data Analysis</vt:lpstr>
      <vt:lpstr>Exploratory Data Analysis</vt:lpstr>
      <vt:lpstr>PowerPoint Presentation</vt:lpstr>
      <vt:lpstr>Data Preprocessing</vt:lpstr>
      <vt:lpstr>ML Models</vt:lpstr>
      <vt:lpstr>Measures</vt:lpstr>
      <vt:lpstr>ML Models - Light Gradient Boosting</vt:lpstr>
      <vt:lpstr>Emotion Analysis</vt:lpstr>
      <vt:lpstr>PowerPoint Presentation</vt:lpstr>
      <vt:lpstr>Classifier Combination - Voting</vt:lpstr>
      <vt:lpstr>Real Life Visualization/Application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Oil Spills</dc:title>
  <cp:lastModifiedBy>Behll, Shrreya</cp:lastModifiedBy>
  <cp:revision>1</cp:revision>
  <dcterms:modified xsi:type="dcterms:W3CDTF">2024-01-23T17:24:28Z</dcterms:modified>
</cp:coreProperties>
</file>