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2" r:id="rId1"/>
  </p:sldMasterIdLst>
  <p:notesMasterIdLst>
    <p:notesMasterId r:id="rId28"/>
  </p:notesMasterIdLst>
  <p:sldIdLst>
    <p:sldId id="256" r:id="rId2"/>
    <p:sldId id="257" r:id="rId3"/>
    <p:sldId id="261" r:id="rId4"/>
    <p:sldId id="258" r:id="rId5"/>
    <p:sldId id="281" r:id="rId6"/>
    <p:sldId id="259" r:id="rId7"/>
    <p:sldId id="260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78" r:id="rId26"/>
    <p:sldId id="280" r:id="rId27"/>
  </p:sldIdLst>
  <p:sldSz cx="12192000" cy="6858000"/>
  <p:notesSz cx="6858000" cy="9144000"/>
  <p:embeddedFontLst>
    <p:embeddedFont>
      <p:font typeface="Trebuchet MS" panose="020B0603020202020204" pitchFamily="34" charset="0"/>
      <p:regular r:id="rId29"/>
      <p:bold r:id="rId30"/>
      <p:italic r:id="rId31"/>
      <p:boldItalic r:id="rId32"/>
    </p:embeddedFont>
    <p:embeddedFont>
      <p:font typeface="Wingdings 3" panose="05040102010807070707" pitchFamily="18" charset="2"/>
      <p:regular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3292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8233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7009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1251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2841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353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055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7875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6221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795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5447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63419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3560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10620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7195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90825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2076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4891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83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031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5074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2490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5344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99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8322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78147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718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71050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8732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82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01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8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85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59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68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04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10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4997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10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150374" y="2551547"/>
            <a:ext cx="9891252" cy="175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b="1" dirty="0">
                <a:latin typeface="Arial"/>
                <a:ea typeface="Arial"/>
                <a:cs typeface="Arial"/>
                <a:sym typeface="Arial"/>
              </a:rPr>
              <a:t>Revisão das primeiras</a:t>
            </a:r>
            <a:br>
              <a:rPr lang="pt-BR" b="1" dirty="0">
                <a:latin typeface="Arial"/>
                <a:ea typeface="Arial"/>
                <a:cs typeface="Arial"/>
                <a:sym typeface="Arial"/>
              </a:rPr>
            </a:br>
            <a:r>
              <a:rPr lang="pt-BR" b="1" dirty="0">
                <a:latin typeface="Arial"/>
                <a:ea typeface="Arial"/>
                <a:cs typeface="Arial"/>
                <a:sym typeface="Arial"/>
              </a:rPr>
              <a:t>aulas</a:t>
            </a: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5196657"/>
            <a:ext cx="9144000" cy="792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/>
              <a:t>Algoritmo e Programação I – 16/04/24</a:t>
            </a:r>
            <a:endParaRPr dirty="0"/>
          </a:p>
        </p:txBody>
      </p:sp>
      <p:sp>
        <p:nvSpPr>
          <p:cNvPr id="86" name="Google Shape;86;p13"/>
          <p:cNvSpPr txBox="1"/>
          <p:nvPr/>
        </p:nvSpPr>
        <p:spPr>
          <a:xfrm>
            <a:off x="1524000" y="1257833"/>
            <a:ext cx="9144000" cy="792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Universidade Estadual do Sudoeste da Bahia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Ciência da Computação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219554-7FE1-9B0B-1B7C-3E1D5293F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15" y="4599120"/>
            <a:ext cx="3445002" cy="19880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845573" y="566943"/>
            <a:ext cx="7796982" cy="6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3600" b="1" dirty="0">
                <a:latin typeface="Arial"/>
                <a:ea typeface="Arial"/>
                <a:cs typeface="Arial"/>
                <a:sym typeface="Arial"/>
              </a:rPr>
              <a:t>Teste de mesa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639095" y="1734117"/>
            <a:ext cx="9144000" cy="254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000" dirty="0"/>
              <a:t>É uma técnica para testar algoritmos/programas, consiste basicamente em simular o funcionamento do programa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000" dirty="0"/>
              <a:t>Propõe entradas, executa cada linha do algoritmo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000" dirty="0"/>
              <a:t>Primeira coluna é o numero da linha, uma coluna para cada variável</a:t>
            </a:r>
            <a:endParaRPr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7BF8A2-E6E5-280F-6565-E1EC9CB5B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863" y="4057981"/>
            <a:ext cx="5315692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88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845573" y="566943"/>
            <a:ext cx="7796982" cy="6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3600" b="1" dirty="0">
                <a:latin typeface="Arial"/>
                <a:ea typeface="Arial"/>
                <a:cs typeface="Arial"/>
                <a:sym typeface="Arial"/>
              </a:rPr>
              <a:t>Teste de mesa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639095" y="1734117"/>
            <a:ext cx="9144000" cy="254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000" dirty="0"/>
              <a:t>Use () para valores lidos (entrada)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000" dirty="0"/>
              <a:t>Use {} para valores escritos (saída)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000" dirty="0"/>
              <a:t>Use ? Para valores desconhecidos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948827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845573" y="566943"/>
            <a:ext cx="7796982" cy="6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3600" b="1" dirty="0">
                <a:latin typeface="Arial"/>
                <a:ea typeface="Arial"/>
                <a:cs typeface="Arial"/>
                <a:sym typeface="Arial"/>
              </a:rPr>
              <a:t>IDE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639095" y="1734117"/>
            <a:ext cx="9144000" cy="254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000" dirty="0"/>
              <a:t>IDE é o que facilita a atividade de programação, da para programar C++ ou qualquer outra linguagem sem IDE, mas você perde tempo de trabalho, pois IDE facilita muitas coisas, como dizer onde tem erros e preenchimentos automáticos.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16E2BC-DAFE-1EC9-CD96-50B36050F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713" y="3504870"/>
            <a:ext cx="2304703" cy="184376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751529F-53A8-DE1C-3191-04125D470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715" y="3403596"/>
            <a:ext cx="2370161" cy="204324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C7EFF1B-C119-EFAA-3964-69A21E89E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284" y="3403596"/>
            <a:ext cx="2043242" cy="204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13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845573" y="566943"/>
            <a:ext cx="7796982" cy="6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3600" b="1" dirty="0">
                <a:latin typeface="Arial"/>
                <a:ea typeface="Arial"/>
                <a:cs typeface="Arial"/>
                <a:sym typeface="Arial"/>
              </a:rPr>
              <a:t>C++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639095" y="1734117"/>
            <a:ext cx="9144000" cy="254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000" dirty="0"/>
              <a:t>Um programa C++ é dividido em uma ou mais funções, todo programa </a:t>
            </a:r>
            <a:r>
              <a:rPr lang="pt-BR" sz="2000" dirty="0" err="1"/>
              <a:t>c++</a:t>
            </a:r>
            <a:r>
              <a:rPr lang="pt-BR" sz="2000" dirty="0"/>
              <a:t> é obrigado a ter um programa </a:t>
            </a:r>
            <a:r>
              <a:rPr lang="pt-BR" sz="2000" dirty="0" err="1"/>
              <a:t>main</a:t>
            </a:r>
            <a:r>
              <a:rPr lang="pt-BR" sz="2000" dirty="0"/>
              <a:t> que é </a:t>
            </a:r>
            <a:r>
              <a:rPr lang="pt-BR" sz="2000" dirty="0" err="1"/>
              <a:t>unico</a:t>
            </a:r>
            <a:r>
              <a:rPr lang="pt-BR" sz="2000" dirty="0"/>
              <a:t>.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000" dirty="0"/>
              <a:t>Todo arquivo </a:t>
            </a:r>
            <a:r>
              <a:rPr lang="pt-BR" sz="2000" dirty="0" err="1"/>
              <a:t>c++</a:t>
            </a:r>
            <a:r>
              <a:rPr lang="pt-BR" sz="2000" dirty="0"/>
              <a:t> deve ser salvo com .</a:t>
            </a:r>
            <a:r>
              <a:rPr lang="pt-BR" sz="2000" dirty="0" err="1"/>
              <a:t>cpp</a:t>
            </a:r>
            <a:r>
              <a:rPr lang="pt-BR" sz="2000" dirty="0"/>
              <a:t> (c plus </a:t>
            </a:r>
            <a:r>
              <a:rPr lang="pt-BR" sz="2000" dirty="0" err="1"/>
              <a:t>plus</a:t>
            </a:r>
            <a:r>
              <a:rPr lang="pt-BR" sz="2000" dirty="0"/>
              <a:t>)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76759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845573" y="566943"/>
            <a:ext cx="7796982" cy="6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3600" b="1" dirty="0">
                <a:latin typeface="Arial"/>
                <a:ea typeface="Arial"/>
                <a:cs typeface="Arial"/>
                <a:sym typeface="Arial"/>
              </a:rPr>
              <a:t>Variável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639095" y="1734117"/>
            <a:ext cx="9144000" cy="254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000" dirty="0"/>
              <a:t>Variável: Uma variável corresponde a uma posição de memória, cujo conteúdo pode ser alterado ao longo do tempo durante a execução do programa.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000" dirty="0"/>
              <a:t>Porém, se for uma constante ela não muda e deve ser atribuída quando criada. Para criar uma constante usamos a palavra reservada </a:t>
            </a:r>
            <a:r>
              <a:rPr lang="pt-BR" sz="2000" dirty="0" err="1"/>
              <a:t>const</a:t>
            </a: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E6CA74-39BA-3046-4E56-A47A36CE9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905" y="3796550"/>
            <a:ext cx="6626828" cy="102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56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845573" y="566943"/>
            <a:ext cx="7796982" cy="6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3600" b="1" dirty="0">
                <a:latin typeface="Arial"/>
                <a:ea typeface="Arial"/>
                <a:cs typeface="Arial"/>
                <a:sym typeface="Arial"/>
              </a:rPr>
              <a:t>Variável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639095" y="1734117"/>
            <a:ext cx="9144000" cy="254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000" dirty="0"/>
              <a:t>Tipos primitivos de variáveis: </a:t>
            </a:r>
            <a:r>
              <a:rPr lang="en-US" sz="2000" dirty="0"/>
              <a:t>Char, int, float, double, bool e string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000" dirty="0"/>
              <a:t>Nome de variáveis: O primeiro caractere não pode ser digito, normalmente é minúsculo. Em </a:t>
            </a:r>
            <a:r>
              <a:rPr lang="pt-BR" sz="2000" dirty="0" err="1"/>
              <a:t>c++</a:t>
            </a:r>
            <a:r>
              <a:rPr lang="pt-BR" sz="2000" dirty="0"/>
              <a:t> letras maiúsculas e minúsculas são diferentes.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pt-BR" sz="2000"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A06C02-DF6E-A1C5-060A-5D618F984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264" y="3617168"/>
            <a:ext cx="3766134" cy="104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35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845573" y="566943"/>
            <a:ext cx="7796982" cy="6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3600" b="1" dirty="0">
                <a:latin typeface="Arial"/>
                <a:ea typeface="Arial"/>
                <a:cs typeface="Arial"/>
                <a:sym typeface="Arial"/>
              </a:rPr>
              <a:t>C++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639095" y="1734117"/>
            <a:ext cx="9144000" cy="254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000" dirty="0"/>
              <a:t>Comentário em C++ não é executado pelo compilador. Para comentar em linha você pode fazer usando // e para comentar mais de uma linha você abre /* e fecha */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000" dirty="0"/>
              <a:t>Qual a diferença entre Compilador e Interpretador?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000" dirty="0"/>
              <a:t>Ambas são duas formas de transformar um código de alto/baixo nível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/>
              <a:t>para código de máquina, com jeitos diferentes.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11601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845573" y="566943"/>
            <a:ext cx="7796982" cy="6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3600" b="1" dirty="0">
                <a:latin typeface="Arial"/>
                <a:ea typeface="Arial"/>
                <a:cs typeface="Arial"/>
                <a:sym typeface="Arial"/>
              </a:rPr>
              <a:t>Compilador e Interpretador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639095" y="1734116"/>
            <a:ext cx="9144000" cy="474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000" dirty="0"/>
              <a:t>Compilador: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/>
              <a:t>Um compilador traduz o código-fonte inteiro para código de máquina ou outra forma executável antes de executar o programa;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pt-BR" sz="2000"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/>
              <a:t>A compilação geralmente é mais demorada, pois envolve a tradução completa do código-fonte para o código de máquina;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pt-BR" sz="2000"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/>
              <a:t>Linguagens de programação como C, C++ e Java usam compiladores.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000" dirty="0"/>
              <a:t>Interpretador: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/>
              <a:t>Um interpretador lê o código-fonte linha por linha e o traduz em tempo real à medida que o programa é executado;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pt-BR" sz="2000"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/>
              <a:t>Não é necessário criar um arquivo executável separado, o código-fonte é executado diretamente;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pt-BR" sz="2000"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/>
              <a:t>Linguagens como Python, </a:t>
            </a:r>
            <a:r>
              <a:rPr lang="pt-BR" sz="2000" dirty="0" err="1"/>
              <a:t>JavaScript</a:t>
            </a:r>
            <a:r>
              <a:rPr lang="pt-BR" sz="2000" dirty="0"/>
              <a:t> e Ruby usam interpretadores.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70455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845573" y="566943"/>
            <a:ext cx="7796982" cy="6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3600" b="1" dirty="0">
                <a:latin typeface="Arial"/>
                <a:ea typeface="Arial"/>
                <a:cs typeface="Arial"/>
                <a:sym typeface="Arial"/>
              </a:rPr>
              <a:t>Operadores Aritméticos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639095" y="1734116"/>
            <a:ext cx="9144000" cy="474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000" dirty="0"/>
              <a:t>Adição (+) Subtração (-) Multiplicação (*) Divisão (/) e Módulo (%)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000" dirty="0"/>
              <a:t>Temos uma regra de procedência no C++, porém você pode usar parênteses () caso necessário.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23751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845573" y="566943"/>
            <a:ext cx="7796982" cy="6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3600" b="1" dirty="0">
                <a:latin typeface="Arial"/>
                <a:ea typeface="Arial"/>
                <a:cs typeface="Arial"/>
                <a:sym typeface="Arial"/>
              </a:rPr>
              <a:t>Operador de Incremento e decremento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639095" y="1734116"/>
            <a:ext cx="9144000" cy="474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000" dirty="0"/>
              <a:t>Incremento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/>
              <a:t>valor++ você executa primeiro o valor e depois incrementa 1 a ele.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/>
              <a:t>++valor você executa o valor incrementado a 1.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pt-BR" sz="2000"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/>
              <a:t>++valor é equivalente a valor = valor + 1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000" dirty="0"/>
              <a:t>Decremento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/>
              <a:t>valor-- você executa primeiro o valor e depois decrementa 1 a ele.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/>
              <a:t>--valor você executa o valor decrementado a 1.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pt-BR" sz="2000"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/>
              <a:t>--valor é equivalente a valor = valor - 1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pt-BR" sz="2000"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059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845573" y="566943"/>
            <a:ext cx="2487563" cy="6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3600" b="1" dirty="0">
                <a:latin typeface="Arial"/>
                <a:ea typeface="Arial"/>
                <a:cs typeface="Arial"/>
                <a:sym typeface="Arial"/>
              </a:rPr>
              <a:t>Algoritmo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639095" y="1734117"/>
            <a:ext cx="9144000" cy="254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800" dirty="0"/>
              <a:t>Sequencia lógica de instruções finitas não ambíguas.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8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800" dirty="0"/>
              <a:t>Permite-nos abstrair uma série de detalhes computacionais.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8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800" dirty="0"/>
              <a:t>Como representar um algoritmo? </a:t>
            </a:r>
            <a:r>
              <a:rPr lang="pt-BR" sz="2800" dirty="0" err="1"/>
              <a:t>Pseudócodigo</a:t>
            </a:r>
            <a:r>
              <a:rPr lang="pt-BR" sz="2800" dirty="0"/>
              <a:t>, fluxograma, etc.</a:t>
            </a:r>
            <a:endParaRPr sz="2800" dirty="0"/>
          </a:p>
        </p:txBody>
      </p:sp>
      <p:sp>
        <p:nvSpPr>
          <p:cNvPr id="93" name="Google Shape;93;p14"/>
          <p:cNvSpPr txBox="1"/>
          <p:nvPr/>
        </p:nvSpPr>
        <p:spPr>
          <a:xfrm>
            <a:off x="1524000" y="1257833"/>
            <a:ext cx="9144000" cy="792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845573" y="566943"/>
            <a:ext cx="7796982" cy="6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3600" b="1" dirty="0">
                <a:latin typeface="Arial"/>
                <a:ea typeface="Arial"/>
                <a:cs typeface="Arial"/>
                <a:sym typeface="Arial"/>
              </a:rPr>
              <a:t>Operador relacional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246ED9-D0BA-F449-C7AE-E9230551A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607" y="1799110"/>
            <a:ext cx="6891657" cy="353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59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845573" y="566943"/>
            <a:ext cx="7796982" cy="6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3600" b="1" dirty="0">
                <a:latin typeface="Arial"/>
                <a:ea typeface="Arial"/>
                <a:cs typeface="Arial"/>
                <a:sym typeface="Arial"/>
              </a:rPr>
              <a:t>Operador lógico !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07F61B-E969-73CC-9A92-04F779AEF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396" y="2311666"/>
            <a:ext cx="5227171" cy="299487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AC05B99-6730-668B-31FB-580F7E51D993}"/>
              </a:ext>
            </a:extLst>
          </p:cNvPr>
          <p:cNvSpPr txBox="1"/>
          <p:nvPr/>
        </p:nvSpPr>
        <p:spPr>
          <a:xfrm>
            <a:off x="845573" y="1379650"/>
            <a:ext cx="787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Representado pela exclamação </a:t>
            </a:r>
            <a:r>
              <a:rPr lang="pt-BR" b="1" dirty="0"/>
              <a:t>!</a:t>
            </a:r>
            <a:r>
              <a:rPr lang="pt-BR" dirty="0"/>
              <a:t>, o que é verdade, fica falso e vice-versa.</a:t>
            </a:r>
          </a:p>
        </p:txBody>
      </p:sp>
    </p:spTree>
    <p:extLst>
      <p:ext uri="{BB962C8B-B14F-4D97-AF65-F5344CB8AC3E}">
        <p14:creationId xmlns:p14="http://schemas.microsoft.com/office/powerpoint/2010/main" val="2301186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845573" y="566943"/>
            <a:ext cx="7796982" cy="6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3600" b="1" dirty="0">
                <a:latin typeface="Arial"/>
                <a:ea typeface="Arial"/>
                <a:cs typeface="Arial"/>
                <a:sym typeface="Arial"/>
              </a:rPr>
              <a:t>Operador lógico &amp;&amp;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33DE717-7E0E-FDE6-6FE3-1AF1354CD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675" y="2178235"/>
            <a:ext cx="6635829" cy="288046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8D26C7D-7333-B513-7026-815AF879D7C4}"/>
              </a:ext>
            </a:extLst>
          </p:cNvPr>
          <p:cNvSpPr txBox="1"/>
          <p:nvPr/>
        </p:nvSpPr>
        <p:spPr>
          <a:xfrm>
            <a:off x="845573" y="1379650"/>
            <a:ext cx="705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Representado por</a:t>
            </a:r>
            <a:r>
              <a:rPr lang="pt-BR" sz="1800" b="1" dirty="0">
                <a:latin typeface="Arial"/>
                <a:ea typeface="Arial"/>
                <a:cs typeface="Arial"/>
                <a:sym typeface="Arial"/>
              </a:rPr>
              <a:t> &amp;&amp;, </a:t>
            </a:r>
            <a:r>
              <a:rPr lang="pt-BR" sz="1800" dirty="0">
                <a:latin typeface="Arial"/>
                <a:ea typeface="Arial"/>
                <a:cs typeface="Arial"/>
                <a:sym typeface="Arial"/>
              </a:rPr>
              <a:t>só é verdade quando ambos são verdade.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5772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845573" y="566943"/>
            <a:ext cx="7796982" cy="6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3600" b="1" dirty="0">
                <a:latin typeface="Arial"/>
                <a:ea typeface="Arial"/>
                <a:cs typeface="Arial"/>
                <a:sym typeface="Arial"/>
              </a:rPr>
              <a:t>Operador lógico ||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F11231-BEC4-DB1C-FF5F-E6C240878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639" y="2227939"/>
            <a:ext cx="6309078" cy="275701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80AFA41-AD47-5A0E-924F-6A37701DCFCC}"/>
              </a:ext>
            </a:extLst>
          </p:cNvPr>
          <p:cNvSpPr txBox="1"/>
          <p:nvPr/>
        </p:nvSpPr>
        <p:spPr>
          <a:xfrm>
            <a:off x="845573" y="1379650"/>
            <a:ext cx="879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Representado por</a:t>
            </a:r>
            <a:r>
              <a:rPr lang="pt-BR" sz="1800" b="1" dirty="0">
                <a:latin typeface="Arial"/>
                <a:ea typeface="Arial"/>
                <a:cs typeface="Arial"/>
                <a:sym typeface="Arial"/>
              </a:rPr>
              <a:t> ||, </a:t>
            </a:r>
            <a:r>
              <a:rPr lang="pt-BR" sz="1800" dirty="0">
                <a:latin typeface="Arial"/>
                <a:ea typeface="Arial"/>
                <a:cs typeface="Arial"/>
                <a:sym typeface="Arial"/>
              </a:rPr>
              <a:t>só é verdade quando um dos casos, ou ambos, forem verdade..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8096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845573" y="566943"/>
            <a:ext cx="7796982" cy="6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3600" b="1" dirty="0">
                <a:latin typeface="Arial"/>
                <a:ea typeface="Arial"/>
                <a:cs typeface="Arial"/>
                <a:sym typeface="Arial"/>
              </a:rPr>
              <a:t>Estrutura de seleção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93FA526-D5CF-2677-0C0E-A72C96132B92}"/>
              </a:ext>
            </a:extLst>
          </p:cNvPr>
          <p:cNvSpPr txBox="1"/>
          <p:nvPr/>
        </p:nvSpPr>
        <p:spPr>
          <a:xfrm>
            <a:off x="845573" y="1379650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If</a:t>
            </a:r>
            <a:r>
              <a:rPr lang="pt-BR" dirty="0"/>
              <a:t>, </a:t>
            </a:r>
            <a:r>
              <a:rPr lang="pt-BR" dirty="0" err="1"/>
              <a:t>else</a:t>
            </a:r>
            <a:r>
              <a:rPr lang="pt-BR" dirty="0"/>
              <a:t>. Switch</a:t>
            </a:r>
          </a:p>
        </p:txBody>
      </p:sp>
      <p:sp>
        <p:nvSpPr>
          <p:cNvPr id="3" name="Google Shape;92;p14">
            <a:extLst>
              <a:ext uri="{FF2B5EF4-FFF2-40B4-BE49-F238E27FC236}">
                <a16:creationId xmlns:a16="http://schemas.microsoft.com/office/drawing/2014/main" id="{B92EB381-1CBF-1EC5-22CA-C5210D11A6F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39095" y="2050027"/>
            <a:ext cx="9144000" cy="305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000" dirty="0" err="1"/>
              <a:t>If</a:t>
            </a:r>
            <a:r>
              <a:rPr lang="pt-BR" sz="2000" dirty="0"/>
              <a:t> verifica um valor, se verdade executa aquele trecho de bloco. Caso falso executa o </a:t>
            </a:r>
            <a:r>
              <a:rPr lang="pt-BR" sz="2000" dirty="0" err="1"/>
              <a:t>else</a:t>
            </a:r>
            <a:r>
              <a:rPr lang="pt-BR" sz="2000" dirty="0"/>
              <a:t>. Um </a:t>
            </a:r>
            <a:r>
              <a:rPr lang="pt-BR" sz="2000" dirty="0" err="1"/>
              <a:t>if</a:t>
            </a:r>
            <a:r>
              <a:rPr lang="pt-BR" sz="2000" dirty="0"/>
              <a:t> pode existir sem </a:t>
            </a:r>
            <a:r>
              <a:rPr lang="pt-BR" sz="2000" dirty="0" err="1"/>
              <a:t>else</a:t>
            </a:r>
            <a:r>
              <a:rPr lang="pt-BR" sz="2000" dirty="0"/>
              <a:t>, mas </a:t>
            </a:r>
            <a:r>
              <a:rPr lang="pt-BR" sz="2000" dirty="0" err="1"/>
              <a:t>else</a:t>
            </a:r>
            <a:r>
              <a:rPr lang="pt-BR" sz="2000" dirty="0"/>
              <a:t> não pode existir sem </a:t>
            </a:r>
            <a:r>
              <a:rPr lang="pt-BR" sz="2000" dirty="0" err="1"/>
              <a:t>if</a:t>
            </a:r>
            <a:r>
              <a:rPr lang="pt-BR" sz="2000" dirty="0"/>
              <a:t>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000" dirty="0"/>
              <a:t>Switch é indicado quando você tem várias opções de resultado para um mesmo valor. Switch tem cada caso representado como </a:t>
            </a:r>
            <a:r>
              <a:rPr lang="pt-BR" sz="2000" b="1" dirty="0"/>
              <a:t>case</a:t>
            </a:r>
            <a:r>
              <a:rPr lang="pt-BR" sz="2000" dirty="0"/>
              <a:t>, cada case precisamos ter um </a:t>
            </a:r>
            <a:r>
              <a:rPr lang="pt-BR" sz="2000" b="1" dirty="0"/>
              <a:t>break. Por fim, você pode executar algo se nenhum dos casos foi aceito com o default.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11014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845573" y="566943"/>
            <a:ext cx="7796982" cy="6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3600" b="1" dirty="0">
                <a:latin typeface="Arial"/>
                <a:ea typeface="Arial"/>
                <a:cs typeface="Arial"/>
                <a:sym typeface="Arial"/>
              </a:rPr>
              <a:t>Operador Ternário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93FA526-D5CF-2677-0C0E-A72C96132B92}"/>
              </a:ext>
            </a:extLst>
          </p:cNvPr>
          <p:cNvSpPr txBox="1"/>
          <p:nvPr/>
        </p:nvSpPr>
        <p:spPr>
          <a:xfrm>
            <a:off x="845573" y="1379650"/>
            <a:ext cx="27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 valor ? verdade : falso )</a:t>
            </a:r>
          </a:p>
        </p:txBody>
      </p:sp>
      <p:sp>
        <p:nvSpPr>
          <p:cNvPr id="6" name="Google Shape;92;p14">
            <a:extLst>
              <a:ext uri="{FF2B5EF4-FFF2-40B4-BE49-F238E27FC236}">
                <a16:creationId xmlns:a16="http://schemas.microsoft.com/office/drawing/2014/main" id="{2F836104-E244-7BE2-2FD8-E074D78D6CB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39095" y="2050027"/>
            <a:ext cx="9144000" cy="1135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/>
              <a:t>Verifica a condição do valor, se for verdade, executa a primeira expressão, caso contrário, executa a segunda expressão, ambas separadas por dois pontos 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pt-BR" sz="2000"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pt-BR" sz="2000"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/>
              <a:t>10 &gt; 8 ? “É maior” : “É menor”;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89168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845573" y="566943"/>
            <a:ext cx="7796982" cy="6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3600" b="1" dirty="0">
                <a:latin typeface="Arial"/>
                <a:ea typeface="Arial"/>
                <a:cs typeface="Arial"/>
                <a:sym typeface="Arial"/>
              </a:rPr>
              <a:t>Estrutura de repetição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93FA526-D5CF-2677-0C0E-A72C96132B92}"/>
              </a:ext>
            </a:extLst>
          </p:cNvPr>
          <p:cNvSpPr txBox="1"/>
          <p:nvPr/>
        </p:nvSpPr>
        <p:spPr>
          <a:xfrm>
            <a:off x="845572" y="1379650"/>
            <a:ext cx="593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While</a:t>
            </a:r>
            <a:r>
              <a:rPr lang="pt-BR" dirty="0"/>
              <a:t>, do </a:t>
            </a:r>
            <a:r>
              <a:rPr lang="pt-BR" dirty="0" err="1"/>
              <a:t>while</a:t>
            </a:r>
            <a:r>
              <a:rPr lang="pt-BR" dirty="0"/>
              <a:t>, for.</a:t>
            </a:r>
          </a:p>
        </p:txBody>
      </p:sp>
      <p:sp>
        <p:nvSpPr>
          <p:cNvPr id="5" name="Google Shape;92;p14">
            <a:extLst>
              <a:ext uri="{FF2B5EF4-FFF2-40B4-BE49-F238E27FC236}">
                <a16:creationId xmlns:a16="http://schemas.microsoft.com/office/drawing/2014/main" id="{AF01DE03-301E-1CBD-BB6F-0461D0E48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39095" y="2050026"/>
            <a:ext cx="9144000" cy="342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 err="1"/>
              <a:t>While</a:t>
            </a:r>
            <a:r>
              <a:rPr lang="pt-BR" sz="2000" dirty="0"/>
              <a:t> executa uma instrução enquanto uma condição é verdadeira. Caso a instrução nunca fique falsa temos o conhecido loop infinito.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 err="1"/>
              <a:t>While</a:t>
            </a:r>
            <a:r>
              <a:rPr lang="pt-BR" sz="2000" dirty="0"/>
              <a:t>(verificação) { }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pt-BR" sz="2000"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/>
              <a:t>Do </a:t>
            </a:r>
            <a:r>
              <a:rPr lang="pt-BR" sz="2000" dirty="0" err="1"/>
              <a:t>while</a:t>
            </a:r>
            <a:r>
              <a:rPr lang="pt-BR" sz="2000" dirty="0"/>
              <a:t> bem parecido com </a:t>
            </a:r>
            <a:r>
              <a:rPr lang="pt-BR" sz="2000" dirty="0" err="1"/>
              <a:t>while</a:t>
            </a:r>
            <a:r>
              <a:rPr lang="pt-BR" sz="2000" dirty="0"/>
              <a:t>, porém ele executa uma instrução pelo menos uma vez antes de fazer a verificação.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/>
              <a:t>Do ... </a:t>
            </a:r>
            <a:r>
              <a:rPr lang="pt-BR" sz="2000" dirty="0" err="1"/>
              <a:t>While</a:t>
            </a:r>
            <a:r>
              <a:rPr lang="pt-BR" sz="2000" dirty="0"/>
              <a:t> (verificação) { }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pt-BR" sz="2000"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/>
              <a:t>For é outra estrutura de repetição, normalmente utilizada quando sabemos quantos valores vamos iterar. 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/>
              <a:t>for(criação; verificação; atribuição)</a:t>
            </a:r>
          </a:p>
        </p:txBody>
      </p:sp>
    </p:spTree>
    <p:extLst>
      <p:ext uri="{BB962C8B-B14F-4D97-AF65-F5344CB8AC3E}">
        <p14:creationId xmlns:p14="http://schemas.microsoft.com/office/powerpoint/2010/main" val="6500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845573" y="566943"/>
            <a:ext cx="3357717" cy="6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3600" b="1" dirty="0">
                <a:latin typeface="Arial"/>
                <a:ea typeface="Arial"/>
                <a:cs typeface="Arial"/>
                <a:sym typeface="Arial"/>
              </a:rPr>
              <a:t>Pseudocódigo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5150677-3C4D-28FF-F7CE-54BC155E3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15" y="1869665"/>
            <a:ext cx="6669154" cy="311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7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889819" y="566943"/>
            <a:ext cx="2841524" cy="6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b="1" dirty="0">
                <a:latin typeface="Arial"/>
                <a:ea typeface="Arial"/>
                <a:cs typeface="Arial"/>
                <a:sym typeface="Arial"/>
              </a:rPr>
              <a:t>Fluxograma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A3C22D-1AD2-A069-0271-90D70B45E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016" y="1363278"/>
            <a:ext cx="3397967" cy="46348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889819" y="566943"/>
            <a:ext cx="2841524" cy="6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b="1" dirty="0">
                <a:latin typeface="Arial"/>
                <a:ea typeface="Arial"/>
                <a:cs typeface="Arial"/>
                <a:sym typeface="Arial"/>
              </a:rPr>
              <a:t>Fluxograma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664142A-2D16-8A72-E288-3B04170F1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811" y="1186298"/>
            <a:ext cx="9252377" cy="510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2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889819" y="566943"/>
            <a:ext cx="2841524" cy="6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b="1" dirty="0">
                <a:latin typeface="Arial"/>
                <a:ea typeface="Arial"/>
                <a:cs typeface="Arial"/>
                <a:sym typeface="Arial"/>
              </a:rPr>
              <a:t>Fluxograma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A6933C-B8DE-0131-DDAD-40D9819AB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1572670"/>
            <a:ext cx="6693356" cy="430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5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845573" y="566943"/>
            <a:ext cx="2487563" cy="6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3600" b="1" dirty="0">
                <a:latin typeface="Arial"/>
                <a:ea typeface="Arial"/>
                <a:cs typeface="Arial"/>
                <a:sym typeface="Arial"/>
              </a:rPr>
              <a:t>Programa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639095" y="1734117"/>
            <a:ext cx="9144000" cy="254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800" dirty="0"/>
              <a:t>Um </a:t>
            </a:r>
            <a:r>
              <a:rPr lang="pt-BR" sz="2800" b="1" dirty="0"/>
              <a:t>programa é a codificação em alguma linguagem formal </a:t>
            </a:r>
            <a:r>
              <a:rPr lang="pt-BR" sz="2800" dirty="0"/>
              <a:t>que garante que os passos de um algoritmo sejam executados da maneira como se espera por quem executa as instruções.</a:t>
            </a:r>
            <a:endParaRPr sz="2800" dirty="0"/>
          </a:p>
        </p:txBody>
      </p:sp>
      <p:sp>
        <p:nvSpPr>
          <p:cNvPr id="93" name="Google Shape;93;p14"/>
          <p:cNvSpPr txBox="1"/>
          <p:nvPr/>
        </p:nvSpPr>
        <p:spPr>
          <a:xfrm>
            <a:off x="1524000" y="1257833"/>
            <a:ext cx="9144000" cy="792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980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845573" y="566943"/>
            <a:ext cx="5407743" cy="6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3600" b="1" dirty="0">
                <a:latin typeface="Arial"/>
                <a:ea typeface="Arial"/>
                <a:cs typeface="Arial"/>
                <a:sym typeface="Arial"/>
              </a:rPr>
              <a:t>Programa legível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639095" y="1734117"/>
            <a:ext cx="9144000" cy="2616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000" dirty="0"/>
              <a:t>Escolher “bem” os nomes utilizados num programa;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000" dirty="0"/>
              <a:t>Use nomes completos ao invés de apenas letras.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000" dirty="0"/>
              <a:t>Escrever uma instrução por linha.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000" dirty="0"/>
              <a:t>Destacar as palavras da linguagem.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000" dirty="0"/>
              <a:t>Usar as técnicas de indentação e o caractere branco.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000" dirty="0"/>
              <a:t>Usar comentários adequadamente.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E66652-93DB-BCE2-0579-054A42314B68}"/>
              </a:ext>
            </a:extLst>
          </p:cNvPr>
          <p:cNvSpPr txBox="1"/>
          <p:nvPr/>
        </p:nvSpPr>
        <p:spPr>
          <a:xfrm>
            <a:off x="2654709" y="4685485"/>
            <a:ext cx="581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PRECISO DECORAR ISSO??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F42FB4-82B3-5D75-3CCC-8BFA90EFE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958" y="3243142"/>
            <a:ext cx="4117947" cy="302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845573" y="566943"/>
            <a:ext cx="7796982" cy="6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3600" b="1" dirty="0">
                <a:latin typeface="Arial"/>
                <a:ea typeface="Arial"/>
                <a:cs typeface="Arial"/>
                <a:sym typeface="Arial"/>
              </a:rPr>
              <a:t>Linguagem de alto/baixo nível 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639095" y="1734117"/>
            <a:ext cx="9144000" cy="254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000" dirty="0"/>
              <a:t>Linguagem de alto nível: Próximo da linguagem do ser humano, é mais facilmente compreendido. </a:t>
            </a:r>
            <a:r>
              <a:rPr lang="pt-BR" sz="2000" dirty="0" err="1"/>
              <a:t>Ex</a:t>
            </a:r>
            <a:r>
              <a:rPr lang="pt-BR" sz="2000" dirty="0"/>
              <a:t>: Java, C++, Python, </a:t>
            </a:r>
            <a:r>
              <a:rPr lang="pt-BR" sz="2000" dirty="0" err="1"/>
              <a:t>JavaScript</a:t>
            </a:r>
            <a:r>
              <a:rPr lang="pt-BR" sz="2000" dirty="0"/>
              <a:t>, etc.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000" dirty="0"/>
              <a:t>Linguagem de baixo nível: Mais próximo da linguagem de máquina, necessário um conhecimento maior para programar. </a:t>
            </a:r>
            <a:r>
              <a:rPr lang="pt-BR" sz="2000" dirty="0" err="1"/>
              <a:t>Ex</a:t>
            </a:r>
            <a:r>
              <a:rPr lang="pt-BR" sz="2000" dirty="0"/>
              <a:t>: Assembly,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pt-BR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000" dirty="0"/>
              <a:t>Linguagem de máquina?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sz="2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1D1C63-3567-EC29-C074-87AFDFFD3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917" y="3890715"/>
            <a:ext cx="3686889" cy="276822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181A80F-D053-DA6D-87BE-FE0C8FE8C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217" y="4071784"/>
            <a:ext cx="2609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827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326</TotalTime>
  <Words>1006</Words>
  <Application>Microsoft Office PowerPoint</Application>
  <PresentationFormat>Widescreen</PresentationFormat>
  <Paragraphs>140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Trebuchet MS</vt:lpstr>
      <vt:lpstr>Arial</vt:lpstr>
      <vt:lpstr>Calibri</vt:lpstr>
      <vt:lpstr>Wingdings 3</vt:lpstr>
      <vt:lpstr>Facetado</vt:lpstr>
      <vt:lpstr>Revisão das primeiras aulas</vt:lpstr>
      <vt:lpstr>Algoritmo</vt:lpstr>
      <vt:lpstr>Pseudocódigo</vt:lpstr>
      <vt:lpstr>Fluxograma</vt:lpstr>
      <vt:lpstr>Fluxograma</vt:lpstr>
      <vt:lpstr>Fluxograma</vt:lpstr>
      <vt:lpstr>Programa</vt:lpstr>
      <vt:lpstr>Programa legível</vt:lpstr>
      <vt:lpstr>Linguagem de alto/baixo nível </vt:lpstr>
      <vt:lpstr>Teste de mesa</vt:lpstr>
      <vt:lpstr>Teste de mesa</vt:lpstr>
      <vt:lpstr>IDE</vt:lpstr>
      <vt:lpstr>C++</vt:lpstr>
      <vt:lpstr>Variável</vt:lpstr>
      <vt:lpstr>Variável</vt:lpstr>
      <vt:lpstr>C++</vt:lpstr>
      <vt:lpstr>Compilador e Interpretador</vt:lpstr>
      <vt:lpstr>Operadores Aritméticos</vt:lpstr>
      <vt:lpstr>Operador de Incremento e decremento</vt:lpstr>
      <vt:lpstr>Operador relacional</vt:lpstr>
      <vt:lpstr>Operador lógico !</vt:lpstr>
      <vt:lpstr>Operador lógico &amp;&amp;</vt:lpstr>
      <vt:lpstr>Operador lógico ||</vt:lpstr>
      <vt:lpstr>Estrutura de seleção</vt:lpstr>
      <vt:lpstr>Operador Ternário</vt:lpstr>
      <vt:lpstr>Estrutura de repetição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Verificação de Equivalência Forte de Programas</dc:title>
  <dc:creator>Loinho</dc:creator>
  <cp:lastModifiedBy>loinhosouzaneto@gmail.com</cp:lastModifiedBy>
  <cp:revision>12</cp:revision>
  <dcterms:modified xsi:type="dcterms:W3CDTF">2024-04-16T22:08:43Z</dcterms:modified>
</cp:coreProperties>
</file>