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af715ff72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af715ff7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af715ff7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af715ff7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af715ff7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af715ff7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af715ff7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af715ff7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af715ff72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af715ff72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af87fb3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af87fb3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af715ff72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af715ff72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af715ff72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af715ff72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af715ff7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af715ff7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af87fb3b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af87fb3b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af715ff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af715ff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CSR: </a:t>
            </a:r>
            <a:r>
              <a:rPr lang="en" sz="1200">
                <a:solidFill>
                  <a:srgbClr val="484848"/>
                </a:solidFill>
                <a:highlight>
                  <a:srgbClr val="FFFFFF"/>
                </a:highlight>
              </a:rPr>
              <a:t>A certificate signing request (CSR) is one of the first steps towards getting your own SSL Certificate. Generated on the same server you plan to install the certificate on, the CSR contains information (e.g. common name, organization, country) the Certificate Authority (CA) will use to create your certificate. It also contains the public key that will be included in your certificate and is signed with the corresponding private key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af715ff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af715ff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af715ff7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af715ff7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af715ff72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af715ff72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af715ff7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af715ff7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af715ff7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af715ff7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af715ff7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af715ff7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Font typeface="Roboto Slab"/>
              <a:buChar char="●"/>
              <a:defRPr>
                <a:latin typeface="Roboto Slab"/>
                <a:ea typeface="Roboto Slab"/>
                <a:cs typeface="Roboto Slab"/>
                <a:sym typeface="Roboto Slab"/>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Font typeface="Roboto Slab"/>
              <a:buChar char="●"/>
              <a:defRPr sz="1400">
                <a:latin typeface="Roboto Slab"/>
                <a:ea typeface="Roboto Slab"/>
                <a:cs typeface="Roboto Slab"/>
                <a:sym typeface="Roboto Slab"/>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Font typeface="Roboto Slab"/>
              <a:buChar char="●"/>
              <a:defRPr sz="1200">
                <a:latin typeface="Roboto Slab"/>
                <a:ea typeface="Roboto Slab"/>
                <a:cs typeface="Roboto Slab"/>
                <a:sym typeface="Roboto Slab"/>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hyperlink" Target="https://certbot.eff.org/lets-encrypt/ubuntuxenial-apache%C2%B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certbot.eff.org/lets-encrypt/ubuntuxenial-apache%C2%B9" TargetMode="External"/><Relationship Id="rId4" Type="http://schemas.openxmlformats.org/officeDocument/2006/relationships/hyperlink" Target="https://certbot.eff.org/lets-encrypt/ubuntuxenial-apache%C2%B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certbot.eff.org/lets-encrypt/ubuntuxenial-apache%C2%B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digitalocean.com/community/tutorials/how-to-use-certbot-standalone-mode-to-retrieve-let-s-encrypt-ssl-certificates" TargetMode="External"/><Relationship Id="rId4" Type="http://schemas.openxmlformats.org/officeDocument/2006/relationships/hyperlink" Target="https://www.digitalocean.com/community/tutorials/how-to-secure-nginx-with-let-s-encrypt-on-ubuntu-16-04" TargetMode="External"/><Relationship Id="rId5" Type="http://schemas.openxmlformats.org/officeDocument/2006/relationships/hyperlink" Target="https://certbot.eff.org/docs/usin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ertbot.eff.org/docs/what.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atatracker.ietf.org/doc/draft-ietf-acme-ac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digicert.com/ssl/" TargetMode="External"/><Relationship Id="rId4" Type="http://schemas.openxmlformats.org/officeDocument/2006/relationships/hyperlink" Target="https://tools.ietf.org/html/rfc610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tools.ietf.org/html/rfc524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hyperlink" Target="https://certbot.eff.org/lets-encrypt/ubuntuxenial-apache%C2%B9" TargetMode="External"/><Relationship Id="rId5" Type="http://schemas.openxmlformats.org/officeDocument/2006/relationships/hyperlink" Target="https://certbot.eff.org/lets-encrypt/ubuntuxenial-apache%C2%B9" TargetMode="External"/><Relationship Id="rId6" Type="http://schemas.openxmlformats.org/officeDocument/2006/relationships/hyperlink" Target="https://www.theverge.com/2018/2/8/16991254/chrome-not-secure-marked-http-encryption-ssl" TargetMode="External"/><Relationship Id="rId7" Type="http://schemas.openxmlformats.org/officeDocument/2006/relationships/image" Target="../media/image2.png"/><Relationship Id="rId8"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Let’s Encrypt: </a:t>
            </a:r>
            <a:r>
              <a:rPr lang="en" sz="3600"/>
              <a:t>SSL/TLS For Humans</a:t>
            </a:r>
            <a:endParaRPr sz="36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Uma introdução prática</a:t>
            </a:r>
            <a:endParaRPr/>
          </a:p>
        </p:txBody>
      </p:sp>
      <p:pic>
        <p:nvPicPr>
          <p:cNvPr id="65" name="Google Shape;65;p13"/>
          <p:cNvPicPr preferRelativeResize="0"/>
          <p:nvPr/>
        </p:nvPicPr>
        <p:blipFill>
          <a:blip r:embed="rId3">
            <a:alphaModFix/>
          </a:blip>
          <a:stretch>
            <a:fillRect/>
          </a:stretch>
        </p:blipFill>
        <p:spPr>
          <a:xfrm>
            <a:off x="4431638" y="4314250"/>
            <a:ext cx="280725" cy="378500"/>
          </a:xfrm>
          <a:prstGeom prst="rect">
            <a:avLst/>
          </a:prstGeom>
          <a:noFill/>
          <a:ln>
            <a:noFill/>
          </a:ln>
        </p:spPr>
      </p:pic>
      <p:sp>
        <p:nvSpPr>
          <p:cNvPr id="66" name="Google Shape;66;p13"/>
          <p:cNvSpPr txBox="1"/>
          <p:nvPr/>
        </p:nvSpPr>
        <p:spPr>
          <a:xfrm>
            <a:off x="3939288" y="4745250"/>
            <a:ext cx="12654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ourier"/>
                <a:ea typeface="Courier"/>
                <a:cs typeface="Courier"/>
                <a:sym typeface="Courier"/>
              </a:rPr>
              <a:t> GELEC 2018</a:t>
            </a:r>
            <a:endParaRPr b="1" sz="1200">
              <a:latin typeface="Courier"/>
              <a:ea typeface="Courier"/>
              <a:cs typeface="Courier"/>
              <a:sym typeface="Couri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Como funciona  -  Let’s Encrypt</a:t>
            </a:r>
            <a:endParaRPr/>
          </a:p>
        </p:txBody>
      </p:sp>
      <p:sp>
        <p:nvSpPr>
          <p:cNvPr id="130" name="Google Shape;130;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1" name="Google Shape;131;p22"/>
          <p:cNvPicPr preferRelativeResize="0"/>
          <p:nvPr/>
        </p:nvPicPr>
        <p:blipFill>
          <a:blip r:embed="rId3">
            <a:alphaModFix/>
          </a:blip>
          <a:stretch>
            <a:fillRect/>
          </a:stretch>
        </p:blipFill>
        <p:spPr>
          <a:xfrm>
            <a:off x="975338" y="1624163"/>
            <a:ext cx="6410325" cy="2543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Como funciona  -  Let’s Encrypt</a:t>
            </a:r>
            <a:endParaRPr/>
          </a:p>
        </p:txBody>
      </p:sp>
      <p:sp>
        <p:nvSpPr>
          <p:cNvPr id="137" name="Google Shape;137;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5</a:t>
            </a:r>
            <a:r>
              <a:rPr lang="en"/>
              <a:t>.</a:t>
            </a:r>
            <a:endParaRPr/>
          </a:p>
        </p:txBody>
      </p:sp>
      <p:pic>
        <p:nvPicPr>
          <p:cNvPr id="138" name="Google Shape;138;p23"/>
          <p:cNvPicPr preferRelativeResize="0"/>
          <p:nvPr/>
        </p:nvPicPr>
        <p:blipFill>
          <a:blip r:embed="rId3">
            <a:alphaModFix/>
          </a:blip>
          <a:stretch>
            <a:fillRect/>
          </a:stretch>
        </p:blipFill>
        <p:spPr>
          <a:xfrm>
            <a:off x="1231474" y="1318425"/>
            <a:ext cx="5747293"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Instalação e configuração</a:t>
            </a:r>
            <a:endParaRPr/>
          </a:p>
        </p:txBody>
      </p:sp>
      <p:sp>
        <p:nvSpPr>
          <p:cNvPr id="144" name="Google Shape;144;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Cliente ACME recomendado : Certbot</a:t>
            </a:r>
            <a:endParaRPr sz="1400"/>
          </a:p>
        </p:txBody>
      </p:sp>
      <p:pic>
        <p:nvPicPr>
          <p:cNvPr id="145" name="Google Shape;145;p24"/>
          <p:cNvPicPr preferRelativeResize="0"/>
          <p:nvPr/>
        </p:nvPicPr>
        <p:blipFill>
          <a:blip r:embed="rId3">
            <a:alphaModFix/>
          </a:blip>
          <a:stretch>
            <a:fillRect/>
          </a:stretch>
        </p:blipFill>
        <p:spPr>
          <a:xfrm>
            <a:off x="1687450" y="2078050"/>
            <a:ext cx="5207999" cy="2078250"/>
          </a:xfrm>
          <a:prstGeom prst="rect">
            <a:avLst/>
          </a:prstGeom>
          <a:noFill/>
          <a:ln>
            <a:noFill/>
          </a:ln>
        </p:spPr>
      </p:pic>
      <p:sp>
        <p:nvSpPr>
          <p:cNvPr id="146" name="Google Shape;146;p24"/>
          <p:cNvSpPr txBox="1"/>
          <p:nvPr/>
        </p:nvSpPr>
        <p:spPr>
          <a:xfrm>
            <a:off x="0" y="4792525"/>
            <a:ext cx="87741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hlinkClick r:id="rId4"/>
              </a:rPr>
              <a:t>https://certbot.eff.org</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Ubuntu 16.04</a:t>
            </a:r>
            <a:endParaRPr/>
          </a:p>
        </p:txBody>
      </p:sp>
      <p:sp>
        <p:nvSpPr>
          <p:cNvPr id="152" name="Google Shape;152;p25"/>
          <p:cNvSpPr txBox="1"/>
          <p:nvPr>
            <p:ph idx="1" type="body"/>
          </p:nvPr>
        </p:nvSpPr>
        <p:spPr>
          <a:xfrm>
            <a:off x="387900" y="1489825"/>
            <a:ext cx="43683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 sudo apt-get update</a:t>
            </a:r>
            <a:endParaRPr/>
          </a:p>
          <a:p>
            <a:pPr indent="0" lvl="0" marL="0" rtl="0" algn="l">
              <a:lnSpc>
                <a:spcPct val="100000"/>
              </a:lnSpc>
              <a:spcBef>
                <a:spcPts val="0"/>
              </a:spcBef>
              <a:spcAft>
                <a:spcPts val="0"/>
              </a:spcAft>
              <a:buClr>
                <a:schemeClr val="dk1"/>
              </a:buClr>
              <a:buSzPts val="1100"/>
              <a:buFont typeface="Arial"/>
              <a:buNone/>
            </a:pPr>
            <a:r>
              <a:rPr lang="en"/>
              <a:t>$ sudo apt-get install software-properties-common</a:t>
            </a:r>
            <a:endParaRPr/>
          </a:p>
          <a:p>
            <a:pPr indent="0" lvl="0" marL="0" rtl="0" algn="l">
              <a:lnSpc>
                <a:spcPct val="100000"/>
              </a:lnSpc>
              <a:spcBef>
                <a:spcPts val="0"/>
              </a:spcBef>
              <a:spcAft>
                <a:spcPts val="0"/>
              </a:spcAft>
              <a:buClr>
                <a:schemeClr val="dk1"/>
              </a:buClr>
              <a:buSzPts val="1100"/>
              <a:buFont typeface="Arial"/>
              <a:buNone/>
            </a:pPr>
            <a:r>
              <a:rPr lang="en"/>
              <a:t>$ sudo add-apt-repository ppa:certbot/certbot</a:t>
            </a:r>
            <a:endParaRPr/>
          </a:p>
          <a:p>
            <a:pPr indent="0" lvl="0" marL="0" rtl="0" algn="l">
              <a:lnSpc>
                <a:spcPct val="100000"/>
              </a:lnSpc>
              <a:spcBef>
                <a:spcPts val="0"/>
              </a:spcBef>
              <a:spcAft>
                <a:spcPts val="0"/>
              </a:spcAft>
              <a:buNone/>
            </a:pPr>
            <a:r>
              <a:rPr lang="en"/>
              <a:t>$ sudo apt-get update</a:t>
            </a:r>
            <a:endParaRPr/>
          </a:p>
          <a:p>
            <a:pPr indent="0" lvl="0" marL="0" rtl="0" algn="l">
              <a:lnSpc>
                <a:spcPct val="100000"/>
              </a:lnSpc>
              <a:spcBef>
                <a:spcPts val="0"/>
              </a:spcBef>
              <a:spcAft>
                <a:spcPts val="0"/>
              </a:spcAft>
              <a:buClr>
                <a:schemeClr val="dk1"/>
              </a:buClr>
              <a:buSzPts val="1100"/>
              <a:buFont typeface="Arial"/>
              <a:buNone/>
            </a:pPr>
            <a:r>
              <a:rPr lang="en"/>
              <a:t>$ sudo apt-get install python-certbot-apache </a:t>
            </a:r>
            <a:endParaRPr/>
          </a:p>
          <a:p>
            <a:pPr indent="0" lvl="0" marL="0" rtl="0" algn="l">
              <a:lnSpc>
                <a:spcPct val="100000"/>
              </a:lnSpc>
              <a:spcBef>
                <a:spcPts val="0"/>
              </a:spcBef>
              <a:spcAft>
                <a:spcPts val="0"/>
              </a:spcAft>
              <a:buNone/>
            </a:pPr>
            <a:r>
              <a:t/>
            </a:r>
            <a:endParaRPr/>
          </a:p>
        </p:txBody>
      </p:sp>
      <p:sp>
        <p:nvSpPr>
          <p:cNvPr id="153" name="Google Shape;153;p2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sudo certbot - -apache </a:t>
            </a:r>
            <a:endParaRPr/>
          </a:p>
          <a:p>
            <a:pPr indent="0" lvl="0" marL="0" rtl="0" algn="l">
              <a:spcBef>
                <a:spcPts val="1600"/>
              </a:spcBef>
              <a:spcAft>
                <a:spcPts val="0"/>
              </a:spcAft>
              <a:buNone/>
            </a:pPr>
            <a:r>
              <a:rPr lang="en">
                <a:solidFill>
                  <a:srgbClr val="FF0000"/>
                </a:solidFill>
              </a:rPr>
              <a:t>$ sudo certbot - -apache certonly</a:t>
            </a:r>
            <a:endParaRPr>
              <a:solidFill>
                <a:srgbClr val="FF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lang="en" sz="1200"/>
              <a:t>Obs: para o nginx, apenas trocar --apache por --nginx</a:t>
            </a:r>
            <a:endParaRPr sz="1200"/>
          </a:p>
          <a:p>
            <a:pPr indent="0" lvl="0" marL="0" rtl="0" algn="l">
              <a:spcBef>
                <a:spcPts val="1600"/>
              </a:spcBef>
              <a:spcAft>
                <a:spcPts val="1600"/>
              </a:spcAft>
              <a:buNone/>
            </a:pPr>
            <a:r>
              <a:t/>
            </a:r>
            <a:endParaRPr/>
          </a:p>
        </p:txBody>
      </p:sp>
      <p:sp>
        <p:nvSpPr>
          <p:cNvPr id="154" name="Google Shape;154;p25"/>
          <p:cNvSpPr txBox="1"/>
          <p:nvPr/>
        </p:nvSpPr>
        <p:spPr>
          <a:xfrm>
            <a:off x="0" y="4792525"/>
            <a:ext cx="87741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hlinkClick r:id="rId3"/>
              </a:rPr>
              <a:t>https://certbot.eff.org/lets-encrypt/ubuntuxenial-apache¹</a:t>
            </a:r>
            <a:r>
              <a:rPr lang="en" sz="1200"/>
              <a:t>  </a:t>
            </a:r>
            <a:r>
              <a:rPr lang="en" sz="1200" u="sng">
                <a:solidFill>
                  <a:schemeClr val="accent5"/>
                </a:solidFill>
                <a:hlinkClick r:id="rId4"/>
              </a:rPr>
              <a:t>https://certbot.eff.org/lets-encrypt/ubuntuxenial-nginx²</a:t>
            </a:r>
            <a:r>
              <a:rPr lang="en" sz="1200">
                <a:solidFill>
                  <a:schemeClr val="dk1"/>
                </a:solidFill>
              </a:rPr>
              <a:t>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CentOS 6</a:t>
            </a:r>
            <a:endParaRPr/>
          </a:p>
        </p:txBody>
      </p:sp>
      <p:sp>
        <p:nvSpPr>
          <p:cNvPr id="160" name="Google Shape;160;p26"/>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wget https://dl.eff.org/certbot-auto</a:t>
            </a:r>
            <a:endParaRPr/>
          </a:p>
          <a:p>
            <a:pPr indent="0" lvl="0" marL="0" rtl="0" algn="l">
              <a:spcBef>
                <a:spcPts val="1000"/>
              </a:spcBef>
              <a:spcAft>
                <a:spcPts val="0"/>
              </a:spcAft>
              <a:buNone/>
            </a:pPr>
            <a:r>
              <a:rPr lang="en"/>
              <a:t>$ chmod a+x certbot-auto</a:t>
            </a:r>
            <a:endParaRPr/>
          </a:p>
          <a:p>
            <a:pPr indent="0" lvl="0" marL="0" rtl="0" algn="l">
              <a:spcBef>
                <a:spcPts val="1000"/>
              </a:spcBef>
              <a:spcAft>
                <a:spcPts val="0"/>
              </a:spcAft>
              <a:buNone/>
            </a:pPr>
            <a:r>
              <a:t/>
            </a:r>
            <a:endParaRPr/>
          </a:p>
          <a:p>
            <a:pPr indent="0" lvl="0" marL="0" rtl="0" algn="l">
              <a:spcBef>
                <a:spcPts val="1600"/>
              </a:spcBef>
              <a:spcAft>
                <a:spcPts val="1600"/>
              </a:spcAft>
              <a:buNone/>
            </a:pPr>
            <a:r>
              <a:t/>
            </a:r>
            <a:endParaRPr/>
          </a:p>
        </p:txBody>
      </p:sp>
      <p:sp>
        <p:nvSpPr>
          <p:cNvPr id="161" name="Google Shape;161;p26"/>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sudo ./path/to/certbot-auto --apache</a:t>
            </a:r>
            <a:endParaRPr/>
          </a:p>
          <a:p>
            <a:pPr indent="0" lvl="0" marL="0" rtl="0" algn="l">
              <a:lnSpc>
                <a:spcPct val="100000"/>
              </a:lnSpc>
              <a:spcBef>
                <a:spcPts val="0"/>
              </a:spcBef>
              <a:spcAft>
                <a:spcPts val="0"/>
              </a:spcAft>
              <a:buNone/>
            </a:pPr>
            <a:r>
              <a:rPr lang="en"/>
              <a:t>$ sudo ./path/to/certbot-auto --apache certonly</a:t>
            </a:r>
            <a:endParaRPr/>
          </a:p>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None/>
            </a:pPr>
            <a:r>
              <a:rPr lang="en">
                <a:solidFill>
                  <a:srgbClr val="F3F3F3"/>
                </a:solidFill>
              </a:rPr>
              <a:t>$ ./path/to/certbot-auto renew</a:t>
            </a:r>
            <a:endParaRPr>
              <a:solidFill>
                <a:srgbClr val="F3F3F3"/>
              </a:solidFill>
            </a:endParaRPr>
          </a:p>
          <a:p>
            <a:pPr indent="0" lvl="0" marL="0" rtl="0" algn="l">
              <a:spcBef>
                <a:spcPts val="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lang="en" sz="1200"/>
              <a:t>Obs: para o nginx, apenas trocar --apache por --nginx</a:t>
            </a:r>
            <a:endParaRPr>
              <a:solidFill>
                <a:srgbClr val="F3F3F3"/>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2" name="Google Shape;162;p26"/>
          <p:cNvSpPr txBox="1"/>
          <p:nvPr/>
        </p:nvSpPr>
        <p:spPr>
          <a:xfrm>
            <a:off x="0" y="4792525"/>
            <a:ext cx="87741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Comandos Básicos</a:t>
            </a:r>
            <a:endParaRPr/>
          </a:p>
        </p:txBody>
      </p:sp>
      <p:sp>
        <p:nvSpPr>
          <p:cNvPr id="168" name="Google Shape;168;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Ver lista de certificados:</a:t>
            </a:r>
            <a:endParaRPr sz="1400"/>
          </a:p>
          <a:p>
            <a:pPr indent="0" lvl="0" marL="0" rtl="0" algn="l">
              <a:spcBef>
                <a:spcPts val="1600"/>
              </a:spcBef>
              <a:spcAft>
                <a:spcPts val="0"/>
              </a:spcAft>
              <a:buNone/>
            </a:pPr>
            <a:r>
              <a:rPr lang="en" sz="1400">
                <a:solidFill>
                  <a:srgbClr val="FF0000"/>
                </a:solidFill>
              </a:rPr>
              <a:t>$ certbot certificates</a:t>
            </a:r>
            <a:endParaRPr sz="1400">
              <a:solidFill>
                <a:srgbClr val="FF0000"/>
              </a:solidFill>
            </a:endParaRPr>
          </a:p>
          <a:p>
            <a:pPr indent="0" lvl="0" marL="0" rtl="0" algn="l">
              <a:spcBef>
                <a:spcPts val="1600"/>
              </a:spcBef>
              <a:spcAft>
                <a:spcPts val="0"/>
              </a:spcAft>
              <a:buNone/>
            </a:pPr>
            <a:r>
              <a:rPr lang="en" sz="1400"/>
              <a:t>Renovação de certificado (90 dias):</a:t>
            </a:r>
            <a:endParaRPr sz="1400"/>
          </a:p>
          <a:p>
            <a:pPr indent="0" lvl="0" marL="0" rtl="0" algn="l">
              <a:spcBef>
                <a:spcPts val="1600"/>
              </a:spcBef>
              <a:spcAft>
                <a:spcPts val="0"/>
              </a:spcAft>
              <a:buNone/>
            </a:pPr>
            <a:r>
              <a:rPr lang="en" sz="1400"/>
              <a:t>Versão &gt; 0.10.0:</a:t>
            </a:r>
            <a:r>
              <a:rPr lang="en" sz="1400">
                <a:solidFill>
                  <a:srgbClr val="FF0000"/>
                </a:solidFill>
              </a:rPr>
              <a:t> $ certbot renew</a:t>
            </a:r>
            <a:endParaRPr sz="1400">
              <a:solidFill>
                <a:srgbClr val="FF0000"/>
              </a:solidFill>
            </a:endParaRPr>
          </a:p>
          <a:p>
            <a:pPr indent="0" lvl="0" marL="0" rtl="0" algn="l">
              <a:spcBef>
                <a:spcPts val="1600"/>
              </a:spcBef>
              <a:spcAft>
                <a:spcPts val="1600"/>
              </a:spcAft>
              <a:buNone/>
            </a:pPr>
            <a:r>
              <a:t/>
            </a:r>
            <a:endParaRPr sz="140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Renovação automática com cron</a:t>
            </a:r>
            <a:endParaRPr/>
          </a:p>
        </p:txBody>
      </p:sp>
      <p:sp>
        <p:nvSpPr>
          <p:cNvPr id="174" name="Google Shape;174;p28"/>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5" name="Google Shape;175;p28"/>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Exemplo para CentOS 6</a:t>
            </a:r>
            <a:endParaRPr/>
          </a:p>
          <a:p>
            <a:pPr indent="0" lvl="0" marL="0" rtl="0" algn="l">
              <a:spcBef>
                <a:spcPts val="1600"/>
              </a:spcBef>
              <a:spcAft>
                <a:spcPts val="0"/>
              </a:spcAft>
              <a:buNone/>
            </a:pPr>
            <a:r>
              <a:rPr lang="en"/>
              <a:t>0 0,12 * * * python -c 'import random; import time; time.sleep(random.random() * 3600)' &amp;&amp; ./path/to/certbot-auto renew </a:t>
            </a:r>
            <a:endParaRPr/>
          </a:p>
          <a:p>
            <a:pPr indent="0" lvl="0" marL="0" rtl="0" algn="l">
              <a:spcBef>
                <a:spcPts val="1600"/>
              </a:spcBef>
              <a:spcAft>
                <a:spcPts val="1600"/>
              </a:spcAft>
              <a:buNone/>
            </a:pPr>
            <a:r>
              <a:t/>
            </a:r>
            <a:endParaRPr/>
          </a:p>
        </p:txBody>
      </p:sp>
      <p:pic>
        <p:nvPicPr>
          <p:cNvPr id="176" name="Google Shape;176;p28"/>
          <p:cNvPicPr preferRelativeResize="0"/>
          <p:nvPr/>
        </p:nvPicPr>
        <p:blipFill>
          <a:blip r:embed="rId3">
            <a:alphaModFix/>
          </a:blip>
          <a:stretch>
            <a:fillRect/>
          </a:stretch>
        </p:blipFill>
        <p:spPr>
          <a:xfrm>
            <a:off x="442550" y="1489825"/>
            <a:ext cx="3727826" cy="307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Onde ficam os certificados</a:t>
            </a:r>
            <a:endParaRPr/>
          </a:p>
        </p:txBody>
      </p:sp>
      <p:sp>
        <p:nvSpPr>
          <p:cNvPr id="182" name="Google Shape;182;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Diretório padrão:</a:t>
            </a:r>
            <a:endParaRPr sz="1400"/>
          </a:p>
          <a:p>
            <a:pPr indent="-317500" lvl="1" marL="914400" rtl="0" algn="l">
              <a:spcBef>
                <a:spcPts val="0"/>
              </a:spcBef>
              <a:spcAft>
                <a:spcPts val="0"/>
              </a:spcAft>
              <a:buSzPts val="1400"/>
              <a:buChar char="○"/>
            </a:pPr>
            <a:r>
              <a:rPr lang="en"/>
              <a:t>/etc/letsencrypt/live/$domain</a:t>
            </a:r>
            <a:endParaRPr/>
          </a:p>
          <a:p>
            <a:pPr indent="-317500" lvl="0" marL="457200" rtl="0" algn="l">
              <a:spcBef>
                <a:spcPts val="0"/>
              </a:spcBef>
              <a:spcAft>
                <a:spcPts val="0"/>
              </a:spcAft>
              <a:buSzPts val="1400"/>
              <a:buChar char="●"/>
            </a:pPr>
            <a:r>
              <a:rPr lang="en" sz="1400"/>
              <a:t>Durante a renovação, o diretório /etc/letsencrypt/live  é atualizado</a:t>
            </a:r>
            <a:endParaRPr sz="1400"/>
          </a:p>
          <a:p>
            <a:pPr indent="-317500" lvl="0" marL="457200" rtl="0" algn="l">
              <a:spcBef>
                <a:spcPts val="0"/>
              </a:spcBef>
              <a:spcAft>
                <a:spcPts val="0"/>
              </a:spcAft>
              <a:buSzPts val="1400"/>
              <a:buChar char="●"/>
            </a:pPr>
            <a:r>
              <a:rPr lang="en" sz="1400"/>
              <a:t>Arquivos criados:</a:t>
            </a:r>
            <a:endParaRPr sz="1400"/>
          </a:p>
          <a:p>
            <a:pPr indent="-317500" lvl="1" marL="914400" rtl="0" algn="l">
              <a:spcBef>
                <a:spcPts val="0"/>
              </a:spcBef>
              <a:spcAft>
                <a:spcPts val="0"/>
              </a:spcAft>
              <a:buSzPts val="1400"/>
              <a:buChar char="○"/>
            </a:pPr>
            <a:r>
              <a:rPr lang="en"/>
              <a:t>Privkey.pem</a:t>
            </a:r>
            <a:endParaRPr/>
          </a:p>
          <a:p>
            <a:pPr indent="-317500" lvl="1" marL="914400" rtl="0" algn="l">
              <a:spcBef>
                <a:spcPts val="0"/>
              </a:spcBef>
              <a:spcAft>
                <a:spcPts val="0"/>
              </a:spcAft>
              <a:buSzPts val="1400"/>
              <a:buChar char="○"/>
            </a:pPr>
            <a:r>
              <a:rPr lang="en"/>
              <a:t>Fullchain.pem</a:t>
            </a:r>
            <a:endParaRPr/>
          </a:p>
          <a:p>
            <a:pPr indent="-317500" lvl="1" marL="914400" rtl="0" algn="l">
              <a:spcBef>
                <a:spcPts val="0"/>
              </a:spcBef>
              <a:spcAft>
                <a:spcPts val="0"/>
              </a:spcAft>
              <a:buSzPts val="1400"/>
              <a:buChar char="○"/>
            </a:pPr>
            <a:r>
              <a:rPr lang="en"/>
              <a:t>cert.pem and chain.pem</a:t>
            </a:r>
            <a:endParaRPr/>
          </a:p>
        </p:txBody>
      </p:sp>
      <p:sp>
        <p:nvSpPr>
          <p:cNvPr id="183" name="Google Shape;183;p29"/>
          <p:cNvSpPr txBox="1"/>
          <p:nvPr/>
        </p:nvSpPr>
        <p:spPr>
          <a:xfrm>
            <a:off x="0" y="4792525"/>
            <a:ext cx="87741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hlinkClick r:id="rId3"/>
              </a:rPr>
              <a:t>https://certbot.eff.org/docs/using.html#renewal</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Artigos úteis</a:t>
            </a:r>
            <a:endParaRPr/>
          </a:p>
        </p:txBody>
      </p:sp>
      <p:sp>
        <p:nvSpPr>
          <p:cNvPr id="189" name="Google Shape;189;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u="sng">
                <a:solidFill>
                  <a:schemeClr val="hlink"/>
                </a:solidFill>
                <a:hlinkClick r:id="rId3"/>
              </a:rPr>
              <a:t>https://www.digitalocean.com/community/tutorials/how-to-use-certbot-standalone-mode-to-retrieve-let-s-encrypt-ssl-certificates</a:t>
            </a:r>
            <a:endParaRPr sz="1400"/>
          </a:p>
          <a:p>
            <a:pPr indent="-317500" lvl="0" marL="457200" rtl="0" algn="l">
              <a:spcBef>
                <a:spcPts val="0"/>
              </a:spcBef>
              <a:spcAft>
                <a:spcPts val="0"/>
              </a:spcAft>
              <a:buSzPts val="1400"/>
              <a:buChar char="●"/>
            </a:pPr>
            <a:r>
              <a:rPr lang="en" sz="1400" u="sng">
                <a:solidFill>
                  <a:schemeClr val="hlink"/>
                </a:solidFill>
                <a:hlinkClick r:id="rId4"/>
              </a:rPr>
              <a:t>https://www.digitalocean.com/community/tutorials/how-to-secure-nginx-with-let-s-encrypt-on-ubuntu-16-04</a:t>
            </a:r>
            <a:endParaRPr sz="1400"/>
          </a:p>
          <a:p>
            <a:pPr indent="-317500" lvl="0" marL="457200" rtl="0" algn="l">
              <a:spcBef>
                <a:spcPts val="0"/>
              </a:spcBef>
              <a:spcAft>
                <a:spcPts val="0"/>
              </a:spcAft>
              <a:buSzPts val="1400"/>
              <a:buChar char="●"/>
            </a:pPr>
            <a:r>
              <a:rPr lang="en" sz="1400" u="sng">
                <a:solidFill>
                  <a:schemeClr val="hlink"/>
                </a:solidFill>
                <a:hlinkClick r:id="rId5"/>
              </a:rPr>
              <a:t>https://certbot.eff.org/docs/using.html</a:t>
            </a:r>
            <a:endParaRPr sz="1400"/>
          </a:p>
          <a:p>
            <a:pPr indent="-317500" lvl="0" marL="457200" rtl="0" algn="l">
              <a:spcBef>
                <a:spcPts val="0"/>
              </a:spcBef>
              <a:spcAft>
                <a:spcPts val="0"/>
              </a:spcAft>
              <a:buSzPts val="1400"/>
              <a:buChar char="●"/>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 que é um certificado digital</a:t>
            </a:r>
            <a:endParaRPr/>
          </a:p>
        </p:txBody>
      </p:sp>
      <p:sp>
        <p:nvSpPr>
          <p:cNvPr id="72" name="Google Shape;72;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Uma chave pública ou um certificado digital (certificado SSL) usa uma chave pública e uma chave privada para habilitar a comunicação segura entre um programa cliente (navegador da Web, cliente de email, etc.) e um servidor sobre um SSL ou TLS </a:t>
            </a:r>
            <a:r>
              <a:rPr lang="en" sz="1400"/>
              <a:t>criptografado </a:t>
            </a:r>
            <a:r>
              <a:rPr lang="en" sz="1400"/>
              <a:t>. </a:t>
            </a:r>
            <a:endParaRPr sz="1400"/>
          </a:p>
          <a:p>
            <a:pPr indent="0" lvl="0" marL="0" rtl="0" algn="l">
              <a:spcBef>
                <a:spcPts val="1600"/>
              </a:spcBef>
              <a:spcAft>
                <a:spcPts val="0"/>
              </a:spcAft>
              <a:buNone/>
            </a:pPr>
            <a:r>
              <a:rPr lang="en" sz="1400"/>
              <a:t>O </a:t>
            </a:r>
            <a:r>
              <a:rPr lang="en" sz="1400">
                <a:solidFill>
                  <a:srgbClr val="FF0000"/>
                </a:solidFill>
              </a:rPr>
              <a:t>certificado </a:t>
            </a:r>
            <a:r>
              <a:rPr lang="en" sz="1400"/>
              <a:t>é usado tanto para criptografar o estágio inicial de comunicação (Secure Key Exchange) quanto para identificar o servidor. O certificado inclui informações sobre a chave, sobre a identidade do servidor e a assinatura digital do emissor do certificado. Se o emissor é confiável pelo software que inicia a comunicação, e a assinatura é válida, então a chave pode ser usada para se comunicar com segurança com o servidor identificado pelo certificado. </a:t>
            </a:r>
            <a:endParaRPr sz="1400"/>
          </a:p>
          <a:p>
            <a:pPr indent="0" lvl="0" marL="0" rtl="0" algn="l">
              <a:spcBef>
                <a:spcPts val="1600"/>
              </a:spcBef>
              <a:spcAft>
                <a:spcPts val="1600"/>
              </a:spcAft>
              <a:buNone/>
            </a:pPr>
            <a:r>
              <a:t/>
            </a:r>
            <a:endParaRPr sz="1400"/>
          </a:p>
        </p:txBody>
      </p:sp>
      <p:sp>
        <p:nvSpPr>
          <p:cNvPr id="73" name="Google Shape;73;p14"/>
          <p:cNvSpPr txBox="1"/>
          <p:nvPr/>
        </p:nvSpPr>
        <p:spPr>
          <a:xfrm>
            <a:off x="0" y="4792525"/>
            <a:ext cx="8774100" cy="35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u="sng">
                <a:solidFill>
                  <a:schemeClr val="hlink"/>
                </a:solidFill>
                <a:latin typeface="Roboto Slab"/>
                <a:ea typeface="Roboto Slab"/>
                <a:cs typeface="Roboto Slab"/>
                <a:sym typeface="Roboto Slab"/>
                <a:hlinkClick r:id="rId3"/>
              </a:rPr>
              <a:t>https://certbot.eff.org/docs/what.html</a:t>
            </a:r>
            <a:endParaRPr sz="1200">
              <a:solidFill>
                <a:schemeClr val="dk1"/>
              </a:solidFill>
              <a:latin typeface="Roboto Slab"/>
              <a:ea typeface="Roboto Slab"/>
              <a:cs typeface="Roboto Slab"/>
              <a:sym typeface="Roboto Slab"/>
            </a:endParaRPr>
          </a:p>
          <a:p>
            <a:pPr indent="0" lvl="0" marL="0" rtl="0" algn="l">
              <a:lnSpc>
                <a:spcPct val="115000"/>
              </a:lnSpc>
              <a:spcBef>
                <a:spcPts val="1600"/>
              </a:spcBef>
              <a:spcAft>
                <a:spcPts val="0"/>
              </a:spcAft>
              <a:buNone/>
            </a:pPr>
            <a:r>
              <a:t/>
            </a:r>
            <a:endParaRPr sz="1200">
              <a:solidFill>
                <a:schemeClr val="dk1"/>
              </a:solidFill>
              <a:latin typeface="Roboto Slab"/>
              <a:ea typeface="Roboto Slab"/>
              <a:cs typeface="Roboto Slab"/>
              <a:sym typeface="Roboto Slab"/>
            </a:endParaRPr>
          </a:p>
          <a:p>
            <a:pPr indent="0" lvl="0" marL="0" rtl="0" algn="l">
              <a:spcBef>
                <a:spcPts val="160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Termos importantes</a:t>
            </a:r>
            <a:endParaRPr/>
          </a:p>
        </p:txBody>
      </p:sp>
      <p:sp>
        <p:nvSpPr>
          <p:cNvPr id="79" name="Google Shape;79;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CA (Certificate Authority)</a:t>
            </a:r>
            <a:endParaRPr sz="1400"/>
          </a:p>
          <a:p>
            <a:pPr indent="-317500" lvl="0" marL="457200" rtl="0" algn="l">
              <a:spcBef>
                <a:spcPts val="0"/>
              </a:spcBef>
              <a:spcAft>
                <a:spcPts val="0"/>
              </a:spcAft>
              <a:buSzPts val="1400"/>
              <a:buChar char="●"/>
            </a:pPr>
            <a:r>
              <a:rPr lang="en" sz="1400"/>
              <a:t>Protocolo ACME (Automatic Certificate Management Environment)¹</a:t>
            </a:r>
            <a:endParaRPr sz="1400"/>
          </a:p>
          <a:p>
            <a:pPr indent="-317500" lvl="0" marL="457200" rtl="0" algn="l">
              <a:lnSpc>
                <a:spcPct val="120000"/>
              </a:lnSpc>
              <a:spcBef>
                <a:spcPts val="0"/>
              </a:spcBef>
              <a:spcAft>
                <a:spcPts val="0"/>
              </a:spcAft>
              <a:buSzPts val="1400"/>
              <a:buChar char="●"/>
            </a:pPr>
            <a:r>
              <a:rPr lang="en" sz="1400">
                <a:solidFill>
                  <a:srgbClr val="F3F3F3"/>
                </a:solidFill>
              </a:rPr>
              <a:t>Certificate Signing Request (CSR)</a:t>
            </a:r>
            <a:endParaRPr sz="1400">
              <a:solidFill>
                <a:srgbClr val="F3F3F3"/>
              </a:solidFill>
            </a:endParaRPr>
          </a:p>
          <a:p>
            <a:pPr indent="0" lvl="0" marL="0" rtl="0" algn="l">
              <a:spcBef>
                <a:spcPts val="800"/>
              </a:spcBef>
              <a:spcAft>
                <a:spcPts val="1600"/>
              </a:spcAft>
              <a:buNone/>
            </a:pPr>
            <a:r>
              <a:t/>
            </a:r>
            <a:endParaRPr sz="1400"/>
          </a:p>
        </p:txBody>
      </p:sp>
      <p:sp>
        <p:nvSpPr>
          <p:cNvPr id="80" name="Google Shape;80;p15"/>
          <p:cNvSpPr txBox="1"/>
          <p:nvPr/>
        </p:nvSpPr>
        <p:spPr>
          <a:xfrm>
            <a:off x="0" y="4792525"/>
            <a:ext cx="87741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latin typeface="Roboto Slab"/>
                <a:ea typeface="Roboto Slab"/>
                <a:cs typeface="Roboto Slab"/>
                <a:sym typeface="Roboto Slab"/>
                <a:hlinkClick r:id="rId3"/>
              </a:rPr>
              <a:t>https://datatracker.ietf.org/doc/draft-ietf-acme-acme/¹</a:t>
            </a:r>
            <a:endParaRPr sz="1200">
              <a:solidFill>
                <a:srgbClr val="F3F3F3"/>
              </a:solidFill>
              <a:latin typeface="Roboto Slab"/>
              <a:ea typeface="Roboto Slab"/>
              <a:cs typeface="Roboto Slab"/>
              <a:sym typeface="Roboto Slab"/>
            </a:endParaRPr>
          </a:p>
          <a:p>
            <a:pPr indent="0" lvl="0" marL="0" rtl="0" algn="l">
              <a:spcBef>
                <a:spcPts val="0"/>
              </a:spcBef>
              <a:spcAft>
                <a:spcPts val="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Secure Sockets Layer - SSL</a:t>
            </a:r>
            <a:endParaRPr/>
          </a:p>
        </p:txBody>
      </p:sp>
      <p:sp>
        <p:nvSpPr>
          <p:cNvPr id="86" name="Google Shape;86;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200">
                <a:solidFill>
                  <a:srgbClr val="F3F3F3"/>
                </a:solidFill>
              </a:rPr>
              <a:t>Certificados SSL possuem um par de chaves: chave </a:t>
            </a:r>
            <a:r>
              <a:rPr lang="en" sz="1200">
                <a:solidFill>
                  <a:srgbClr val="FF0000"/>
                </a:solidFill>
              </a:rPr>
              <a:t>pública</a:t>
            </a:r>
            <a:r>
              <a:rPr lang="en" sz="1200">
                <a:solidFill>
                  <a:srgbClr val="F3F3F3"/>
                </a:solidFill>
              </a:rPr>
              <a:t> e </a:t>
            </a:r>
            <a:r>
              <a:rPr lang="en" sz="1200">
                <a:solidFill>
                  <a:srgbClr val="FF0000"/>
                </a:solidFill>
              </a:rPr>
              <a:t>privada</a:t>
            </a:r>
            <a:r>
              <a:rPr lang="en" sz="1200">
                <a:solidFill>
                  <a:srgbClr val="F3F3F3"/>
                </a:solidFill>
              </a:rPr>
              <a:t>. Essas chaves funcionam juntas para estabelecer uma conexão encriptada. O certificado também possui algo chamado subject (assunto), que informa a identidade do proprietário do certificado/site.</a:t>
            </a:r>
            <a:endParaRPr sz="1200">
              <a:solidFill>
                <a:srgbClr val="F3F3F3"/>
              </a:solidFill>
            </a:endParaRPr>
          </a:p>
          <a:p>
            <a:pPr indent="0" lvl="0" marL="0" rtl="0" algn="l">
              <a:lnSpc>
                <a:spcPct val="120000"/>
              </a:lnSpc>
              <a:spcBef>
                <a:spcPts val="800"/>
              </a:spcBef>
              <a:spcAft>
                <a:spcPts val="0"/>
              </a:spcAft>
              <a:buNone/>
            </a:pPr>
            <a:r>
              <a:rPr lang="en" sz="1200">
                <a:solidFill>
                  <a:srgbClr val="F3F3F3"/>
                </a:solidFill>
              </a:rPr>
              <a:t>Para obter um certificado, é necessário criar um CSR no servidor. Esse processo vai criar a chave pública e a privada no servidor. O arquivo CSR vai contar os dados que serão enviados para a CA contendo a chave pública.</a:t>
            </a:r>
            <a:endParaRPr sz="1200">
              <a:solidFill>
                <a:srgbClr val="F3F3F3"/>
              </a:solidFill>
            </a:endParaRPr>
          </a:p>
          <a:p>
            <a:pPr indent="0" lvl="0" marL="0" rtl="0" algn="l">
              <a:lnSpc>
                <a:spcPct val="120000"/>
              </a:lnSpc>
              <a:spcBef>
                <a:spcPts val="800"/>
              </a:spcBef>
              <a:spcAft>
                <a:spcPts val="0"/>
              </a:spcAft>
              <a:buNone/>
            </a:pPr>
            <a:r>
              <a:rPr lang="en" sz="1200">
                <a:solidFill>
                  <a:srgbClr val="F3F3F3"/>
                </a:solidFill>
              </a:rPr>
              <a:t>O CA usa os dados do arquivo CSR para criar uma estrutura de dados para corresponder à sua chave privada sem comprometer a própria chave. </a:t>
            </a:r>
            <a:r>
              <a:rPr lang="en" sz="1200">
                <a:solidFill>
                  <a:srgbClr val="FF0000"/>
                </a:solidFill>
              </a:rPr>
              <a:t>O CA nunca vê a chave privada</a:t>
            </a:r>
            <a:r>
              <a:rPr lang="en" sz="1200">
                <a:solidFill>
                  <a:srgbClr val="F3F3F3"/>
                </a:solidFill>
              </a:rPr>
              <a:t>.</a:t>
            </a:r>
            <a:endParaRPr sz="1200">
              <a:solidFill>
                <a:srgbClr val="F3F3F3"/>
              </a:solidFill>
              <a:latin typeface="Roboto Slab"/>
              <a:ea typeface="Roboto Slab"/>
              <a:cs typeface="Roboto Slab"/>
              <a:sym typeface="Roboto Slab"/>
            </a:endParaRPr>
          </a:p>
          <a:p>
            <a:pPr indent="0" lvl="0" marL="0" rtl="0" algn="l">
              <a:spcBef>
                <a:spcPts val="800"/>
              </a:spcBef>
              <a:spcAft>
                <a:spcPts val="0"/>
              </a:spcAft>
              <a:buNone/>
            </a:pPr>
            <a:r>
              <a:t/>
            </a:r>
            <a:endParaRPr sz="1400">
              <a:solidFill>
                <a:srgbClr val="62615E"/>
              </a:solidFill>
              <a:highlight>
                <a:srgbClr val="FFFFFF"/>
              </a:highlight>
            </a:endParaRPr>
          </a:p>
          <a:p>
            <a:pPr indent="0" lvl="0" marL="0" rtl="0" algn="l">
              <a:spcBef>
                <a:spcPts val="1600"/>
              </a:spcBef>
              <a:spcAft>
                <a:spcPts val="1600"/>
              </a:spcAft>
              <a:buNone/>
            </a:pPr>
            <a:r>
              <a:t/>
            </a:r>
            <a:endParaRPr/>
          </a:p>
        </p:txBody>
      </p:sp>
      <p:sp>
        <p:nvSpPr>
          <p:cNvPr id="87" name="Google Shape;87;p16"/>
          <p:cNvSpPr txBox="1"/>
          <p:nvPr/>
        </p:nvSpPr>
        <p:spPr>
          <a:xfrm>
            <a:off x="0" y="4792525"/>
            <a:ext cx="87741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accent5"/>
                </a:solidFill>
                <a:hlinkClick r:id="rId3"/>
              </a:rPr>
              <a:t>https://www.digicert.com/ssl/</a:t>
            </a:r>
            <a:r>
              <a:rPr lang="en" sz="1200"/>
              <a:t>                </a:t>
            </a:r>
            <a:r>
              <a:rPr lang="en" sz="1200" u="sng">
                <a:solidFill>
                  <a:schemeClr val="accent5"/>
                </a:solidFill>
                <a:hlinkClick r:id="rId4"/>
              </a:rPr>
              <a:t>https://tools.ietf.org/html/rfc6101</a:t>
            </a:r>
            <a:r>
              <a:rPr lang="en" sz="1200"/>
              <a:t>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Transport Layer Security</a:t>
            </a:r>
            <a:endParaRPr/>
          </a:p>
        </p:txBody>
      </p:sp>
      <p:sp>
        <p:nvSpPr>
          <p:cNvPr id="93" name="Google Shape;93;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TLS é apenas uma versão atualizada e mais segura do SSL, comumente se refere aos certificados como SSL apenas por ser o termo mais utilizado.</a:t>
            </a:r>
            <a:endParaRPr sz="1400"/>
          </a:p>
          <a:p>
            <a:pPr indent="0" lvl="0" marL="0" rtl="0" algn="l">
              <a:spcBef>
                <a:spcPts val="1600"/>
              </a:spcBef>
              <a:spcAft>
                <a:spcPts val="0"/>
              </a:spcAft>
              <a:buNone/>
            </a:pPr>
            <a:r>
              <a:rPr lang="en" sz="1400"/>
              <a:t>O TLS foi introduzido como uma nova versão do SSL, baseado no SSL 3.0</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94" name="Google Shape;94;p17"/>
          <p:cNvSpPr txBox="1"/>
          <p:nvPr/>
        </p:nvSpPr>
        <p:spPr>
          <a:xfrm>
            <a:off x="0" y="4792525"/>
            <a:ext cx="87741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accent5"/>
                </a:solidFill>
                <a:latin typeface="Roboto Slab"/>
                <a:ea typeface="Roboto Slab"/>
                <a:cs typeface="Roboto Slab"/>
                <a:sym typeface="Roboto Slab"/>
                <a:hlinkClick r:id="rId3"/>
              </a:rPr>
              <a:t>https://tools.ietf.org/html/rfc5246</a:t>
            </a:r>
            <a:r>
              <a:rPr lang="en" sz="1200"/>
              <a:t>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Por quê usar SSL/TLS</a:t>
            </a:r>
            <a:endParaRPr/>
          </a:p>
        </p:txBody>
      </p:sp>
      <p:sp>
        <p:nvSpPr>
          <p:cNvPr id="100" name="Google Shape;100;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1" name="Google Shape;101;p18"/>
          <p:cNvPicPr preferRelativeResize="0"/>
          <p:nvPr/>
        </p:nvPicPr>
        <p:blipFill>
          <a:blip r:embed="rId3">
            <a:alphaModFix/>
          </a:blip>
          <a:stretch>
            <a:fillRect/>
          </a:stretch>
        </p:blipFill>
        <p:spPr>
          <a:xfrm>
            <a:off x="5330624" y="1523837"/>
            <a:ext cx="3336374" cy="3010874"/>
          </a:xfrm>
          <a:prstGeom prst="rect">
            <a:avLst/>
          </a:prstGeom>
          <a:noFill/>
          <a:ln>
            <a:noFill/>
          </a:ln>
        </p:spPr>
      </p:pic>
      <p:sp>
        <p:nvSpPr>
          <p:cNvPr id="102" name="Google Shape;102;p18"/>
          <p:cNvSpPr txBox="1"/>
          <p:nvPr/>
        </p:nvSpPr>
        <p:spPr>
          <a:xfrm>
            <a:off x="0" y="4568725"/>
            <a:ext cx="87741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4"/>
              </a:rPr>
              <a:t>https://security.googleblog.com/2016/09/moving-towards-more-secure-web.html</a:t>
            </a:r>
            <a:endParaRPr sz="1000"/>
          </a:p>
          <a:p>
            <a:pPr indent="0" lvl="0" marL="0" rtl="0" algn="l">
              <a:spcBef>
                <a:spcPts val="0"/>
              </a:spcBef>
              <a:spcAft>
                <a:spcPts val="0"/>
              </a:spcAft>
              <a:buNone/>
            </a:pPr>
            <a:r>
              <a:rPr lang="en" sz="1000" u="sng">
                <a:solidFill>
                  <a:schemeClr val="accent5"/>
                </a:solidFill>
                <a:hlinkClick r:id="rId5"/>
              </a:rPr>
              <a:t>https://pureoxygenlabs.com/chrome-and-https-40-of-ir100-retailers-not-ready-for-new-not-secure-warnings-in-october/</a:t>
            </a:r>
            <a:endParaRPr sz="1000"/>
          </a:p>
          <a:p>
            <a:pPr indent="0" lvl="0" marL="0" rtl="0" algn="l">
              <a:spcBef>
                <a:spcPts val="0"/>
              </a:spcBef>
              <a:spcAft>
                <a:spcPts val="0"/>
              </a:spcAft>
              <a:buNone/>
            </a:pPr>
            <a:r>
              <a:rPr lang="en" sz="1000" u="sng">
                <a:solidFill>
                  <a:schemeClr val="hlink"/>
                </a:solidFill>
                <a:hlinkClick r:id="rId6"/>
              </a:rPr>
              <a:t>https://www.theverge.com/2018/2/8/16991254/chrome-not-secure-marked-http-encryption-ssl</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id="103" name="Google Shape;103;p18"/>
          <p:cNvPicPr preferRelativeResize="0"/>
          <p:nvPr/>
        </p:nvPicPr>
        <p:blipFill>
          <a:blip r:embed="rId7">
            <a:alphaModFix/>
          </a:blip>
          <a:stretch>
            <a:fillRect/>
          </a:stretch>
        </p:blipFill>
        <p:spPr>
          <a:xfrm>
            <a:off x="472500" y="1684424"/>
            <a:ext cx="4734050" cy="1774675"/>
          </a:xfrm>
          <a:prstGeom prst="rect">
            <a:avLst/>
          </a:prstGeom>
          <a:noFill/>
          <a:ln>
            <a:noFill/>
          </a:ln>
        </p:spPr>
      </p:pic>
      <p:pic>
        <p:nvPicPr>
          <p:cNvPr id="104" name="Google Shape;104;p18"/>
          <p:cNvPicPr preferRelativeResize="0"/>
          <p:nvPr/>
        </p:nvPicPr>
        <p:blipFill>
          <a:blip r:embed="rId8">
            <a:alphaModFix/>
          </a:blip>
          <a:stretch>
            <a:fillRect/>
          </a:stretch>
        </p:blipFill>
        <p:spPr>
          <a:xfrm>
            <a:off x="493900" y="3509750"/>
            <a:ext cx="4691251" cy="85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Encrypt</a:t>
            </a:r>
            <a:endParaRPr/>
          </a:p>
        </p:txBody>
      </p:sp>
      <p:sp>
        <p:nvSpPr>
          <p:cNvPr id="110" name="Google Shape;110;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Let’s Encrypt é uma autoridade de certificado livre, automatizada e aberta desenvolvida </a:t>
            </a:r>
            <a:r>
              <a:rPr lang="en" sz="1400"/>
              <a:t>sem fins lucrativos</a:t>
            </a:r>
            <a:r>
              <a:rPr lang="en" sz="1400"/>
              <a:t>  pelo grupo de pesquisa de segurança da Internet (ISRG).</a:t>
            </a:r>
            <a:endParaRPr sz="1400"/>
          </a:p>
          <a:p>
            <a:pPr indent="-317500" lvl="0" marL="457200" rtl="0" algn="l">
              <a:spcBef>
                <a:spcPts val="0"/>
              </a:spcBef>
              <a:spcAft>
                <a:spcPts val="0"/>
              </a:spcAft>
              <a:buSzPts val="1400"/>
              <a:buChar char="●"/>
            </a:pPr>
            <a:r>
              <a:rPr lang="en" sz="1400"/>
              <a:t>Utiliza o protocolo ACME</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Como funciona  -  Let’s Encrypt</a:t>
            </a:r>
            <a:endParaRPr/>
          </a:p>
        </p:txBody>
      </p:sp>
      <p:sp>
        <p:nvSpPr>
          <p:cNvPr id="116" name="Google Shape;116;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1.</a:t>
            </a:r>
            <a:endParaRPr/>
          </a:p>
        </p:txBody>
      </p:sp>
      <p:pic>
        <p:nvPicPr>
          <p:cNvPr id="117" name="Google Shape;117;p20"/>
          <p:cNvPicPr preferRelativeResize="0"/>
          <p:nvPr/>
        </p:nvPicPr>
        <p:blipFill>
          <a:blip r:embed="rId3">
            <a:alphaModFix/>
          </a:blip>
          <a:stretch>
            <a:fillRect/>
          </a:stretch>
        </p:blipFill>
        <p:spPr>
          <a:xfrm>
            <a:off x="845925" y="1922138"/>
            <a:ext cx="6534150" cy="160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Como funciona  -  Let’s Encrypt</a:t>
            </a:r>
            <a:endParaRPr/>
          </a:p>
        </p:txBody>
      </p:sp>
      <p:sp>
        <p:nvSpPr>
          <p:cNvPr id="123" name="Google Shape;123;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2</a:t>
            </a:r>
            <a:r>
              <a:rPr lang="en"/>
              <a:t>.</a:t>
            </a:r>
            <a:endParaRPr/>
          </a:p>
        </p:txBody>
      </p:sp>
      <p:pic>
        <p:nvPicPr>
          <p:cNvPr id="124" name="Google Shape;124;p21"/>
          <p:cNvPicPr preferRelativeResize="0"/>
          <p:nvPr/>
        </p:nvPicPr>
        <p:blipFill>
          <a:blip r:embed="rId3">
            <a:alphaModFix/>
          </a:blip>
          <a:stretch>
            <a:fillRect/>
          </a:stretch>
        </p:blipFill>
        <p:spPr>
          <a:xfrm>
            <a:off x="840150" y="1265813"/>
            <a:ext cx="7315200" cy="3381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