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c2-54-94-221-43.sa-east-1.compute.amazonaws.com:8080/login?from=%2F" TargetMode="External"/><Relationship Id="rId3" Type="http://schemas.openxmlformats.org/officeDocument/2006/relationships/hyperlink" Target="https://github.com/edsoncelio/demo-secomp2018"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81a9b641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81a9b641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Fluxo da apresentação:</a:t>
            </a:r>
            <a:endParaRPr/>
          </a:p>
          <a:p>
            <a:pPr indent="0" lvl="0" marL="0" rtl="0" algn="l">
              <a:spcBef>
                <a:spcPts val="0"/>
              </a:spcBef>
              <a:spcAft>
                <a:spcPts val="0"/>
              </a:spcAft>
              <a:buNone/>
            </a:pPr>
            <a:r>
              <a:rPr lang="en"/>
              <a:t>Mostrar o cenário atual, desenvolver a problemática e depois introduzir a cultura devops e como ela se propõe a resolver/minimizar esses problemas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81a9b641d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81a9b641d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81a9b641d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81a9b641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9c103cc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9c103cc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81a9b641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81a9b641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9b08f14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9b08f14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9b08f14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9b08f14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9b08f14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9b08f14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9b08f148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9b08f14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Citar ferramentas de testes: Jenkins, TravisCI, SonarQube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9b08f148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9b08f148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Falar sobre os tipos de testes em cada nível (usar por referência o sre book, cap sobre teste de confiabilidade) e citar a necessidade da criação de ambientes de teste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81a9b641d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81a9b641d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s about creating the right to left feedback loops. </a:t>
            </a:r>
            <a:endParaRPr/>
          </a:p>
          <a:p>
            <a:pPr indent="0" lvl="0" marL="0" rtl="0" algn="l">
              <a:spcBef>
                <a:spcPts val="0"/>
              </a:spcBef>
              <a:spcAft>
                <a:spcPts val="0"/>
              </a:spcAft>
              <a:buClr>
                <a:schemeClr val="dk1"/>
              </a:buClr>
              <a:buSzPts val="1100"/>
              <a:buFont typeface="Arial"/>
              <a:buNone/>
            </a:pPr>
            <a:r>
              <a:rPr lang="en"/>
              <a:t>The goal of almost any process improvement initiative is to shorten and amplify feedback loops so necessary corrections can be continually made.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81a9b641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81a9b641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6ea87d3234d090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6ea87d3234d090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about creating the right to left feedback loops. </a:t>
            </a:r>
            <a:endParaRPr/>
          </a:p>
          <a:p>
            <a:pPr indent="0" lvl="0" marL="0" rtl="0" algn="l">
              <a:spcBef>
                <a:spcPts val="0"/>
              </a:spcBef>
              <a:spcAft>
                <a:spcPts val="0"/>
              </a:spcAft>
              <a:buClr>
                <a:schemeClr val="dk1"/>
              </a:buClr>
              <a:buSzPts val="1100"/>
              <a:buFont typeface="Arial"/>
              <a:buNone/>
            </a:pPr>
            <a:r>
              <a:rPr lang="en"/>
              <a:t>The goal of almost any process improvement initiative is to shorten and amplify feedback loops so necessary corrections can be continually made.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81a9b641d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81a9b641d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Third Way is about creating a culture that fosters two things: continual experimentation, taking risks and learning from failure; and understanding that repetition and practice is the prerequisite to mastery.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need both of these equally. Experimentation and taking risks are what ensures that we keep pushing to improve, even if it means going deeper into the danger zone than we’ve ever gone. And we need mastery of the skills that can help us retreat out of the danger zone when we’ve gone too far.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outcomes of the Third Way include allocating time for the improvement of daily work, creating rituals that reward the team for taking risks, and introducing faults into the system to increase resilience.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81a9b641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81a9b641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81a9b641d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81a9b641d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Citar a relação das origens do DevOps vindo do Agile, e um dos pontos chaves é : </a:t>
            </a:r>
            <a:r>
              <a:rPr lang="en"/>
              <a:t>Indivíduos e interações mais que processos e ferramentas. Citar que mesmo com os melhores times se não houver comunicação entre eles, feedback ou colaboração vai ser uma perda de time e recursos. Citar o Lean, uma das maiores inspirações pra cultura devops (redução de desperdícios para maximizar o produto de valor para o cliente), melhorar apenas partes do pipeline não é suficiente, deve-se </a:t>
            </a:r>
            <a:r>
              <a:rPr lang="en"/>
              <a:t>maximizar</a:t>
            </a:r>
            <a:r>
              <a:rPr lang="en"/>
              <a:t> todo o fluxo (citar o exemplo do bus: as pessoas fazem fila para entrar, mas o bus só sai quando todos os lugares reservados estão ocupados)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filosofia de gestão inspirada em práticas e resultados do Sistema Toyota. Ao longo das últimas décadas, organizações de praticamente todos os setores têm usado lean como meio fundamental para transformar realidades gerenciais, potencializar resultados e melhor aproveitar o potencial humano.</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81a9b641d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81a9b641d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81a9b641d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81a9b641d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81a9b641d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81a9b641d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Blameless: ciclo de culpa</a:t>
            </a:r>
            <a:endParaRPr/>
          </a:p>
          <a:p>
            <a:pPr indent="0" lvl="0" marL="0" rtl="0" algn="l">
              <a:spcBef>
                <a:spcPts val="0"/>
              </a:spcBef>
              <a:spcAft>
                <a:spcPts val="0"/>
              </a:spcAft>
              <a:buClr>
                <a:schemeClr val="dk1"/>
              </a:buClr>
              <a:buSzPts val="1100"/>
              <a:buFont typeface="Arial"/>
              <a:buNone/>
            </a:pPr>
            <a:r>
              <a:rPr lang="en"/>
              <a:t>B</a:t>
            </a:r>
            <a:r>
              <a:rPr lang="en"/>
              <a:t>lameless é não culpar as pessoas pelas falhas, mas sim identificar no processo as falhas e corrigi-las. Sem deixar de lados as responsabilidades inerentes da função.“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81a9b641d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81a9b641d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Explicar como funciona o fluxo do pipeline: plan -&gt; code -&gt; build -&gt; test -&gt; release -&gt; deploy -&gt; operate -&gt; monitor-&gt; volta pro inicio</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9584cd5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9584cd5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http://ec2-54-94-221-43.sa-east-1.compute.amazonaws.com:8080/login?from=%2F</a:t>
            </a:r>
            <a:endParaRPr/>
          </a:p>
          <a:p>
            <a:pPr indent="0" lvl="0" marL="0" rtl="0" algn="l">
              <a:spcBef>
                <a:spcPts val="0"/>
              </a:spcBef>
              <a:spcAft>
                <a:spcPts val="0"/>
              </a:spcAft>
              <a:buNone/>
            </a:pPr>
            <a:r>
              <a:rPr lang="en" u="sng">
                <a:solidFill>
                  <a:schemeClr val="hlink"/>
                </a:solidFill>
                <a:hlinkClick r:id="rId3"/>
              </a:rPr>
              <a:t>https://github.com/edsoncelio/demo-secomp2018</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9c103cc4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9c103cc4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81a9b641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81a9b641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9c103cc4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9c103cc4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9c103cc4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9c103cc4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9c103cc4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9c103cc4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9c103cc4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9c103cc4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9c103cc4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9c103cc4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9c103cc4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9c103cc4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81a9b641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81a9b641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81a9b641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81a9b641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81a9b641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81a9b641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81a9b641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481a9b641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81a9b641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81a9b641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9c103cc4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9c103cc4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81a9b641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81a9b641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6ea87d3234d090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6ea87d3234d090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6ea87d3234d090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6ea87d3234d090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81a9b641d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81a9b641d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81a9b641d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81a9b641d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81a9b641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81a9b641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github.com/edsoncelio/demo-secomp2018"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9.png"/><Relationship Id="rId4" Type="http://schemas.openxmlformats.org/officeDocument/2006/relationships/hyperlink" Target="https://landing.google.com/sre/sre-book/toc/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hyperlink" Target="https://edsoncelio.github.io/devops-secompuva201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43450" y="744575"/>
            <a:ext cx="86889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E se ao invés de Dev e Ops for DevOps?</a:t>
            </a:r>
            <a:endParaRPr sz="36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i="1" lang="en" sz="2200"/>
              <a:t>Uma introdução a cultura DevOps</a:t>
            </a:r>
            <a:endParaRPr i="1" sz="2200"/>
          </a:p>
        </p:txBody>
      </p:sp>
      <p:sp>
        <p:nvSpPr>
          <p:cNvPr id="56" name="Google Shape;56;p13"/>
          <p:cNvSpPr txBox="1"/>
          <p:nvPr/>
        </p:nvSpPr>
        <p:spPr>
          <a:xfrm>
            <a:off x="2786925" y="4815625"/>
            <a:ext cx="3934500" cy="35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SECOMP VII </a:t>
            </a:r>
            <a:endParaRPr b="1"/>
          </a:p>
        </p:txBody>
      </p:sp>
      <p:sp>
        <p:nvSpPr>
          <p:cNvPr id="57" name="Google Shape;57;p13"/>
          <p:cNvSpPr txBox="1"/>
          <p:nvPr/>
        </p:nvSpPr>
        <p:spPr>
          <a:xfrm>
            <a:off x="7875800" y="4788300"/>
            <a:ext cx="11544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12/12/2018</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 que é DevOps?</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Segundo Gartner¹:</a:t>
            </a:r>
            <a:endParaRPr/>
          </a:p>
          <a:p>
            <a:pPr indent="0" lvl="0" marL="0" rtl="0" algn="l">
              <a:spcBef>
                <a:spcPts val="1600"/>
              </a:spcBef>
              <a:spcAft>
                <a:spcPts val="0"/>
              </a:spcAft>
              <a:buNone/>
            </a:pPr>
            <a:r>
              <a:rPr i="1" lang="en"/>
              <a:t>“DevOps represents a change in IT culture, focusing on rapid IT service delivery through the adoption of agile, lean practices in the context of a system-oriented approach. DevOps emphasizes people (and culture), and seeks to improve collaboration between operations and development teams.”</a:t>
            </a:r>
            <a:endParaRPr i="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18" name="Google Shape;118;p22"/>
          <p:cNvSpPr txBox="1"/>
          <p:nvPr/>
        </p:nvSpPr>
        <p:spPr>
          <a:xfrm>
            <a:off x="311700" y="4760100"/>
            <a:ext cx="3627000" cy="3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1: https://www.gartner.com/it-glossary/devops</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 que é DevOps?</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DevOps é um conjunto de melhores práticas que enfatizam a colaboração e a comunicação de profissionais de TI no ciclo de vida de aplicações e serviços, o que leva a:</a:t>
            </a:r>
            <a:endParaRPr/>
          </a:p>
          <a:p>
            <a:pPr indent="0" lvl="0" marL="0" rtl="0" algn="l">
              <a:spcBef>
                <a:spcPts val="1600"/>
              </a:spcBef>
              <a:spcAft>
                <a:spcPts val="0"/>
              </a:spcAft>
              <a:buNone/>
            </a:pPr>
            <a:r>
              <a:rPr lang="en" sz="1600"/>
              <a:t>• </a:t>
            </a:r>
            <a:r>
              <a:rPr b="1" lang="en" sz="1600"/>
              <a:t>Integração Contínua</a:t>
            </a:r>
            <a:r>
              <a:rPr lang="en" sz="1600"/>
              <a:t>: Fácil transferência de controle do Desenvolvimento para Operações e Suporte</a:t>
            </a:r>
            <a:endParaRPr sz="1600"/>
          </a:p>
          <a:p>
            <a:pPr indent="0" lvl="0" marL="0" rtl="0" algn="l">
              <a:spcBef>
                <a:spcPts val="1600"/>
              </a:spcBef>
              <a:spcAft>
                <a:spcPts val="0"/>
              </a:spcAft>
              <a:buNone/>
            </a:pPr>
            <a:r>
              <a:rPr lang="en" sz="1600"/>
              <a:t>• </a:t>
            </a:r>
            <a:r>
              <a:rPr b="1" lang="en" sz="1600"/>
              <a:t>Implantação Contínua</a:t>
            </a:r>
            <a:r>
              <a:rPr lang="en" sz="1600"/>
              <a:t>: Deploy contínuo ou tão frequente quanto possível</a:t>
            </a:r>
            <a:endParaRPr sz="1600"/>
          </a:p>
          <a:p>
            <a:pPr indent="0" lvl="0" marL="0" rtl="0" algn="l">
              <a:spcBef>
                <a:spcPts val="1600"/>
              </a:spcBef>
              <a:spcAft>
                <a:spcPts val="0"/>
              </a:spcAft>
              <a:buNone/>
            </a:pPr>
            <a:r>
              <a:rPr lang="en" sz="1600"/>
              <a:t>• </a:t>
            </a:r>
            <a:r>
              <a:rPr b="1" lang="en" sz="1600"/>
              <a:t>Feedback Contínuo</a:t>
            </a:r>
            <a:r>
              <a:rPr lang="en" sz="1600"/>
              <a:t>: Buscar feedback das partes interessadas durante todas as fases do ciclo de vida.</a:t>
            </a:r>
            <a:endParaRPr sz="1600"/>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 que NÃO é DevOps?</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Um cargo</a:t>
            </a:r>
            <a:endParaRPr sz="2200"/>
          </a:p>
          <a:p>
            <a:pPr indent="-368300" lvl="0" marL="457200" rtl="0" algn="l">
              <a:spcBef>
                <a:spcPts val="0"/>
              </a:spcBef>
              <a:spcAft>
                <a:spcPts val="0"/>
              </a:spcAft>
              <a:buSzPts val="2200"/>
              <a:buChar char="●"/>
            </a:pPr>
            <a:r>
              <a:rPr lang="en" sz="2200"/>
              <a:t>Uma ferramenta</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 3 caminhos do DevOps -</a:t>
            </a:r>
            <a:r>
              <a:rPr i="1" lang="en"/>
              <a:t> The Three Ways</a:t>
            </a:r>
            <a:endParaRPr i="1"/>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1º Caminho: Princípio do Fluxo</a:t>
            </a:r>
            <a:endParaRPr/>
          </a:p>
          <a:p>
            <a:pPr indent="-342900" lvl="0" marL="457200" rtl="0" algn="l">
              <a:spcBef>
                <a:spcPts val="0"/>
              </a:spcBef>
              <a:spcAft>
                <a:spcPts val="0"/>
              </a:spcAft>
              <a:buSzPts val="1800"/>
              <a:buChar char="●"/>
            </a:pPr>
            <a:r>
              <a:rPr lang="en"/>
              <a:t>2º Caminho: Princípio do FeedBack</a:t>
            </a:r>
            <a:endParaRPr/>
          </a:p>
          <a:p>
            <a:pPr indent="-342900" lvl="0" marL="457200" rtl="0" algn="l">
              <a:spcBef>
                <a:spcPts val="0"/>
              </a:spcBef>
              <a:spcAft>
                <a:spcPts val="0"/>
              </a:spcAft>
              <a:buSzPts val="1800"/>
              <a:buChar char="●"/>
            </a:pPr>
            <a:r>
              <a:rPr lang="en"/>
              <a:t>3º Caminho: Princípio da Contínua Experimentação e Aprendizado</a:t>
            </a:r>
            <a:r>
              <a:rPr lang="en"/>
              <a:t> </a:t>
            </a:r>
            <a:endParaRPr/>
          </a:p>
        </p:txBody>
      </p:sp>
      <p:pic>
        <p:nvPicPr>
          <p:cNvPr id="137" name="Google Shape;137;p25"/>
          <p:cNvPicPr preferRelativeResize="0"/>
          <p:nvPr/>
        </p:nvPicPr>
        <p:blipFill>
          <a:blip r:embed="rId3">
            <a:alphaModFix/>
          </a:blip>
          <a:stretch>
            <a:fillRect/>
          </a:stretch>
        </p:blipFill>
        <p:spPr>
          <a:xfrm>
            <a:off x="6277650" y="2241300"/>
            <a:ext cx="2554650" cy="2444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Princípio do Fluxo (Entrega Contínua)</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Criar ambientes automatizados e repetitivos para cada estágio do pipeline</a:t>
            </a:r>
            <a:endParaRPr/>
          </a:p>
          <a:p>
            <a:pPr indent="-342900" lvl="0" marL="457200" rtl="0" algn="l">
              <a:spcBef>
                <a:spcPts val="0"/>
              </a:spcBef>
              <a:spcAft>
                <a:spcPts val="0"/>
              </a:spcAft>
              <a:buSzPts val="1800"/>
              <a:buChar char="●"/>
            </a:pPr>
            <a:r>
              <a:rPr lang="en"/>
              <a:t>Aplicar teste automatizado em cada estágio do pipeline</a:t>
            </a:r>
            <a:endParaRPr/>
          </a:p>
          <a:p>
            <a:pPr indent="-342900" lvl="0" marL="457200" rtl="0" algn="l">
              <a:spcBef>
                <a:spcPts val="0"/>
              </a:spcBef>
              <a:spcAft>
                <a:spcPts val="0"/>
              </a:spcAft>
              <a:buSzPts val="1800"/>
              <a:buChar char="●"/>
            </a:pPr>
            <a:r>
              <a:rPr lang="en"/>
              <a:t>Otimização global acima de otimização local</a:t>
            </a:r>
            <a:endParaRPr/>
          </a:p>
          <a:p>
            <a:pPr indent="0" lvl="0" marL="91440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Princípio do Fluxo (Entrega Contínua)</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Implantação Contínua</a:t>
            </a:r>
            <a:endParaRPr/>
          </a:p>
          <a:p>
            <a:pPr indent="-317500" lvl="1" marL="1371600" rtl="0" algn="l">
              <a:spcBef>
                <a:spcPts val="0"/>
              </a:spcBef>
              <a:spcAft>
                <a:spcPts val="0"/>
              </a:spcAft>
              <a:buSzPts val="1400"/>
              <a:buChar char="○"/>
            </a:pPr>
            <a:r>
              <a:rPr lang="en"/>
              <a:t>O processo de implantar uma feature, aplicação ou serviço em produção</a:t>
            </a:r>
            <a:endParaRPr/>
          </a:p>
          <a:p>
            <a:pPr indent="-342900" lvl="0" marL="457200" rtl="0" algn="l">
              <a:spcBef>
                <a:spcPts val="0"/>
              </a:spcBef>
              <a:spcAft>
                <a:spcPts val="0"/>
              </a:spcAft>
              <a:buSzPts val="1800"/>
              <a:buChar char="●"/>
            </a:pPr>
            <a:r>
              <a:rPr lang="en"/>
              <a:t>Entrega Contínua</a:t>
            </a:r>
            <a:endParaRPr/>
          </a:p>
          <a:p>
            <a:pPr indent="-317500" lvl="1" marL="1371600" rtl="0" algn="l">
              <a:spcBef>
                <a:spcPts val="0"/>
              </a:spcBef>
              <a:spcAft>
                <a:spcPts val="0"/>
              </a:spcAft>
              <a:buSzPts val="1400"/>
              <a:buChar char="○"/>
            </a:pPr>
            <a:r>
              <a:rPr lang="en"/>
              <a:t>O uso de integração contínua para criar artefatos (pacotes) instaláveis que podem ser implantados</a:t>
            </a:r>
            <a:endParaRPr/>
          </a:p>
          <a:p>
            <a:pPr indent="-342900" lvl="0" marL="457200" rtl="0" algn="l">
              <a:spcBef>
                <a:spcPts val="0"/>
              </a:spcBef>
              <a:spcAft>
                <a:spcPts val="0"/>
              </a:spcAft>
              <a:buSzPts val="1800"/>
              <a:buChar char="●"/>
            </a:pPr>
            <a:r>
              <a:rPr lang="en"/>
              <a:t>Integração Contínua</a:t>
            </a:r>
            <a:endParaRPr/>
          </a:p>
          <a:p>
            <a:pPr indent="-317500" lvl="1" marL="1371600" rtl="0" algn="l">
              <a:spcBef>
                <a:spcPts val="0"/>
              </a:spcBef>
              <a:spcAft>
                <a:spcPts val="0"/>
              </a:spcAft>
              <a:buSzPts val="1400"/>
              <a:buChar char="○"/>
            </a:pPr>
            <a:r>
              <a:rPr lang="en"/>
              <a:t>O processo de integração de componentes para uma feature, aplicação ou serviço</a:t>
            </a:r>
            <a:endParaRPr/>
          </a:p>
          <a:p>
            <a:pPr indent="0" lvl="0" marL="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Princípio do Fluxo (Consistência no Pipeline)</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Controle de Versão em Tudo</a:t>
            </a:r>
            <a:endParaRPr/>
          </a:p>
          <a:p>
            <a:pPr indent="-317500" lvl="1" marL="1371600" marR="0" rtl="0" algn="l">
              <a:lnSpc>
                <a:spcPct val="115000"/>
              </a:lnSpc>
              <a:spcBef>
                <a:spcPts val="0"/>
              </a:spcBef>
              <a:spcAft>
                <a:spcPts val="0"/>
              </a:spcAft>
              <a:buSzPts val="1400"/>
              <a:buChar char="○"/>
            </a:pPr>
            <a:r>
              <a:rPr lang="en"/>
              <a:t>Histórico de alterações</a:t>
            </a:r>
            <a:endParaRPr/>
          </a:p>
          <a:p>
            <a:pPr indent="-317500" lvl="1" marL="1371600" marR="0" rtl="0" algn="l">
              <a:lnSpc>
                <a:spcPct val="115000"/>
              </a:lnSpc>
              <a:spcBef>
                <a:spcPts val="0"/>
              </a:spcBef>
              <a:spcAft>
                <a:spcPts val="0"/>
              </a:spcAft>
              <a:buSzPts val="1400"/>
              <a:buChar char="○"/>
            </a:pPr>
            <a:r>
              <a:rPr lang="en"/>
              <a:t>Simplicidade para checar diferença entre versões</a:t>
            </a:r>
            <a:endParaRPr/>
          </a:p>
          <a:p>
            <a:pPr indent="-317500" lvl="1" marL="1371600" marR="0" rtl="0" algn="l">
              <a:lnSpc>
                <a:spcPct val="115000"/>
              </a:lnSpc>
              <a:spcBef>
                <a:spcPts val="0"/>
              </a:spcBef>
              <a:spcAft>
                <a:spcPts val="0"/>
              </a:spcAft>
              <a:buSzPts val="1400"/>
              <a:buChar char="○"/>
            </a:pPr>
            <a:r>
              <a:rPr lang="en"/>
              <a:t>Habilidade de restaurar e reconstruir todos os elementos</a:t>
            </a:r>
            <a:endParaRPr/>
          </a:p>
          <a:p>
            <a:pPr indent="-317500" lvl="1" marL="1371600" marR="0" rtl="0" algn="l">
              <a:lnSpc>
                <a:spcPct val="115000"/>
              </a:lnSpc>
              <a:spcBef>
                <a:spcPts val="0"/>
              </a:spcBef>
              <a:spcAft>
                <a:spcPts val="0"/>
              </a:spcAft>
              <a:buSzPts val="1400"/>
              <a:buChar char="○"/>
            </a:pPr>
            <a:r>
              <a:rPr lang="en"/>
              <a:t>Tudo versionado e “taggeado”</a:t>
            </a:r>
            <a:endParaRPr/>
          </a:p>
          <a:p>
            <a:pPr indent="-317500" lvl="1" marL="1371600" marR="0" rtl="0" algn="l">
              <a:lnSpc>
                <a:spcPct val="115000"/>
              </a:lnSpc>
              <a:spcBef>
                <a:spcPts val="0"/>
              </a:spcBef>
              <a:spcAft>
                <a:spcPts val="0"/>
              </a:spcAft>
              <a:buSzPts val="1400"/>
              <a:buChar char="○"/>
            </a:pPr>
            <a:r>
              <a:rPr lang="en"/>
              <a:t>Alterações visíveis e auditadas por todos</a:t>
            </a:r>
            <a:endParaRPr/>
          </a:p>
          <a:p>
            <a:pPr indent="-317500" lvl="1" marL="1371600" marR="0" rtl="0" algn="l">
              <a:lnSpc>
                <a:spcPct val="115000"/>
              </a:lnSpc>
              <a:spcBef>
                <a:spcPts val="0"/>
              </a:spcBef>
              <a:spcAft>
                <a:spcPts val="0"/>
              </a:spcAft>
              <a:buSzPts val="1400"/>
              <a:buChar char="○"/>
            </a:pPr>
            <a:r>
              <a:rPr lang="en"/>
              <a:t>Alterações podem ser automatizadas</a:t>
            </a:r>
            <a:endParaRPr/>
          </a:p>
          <a:p>
            <a:pPr indent="0" lvl="0" marL="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Princípio do Fluxo (Testes automatizados)</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Test Driven Development - TDD</a:t>
            </a:r>
            <a:endParaRPr/>
          </a:p>
          <a:p>
            <a:pPr indent="-342900" lvl="0" marL="457200" rtl="0" algn="l">
              <a:spcBef>
                <a:spcPts val="0"/>
              </a:spcBef>
              <a:spcAft>
                <a:spcPts val="0"/>
              </a:spcAft>
              <a:buSzPts val="1800"/>
              <a:buChar char="●"/>
            </a:pPr>
            <a:r>
              <a:rPr lang="en"/>
              <a:t>Acceptance Test Driven Development - ATDD</a:t>
            </a:r>
            <a:endParaRPr/>
          </a:p>
          <a:p>
            <a:pPr indent="-342900" lvl="0" marL="457200" rtl="0" algn="l">
              <a:spcBef>
                <a:spcPts val="0"/>
              </a:spcBef>
              <a:spcAft>
                <a:spcPts val="0"/>
              </a:spcAft>
              <a:buSzPts val="1800"/>
              <a:buChar char="●"/>
            </a:pPr>
            <a:r>
              <a:rPr lang="en"/>
              <a:t>Testes automatizados (Construção e implantação)</a:t>
            </a:r>
            <a:endParaRPr/>
          </a:p>
          <a:p>
            <a:pPr indent="-342900" lvl="0" marL="457200" rtl="0" algn="l">
              <a:spcBef>
                <a:spcPts val="0"/>
              </a:spcBef>
              <a:spcAft>
                <a:spcPts val="0"/>
              </a:spcAft>
              <a:buSzPts val="1800"/>
              <a:buChar char="●"/>
            </a:pPr>
            <a:r>
              <a:rPr lang="en"/>
              <a:t>Ferramentas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Princípio do Fluxo (Testes automatizados)</a:t>
            </a:r>
            <a:endParaRPr/>
          </a:p>
        </p:txBody>
      </p:sp>
      <p:sp>
        <p:nvSpPr>
          <p:cNvPr id="167" name="Google Shape;167;p30"/>
          <p:cNvSpPr/>
          <p:nvPr/>
        </p:nvSpPr>
        <p:spPr>
          <a:xfrm>
            <a:off x="2280300" y="1229525"/>
            <a:ext cx="4583400" cy="31557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30"/>
          <p:cNvCxnSpPr/>
          <p:nvPr/>
        </p:nvCxnSpPr>
        <p:spPr>
          <a:xfrm>
            <a:off x="2937200" y="3476825"/>
            <a:ext cx="3244500" cy="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30"/>
          <p:cNvCxnSpPr/>
          <p:nvPr/>
        </p:nvCxnSpPr>
        <p:spPr>
          <a:xfrm flipH="1" rot="10800000">
            <a:off x="3818350" y="2281375"/>
            <a:ext cx="1509600" cy="6900"/>
          </a:xfrm>
          <a:prstGeom prst="straightConnector1">
            <a:avLst/>
          </a:prstGeom>
          <a:noFill/>
          <a:ln cap="flat" cmpd="sng" w="9525">
            <a:solidFill>
              <a:schemeClr val="dk2"/>
            </a:solidFill>
            <a:prstDash val="solid"/>
            <a:round/>
            <a:headEnd len="med" w="med" type="none"/>
            <a:tailEnd len="med" w="med" type="none"/>
          </a:ln>
        </p:spPr>
      </p:cxnSp>
      <p:sp>
        <p:nvSpPr>
          <p:cNvPr id="170" name="Google Shape;170;p30"/>
          <p:cNvSpPr txBox="1"/>
          <p:nvPr/>
        </p:nvSpPr>
        <p:spPr>
          <a:xfrm>
            <a:off x="2657125" y="3756850"/>
            <a:ext cx="3934500" cy="4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Testes de unidade automatizados</a:t>
            </a:r>
            <a:endParaRPr sz="1200"/>
          </a:p>
          <a:p>
            <a:pPr indent="0" lvl="0" marL="0" rtl="0" algn="ctr">
              <a:spcBef>
                <a:spcPts val="0"/>
              </a:spcBef>
              <a:spcAft>
                <a:spcPts val="0"/>
              </a:spcAft>
              <a:buNone/>
            </a:pPr>
            <a:r>
              <a:rPr lang="en" sz="1200"/>
              <a:t>(nível desenvolvedor)</a:t>
            </a:r>
            <a:endParaRPr sz="1200"/>
          </a:p>
        </p:txBody>
      </p:sp>
      <p:sp>
        <p:nvSpPr>
          <p:cNvPr id="171" name="Google Shape;171;p30"/>
          <p:cNvSpPr txBox="1"/>
          <p:nvPr/>
        </p:nvSpPr>
        <p:spPr>
          <a:xfrm>
            <a:off x="2748050" y="2631175"/>
            <a:ext cx="3934500" cy="4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Testes de integração</a:t>
            </a:r>
            <a:endParaRPr sz="1200"/>
          </a:p>
          <a:p>
            <a:pPr indent="0" lvl="0" marL="0" rtl="0" algn="ctr">
              <a:spcBef>
                <a:spcPts val="0"/>
              </a:spcBef>
              <a:spcAft>
                <a:spcPts val="0"/>
              </a:spcAft>
              <a:buNone/>
            </a:pPr>
            <a:r>
              <a:rPr lang="en" sz="1200"/>
              <a:t>(nível sistemas)</a:t>
            </a:r>
            <a:endParaRPr sz="1200"/>
          </a:p>
        </p:txBody>
      </p:sp>
      <p:sp>
        <p:nvSpPr>
          <p:cNvPr id="172" name="Google Shape;172;p30"/>
          <p:cNvSpPr txBox="1"/>
          <p:nvPr/>
        </p:nvSpPr>
        <p:spPr>
          <a:xfrm>
            <a:off x="2592200" y="1711150"/>
            <a:ext cx="3934500" cy="4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UI</a:t>
            </a:r>
            <a:endParaRPr sz="1200"/>
          </a:p>
        </p:txBody>
      </p:sp>
      <p:sp>
        <p:nvSpPr>
          <p:cNvPr id="173" name="Google Shape;173;p30"/>
          <p:cNvSpPr txBox="1"/>
          <p:nvPr/>
        </p:nvSpPr>
        <p:spPr>
          <a:xfrm>
            <a:off x="6468650" y="1584725"/>
            <a:ext cx="18921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Pirâmide de testes ágil</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Princípio do Feedback </a:t>
            </a:r>
            <a:endParaRPr/>
          </a:p>
        </p:txBody>
      </p:sp>
      <p:sp>
        <p:nvSpPr>
          <p:cNvPr id="179" name="Google Shape;17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Objetivos</a:t>
            </a:r>
            <a:endParaRPr/>
          </a:p>
          <a:p>
            <a:pPr indent="-323850" lvl="1" marL="1828800" rtl="0" algn="l">
              <a:spcBef>
                <a:spcPts val="0"/>
              </a:spcBef>
              <a:spcAft>
                <a:spcPts val="0"/>
              </a:spcAft>
              <a:buSzPts val="1500"/>
              <a:buChar char="○"/>
            </a:pPr>
            <a:r>
              <a:rPr lang="en" sz="1500"/>
              <a:t>Direita para a esquerda</a:t>
            </a:r>
            <a:endParaRPr sz="1500"/>
          </a:p>
          <a:p>
            <a:pPr indent="-323850" lvl="1" marL="1828800" rtl="0" algn="l">
              <a:spcBef>
                <a:spcPts val="0"/>
              </a:spcBef>
              <a:spcAft>
                <a:spcPts val="0"/>
              </a:spcAft>
              <a:buSzPts val="1500"/>
              <a:buChar char="○"/>
            </a:pPr>
            <a:r>
              <a:rPr lang="en" sz="1500"/>
              <a:t>Buscar e corrigir rapidamente</a:t>
            </a:r>
            <a:endParaRPr sz="1500"/>
          </a:p>
          <a:p>
            <a:pPr indent="-323850" lvl="1" marL="1828800" rtl="0" algn="l">
              <a:spcBef>
                <a:spcPts val="0"/>
              </a:spcBef>
              <a:spcAft>
                <a:spcPts val="0"/>
              </a:spcAft>
              <a:buSzPts val="1500"/>
              <a:buChar char="○"/>
            </a:pPr>
            <a:r>
              <a:rPr lang="en" sz="1500"/>
              <a:t>Feedback curto e amplificado</a:t>
            </a:r>
            <a:endParaRPr sz="1500"/>
          </a:p>
          <a:p>
            <a:pPr indent="-323850" lvl="1" marL="1828800" rtl="0" algn="l">
              <a:spcBef>
                <a:spcPts val="0"/>
              </a:spcBef>
              <a:spcAft>
                <a:spcPts val="0"/>
              </a:spcAft>
              <a:buSzPts val="1500"/>
              <a:buChar char="○"/>
            </a:pPr>
            <a:r>
              <a:rPr lang="en" sz="1500"/>
              <a:t>Correções contínuas</a:t>
            </a:r>
            <a:endParaRPr sz="1500"/>
          </a:p>
        </p:txBody>
      </p:sp>
      <p:pic>
        <p:nvPicPr>
          <p:cNvPr id="180" name="Google Shape;180;p31"/>
          <p:cNvPicPr preferRelativeResize="0"/>
          <p:nvPr/>
        </p:nvPicPr>
        <p:blipFill>
          <a:blip r:embed="rId3">
            <a:alphaModFix/>
          </a:blip>
          <a:stretch>
            <a:fillRect/>
          </a:stretch>
        </p:blipFill>
        <p:spPr>
          <a:xfrm>
            <a:off x="5863775" y="3324698"/>
            <a:ext cx="3132225" cy="1652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Sobre</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Graduando em Engenharia da Computação – UFC</a:t>
            </a:r>
            <a:endParaRPr/>
          </a:p>
          <a:p>
            <a:pPr indent="-342900" lvl="0" marL="457200" rtl="0" algn="l">
              <a:spcBef>
                <a:spcPts val="0"/>
              </a:spcBef>
              <a:spcAft>
                <a:spcPts val="0"/>
              </a:spcAft>
              <a:buSzPts val="1800"/>
              <a:buChar char="●"/>
            </a:pPr>
            <a:r>
              <a:rPr lang="en"/>
              <a:t>Graduando em Análise de Sistemas - Estácio de Sá</a:t>
            </a:r>
            <a:endParaRPr/>
          </a:p>
          <a:p>
            <a:pPr indent="-342900" lvl="0" marL="457200" rtl="0" algn="l">
              <a:spcBef>
                <a:spcPts val="0"/>
              </a:spcBef>
              <a:spcAft>
                <a:spcPts val="0"/>
              </a:spcAft>
              <a:buSzPts val="1800"/>
              <a:buChar char="●"/>
            </a:pPr>
            <a:r>
              <a:rPr lang="en"/>
              <a:t>Programador de Sistemas – Grendene S/A</a:t>
            </a:r>
            <a:endParaRPr/>
          </a:p>
          <a:p>
            <a:pPr indent="-342900" lvl="0" marL="457200" rtl="0" algn="l">
              <a:spcBef>
                <a:spcPts val="0"/>
              </a:spcBef>
              <a:spcAft>
                <a:spcPts val="0"/>
              </a:spcAft>
              <a:buSzPts val="1800"/>
              <a:buChar char="●"/>
            </a:pPr>
            <a:r>
              <a:rPr lang="en"/>
              <a:t>Comissão Técnica do Youth Observatory – Internet Society Brazil</a:t>
            </a:r>
            <a:endParaRPr/>
          </a:p>
          <a:p>
            <a:pPr indent="-342900" lvl="0" marL="457200" rtl="0" algn="l">
              <a:spcBef>
                <a:spcPts val="0"/>
              </a:spcBef>
              <a:spcAft>
                <a:spcPts val="0"/>
              </a:spcAft>
              <a:buSzPts val="1800"/>
              <a:buChar char="●"/>
            </a:pPr>
            <a:r>
              <a:rPr lang="en"/>
              <a:t>Membro  - Internet Society Chapter Brazil</a:t>
            </a:r>
            <a:endParaRPr/>
          </a:p>
          <a:p>
            <a:pPr indent="-342900" lvl="0" marL="457200" rtl="0" algn="l">
              <a:spcBef>
                <a:spcPts val="0"/>
              </a:spcBef>
              <a:spcAft>
                <a:spcPts val="0"/>
              </a:spcAft>
              <a:buSzPts val="1800"/>
              <a:buChar char="●"/>
            </a:pPr>
            <a:r>
              <a:rPr lang="en"/>
              <a:t>Evangelista </a:t>
            </a:r>
            <a:r>
              <a:rPr lang="en"/>
              <a:t>Open Source</a:t>
            </a:r>
            <a:r>
              <a:rPr lang="en"/>
              <a:t> (Python, Golang, Docker, Owncloud...) </a:t>
            </a:r>
            <a:endParaRPr/>
          </a:p>
          <a:p>
            <a:pPr indent="-342900" lvl="0" marL="457200" rtl="0" algn="l">
              <a:spcBef>
                <a:spcPts val="0"/>
              </a:spcBef>
              <a:spcAft>
                <a:spcPts val="0"/>
              </a:spcAft>
              <a:buSzPts val="1800"/>
              <a:buChar char="●"/>
            </a:pPr>
            <a:r>
              <a:rPr lang="en"/>
              <a:t>Evangelista Internet Governance(LACNIC, IETF, NICbr...)</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64" name="Google Shape;64;p14"/>
          <p:cNvPicPr preferRelativeResize="0"/>
          <p:nvPr/>
        </p:nvPicPr>
        <p:blipFill>
          <a:blip r:embed="rId3">
            <a:alphaModFix/>
          </a:blip>
          <a:stretch>
            <a:fillRect/>
          </a:stretch>
        </p:blipFill>
        <p:spPr>
          <a:xfrm>
            <a:off x="7306751" y="334000"/>
            <a:ext cx="762774" cy="726868"/>
          </a:xfrm>
          <a:prstGeom prst="rect">
            <a:avLst/>
          </a:prstGeom>
          <a:noFill/>
          <a:ln>
            <a:noFill/>
          </a:ln>
        </p:spPr>
      </p:pic>
      <p:pic>
        <p:nvPicPr>
          <p:cNvPr id="65" name="Google Shape;65;p14"/>
          <p:cNvPicPr preferRelativeResize="0"/>
          <p:nvPr/>
        </p:nvPicPr>
        <p:blipFill>
          <a:blip r:embed="rId4">
            <a:alphaModFix/>
          </a:blip>
          <a:stretch>
            <a:fillRect/>
          </a:stretch>
        </p:blipFill>
        <p:spPr>
          <a:xfrm>
            <a:off x="8069535" y="334013"/>
            <a:ext cx="762765" cy="726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Princípio do Feedback </a:t>
            </a:r>
            <a:endParaRPr/>
          </a:p>
        </p:txBody>
      </p:sp>
      <p:sp>
        <p:nvSpPr>
          <p:cNvPr id="186" name="Google Shape;18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Entender e responder a todos os clientes (internos e externos)</a:t>
            </a:r>
            <a:endParaRPr/>
          </a:p>
          <a:p>
            <a:pPr indent="-342900" lvl="0" marL="457200" marR="0" rtl="0" algn="l">
              <a:lnSpc>
                <a:spcPct val="115000"/>
              </a:lnSpc>
              <a:spcBef>
                <a:spcPts val="0"/>
              </a:spcBef>
              <a:spcAft>
                <a:spcPts val="0"/>
              </a:spcAft>
              <a:buSzPts val="1800"/>
              <a:buChar char="●"/>
            </a:pPr>
            <a:r>
              <a:rPr lang="en"/>
              <a:t>Amplificação do processo de feedback</a:t>
            </a:r>
            <a:endParaRPr/>
          </a:p>
        </p:txBody>
      </p:sp>
      <p:pic>
        <p:nvPicPr>
          <p:cNvPr id="187" name="Google Shape;187;p32"/>
          <p:cNvPicPr preferRelativeResize="0"/>
          <p:nvPr/>
        </p:nvPicPr>
        <p:blipFill>
          <a:blip r:embed="rId3">
            <a:alphaModFix/>
          </a:blip>
          <a:stretch>
            <a:fillRect/>
          </a:stretch>
        </p:blipFill>
        <p:spPr>
          <a:xfrm>
            <a:off x="5863775" y="3324698"/>
            <a:ext cx="3132225" cy="1652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Princípio da Contínua Experimentação e Aprendizagem</a:t>
            </a:r>
            <a:endParaRPr sz="2600"/>
          </a:p>
        </p:txBody>
      </p:sp>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Baseado em dois princípios principais:</a:t>
            </a:r>
            <a:endParaRPr/>
          </a:p>
          <a:p>
            <a:pPr indent="-323850" lvl="1" marL="914400" rtl="0" algn="l">
              <a:spcBef>
                <a:spcPts val="0"/>
              </a:spcBef>
              <a:spcAft>
                <a:spcPts val="0"/>
              </a:spcAft>
              <a:buSzPts val="1500"/>
              <a:buChar char="○"/>
            </a:pPr>
            <a:r>
              <a:rPr lang="en" sz="1500"/>
              <a:t>Contínua experimentação</a:t>
            </a:r>
            <a:endParaRPr sz="1500"/>
          </a:p>
          <a:p>
            <a:pPr indent="-323850" lvl="1" marL="914400" rtl="0" algn="l">
              <a:spcBef>
                <a:spcPts val="0"/>
              </a:spcBef>
              <a:spcAft>
                <a:spcPts val="0"/>
              </a:spcAft>
              <a:buSzPts val="1500"/>
              <a:buChar char="○"/>
            </a:pPr>
            <a:r>
              <a:rPr lang="en" sz="1500"/>
              <a:t>Prática e repetição são pré-requisitos para a especialização</a:t>
            </a:r>
            <a:endParaRPr sz="1500"/>
          </a:p>
          <a:p>
            <a:pPr indent="-342900" lvl="0" marL="457200" rtl="0" algn="l">
              <a:spcBef>
                <a:spcPts val="0"/>
              </a:spcBef>
              <a:spcAft>
                <a:spcPts val="0"/>
              </a:spcAft>
              <a:buSzPts val="1800"/>
              <a:buChar char="●"/>
            </a:pPr>
            <a:r>
              <a:rPr lang="en"/>
              <a:t>Alocação de tempo para melhoria no trabalho diário</a:t>
            </a:r>
            <a:endParaRPr/>
          </a:p>
          <a:p>
            <a:pPr indent="-342900" lvl="0" marL="457200" rtl="0" algn="l">
              <a:spcBef>
                <a:spcPts val="0"/>
              </a:spcBef>
              <a:spcAft>
                <a:spcPts val="0"/>
              </a:spcAft>
              <a:buSzPts val="1800"/>
              <a:buChar char="●"/>
            </a:pPr>
            <a:r>
              <a:rPr lang="en"/>
              <a:t>Metodologia de recompensas para o time por aceitar riscos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Pilares do DevOps - CAMS</a:t>
            </a:r>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Cultura (Culture)</a:t>
            </a:r>
            <a:endParaRPr/>
          </a:p>
          <a:p>
            <a:pPr indent="-342900" lvl="0" marL="457200" rtl="0" algn="l">
              <a:spcBef>
                <a:spcPts val="0"/>
              </a:spcBef>
              <a:spcAft>
                <a:spcPts val="0"/>
              </a:spcAft>
              <a:buSzPts val="1800"/>
              <a:buChar char="●"/>
            </a:pPr>
            <a:r>
              <a:rPr lang="en"/>
              <a:t>Automação (Automation)</a:t>
            </a:r>
            <a:endParaRPr/>
          </a:p>
          <a:p>
            <a:pPr indent="-342900" lvl="0" marL="457200" rtl="0" algn="l">
              <a:spcBef>
                <a:spcPts val="0"/>
              </a:spcBef>
              <a:spcAft>
                <a:spcPts val="0"/>
              </a:spcAft>
              <a:buSzPts val="1800"/>
              <a:buChar char="●"/>
            </a:pPr>
            <a:r>
              <a:rPr lang="en"/>
              <a:t>Métricas (Measurement)</a:t>
            </a:r>
            <a:endParaRPr/>
          </a:p>
          <a:p>
            <a:pPr indent="-342900" lvl="0" marL="457200" rtl="0" algn="l">
              <a:spcBef>
                <a:spcPts val="0"/>
              </a:spcBef>
              <a:spcAft>
                <a:spcPts val="0"/>
              </a:spcAft>
              <a:buSzPts val="1800"/>
              <a:buChar char="●"/>
            </a:pPr>
            <a:r>
              <a:rPr lang="en"/>
              <a:t>Compartilhamento (Sharing)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Cultura</a:t>
            </a:r>
            <a:endParaRPr/>
          </a:p>
        </p:txBody>
      </p:sp>
      <p:sp>
        <p:nvSpPr>
          <p:cNvPr id="205" name="Google Shape;205;p3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Colaboração</a:t>
            </a:r>
            <a:endParaRPr/>
          </a:p>
          <a:p>
            <a:pPr indent="-317500" lvl="0" marL="457200" rtl="0" algn="l">
              <a:spcBef>
                <a:spcPts val="0"/>
              </a:spcBef>
              <a:spcAft>
                <a:spcPts val="0"/>
              </a:spcAft>
              <a:buSzPts val="1400"/>
              <a:buChar char="●"/>
            </a:pPr>
            <a:r>
              <a:rPr lang="en"/>
              <a:t>Dev e Ops trabalhando juntos para entregar valor</a:t>
            </a:r>
            <a:endParaRPr/>
          </a:p>
          <a:p>
            <a:pPr indent="-317500" lvl="0" marL="457200" rtl="0" algn="l">
              <a:spcBef>
                <a:spcPts val="0"/>
              </a:spcBef>
              <a:spcAft>
                <a:spcPts val="0"/>
              </a:spcAft>
              <a:buSzPts val="1400"/>
              <a:buChar char="●"/>
            </a:pPr>
            <a:r>
              <a:rPr lang="en"/>
              <a:t>Indivíduos e interações mais que processos e ferramentas</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206" name="Google Shape;206;p3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515151"/>
              </a:buClr>
              <a:buSzPts val="1500"/>
              <a:buChar char="●"/>
            </a:pPr>
            <a:r>
              <a:rPr lang="en" sz="1500">
                <a:solidFill>
                  <a:srgbClr val="515151"/>
                </a:solidFill>
              </a:rPr>
              <a:t>Metodologias ágeis em geral</a:t>
            </a:r>
            <a:endParaRPr sz="1500">
              <a:solidFill>
                <a:srgbClr val="515151"/>
              </a:solidFill>
            </a:endParaRPr>
          </a:p>
          <a:p>
            <a:pPr indent="-323850" lvl="0" marL="457200" rtl="0" algn="l">
              <a:spcBef>
                <a:spcPts val="0"/>
              </a:spcBef>
              <a:spcAft>
                <a:spcPts val="0"/>
              </a:spcAft>
              <a:buClr>
                <a:srgbClr val="515151"/>
              </a:buClr>
              <a:buSzPts val="1500"/>
              <a:buChar char="●"/>
            </a:pPr>
            <a:r>
              <a:rPr lang="en" sz="1500">
                <a:solidFill>
                  <a:srgbClr val="515151"/>
                </a:solidFill>
              </a:rPr>
              <a:t>Scrum</a:t>
            </a:r>
            <a:endParaRPr sz="1500">
              <a:solidFill>
                <a:srgbClr val="515151"/>
              </a:solidFill>
            </a:endParaRPr>
          </a:p>
          <a:p>
            <a:pPr indent="-323850" lvl="0" marL="457200" rtl="0" algn="l">
              <a:spcBef>
                <a:spcPts val="0"/>
              </a:spcBef>
              <a:spcAft>
                <a:spcPts val="0"/>
              </a:spcAft>
              <a:buClr>
                <a:srgbClr val="515151"/>
              </a:buClr>
              <a:buSzPts val="1500"/>
              <a:buChar char="●"/>
            </a:pPr>
            <a:r>
              <a:rPr lang="en" sz="1500">
                <a:solidFill>
                  <a:srgbClr val="515151"/>
                </a:solidFill>
              </a:rPr>
              <a:t>Kanban</a:t>
            </a:r>
            <a:endParaRPr sz="1500">
              <a:solidFill>
                <a:srgbClr val="515151"/>
              </a:solidFill>
            </a:endParaRPr>
          </a:p>
          <a:p>
            <a:pPr indent="-323850" lvl="0" marL="457200" rtl="0" algn="l">
              <a:spcBef>
                <a:spcPts val="0"/>
              </a:spcBef>
              <a:spcAft>
                <a:spcPts val="0"/>
              </a:spcAft>
              <a:buClr>
                <a:srgbClr val="515151"/>
              </a:buClr>
              <a:buSzPts val="1500"/>
              <a:buChar char="●"/>
            </a:pPr>
            <a:r>
              <a:rPr lang="en" sz="1500">
                <a:solidFill>
                  <a:srgbClr val="515151"/>
                </a:solidFill>
              </a:rPr>
              <a:t>Lean</a:t>
            </a:r>
            <a:endParaRPr sz="1500">
              <a:solidFill>
                <a:srgbClr val="515151"/>
              </a:solidFill>
            </a:endParaRPr>
          </a:p>
          <a:p>
            <a:pPr indent="0" lvl="0" marL="457200" rtl="0" algn="l">
              <a:spcBef>
                <a:spcPts val="0"/>
              </a:spcBef>
              <a:spcAft>
                <a:spcPts val="0"/>
              </a:spcAft>
              <a:buNone/>
            </a:pPr>
            <a:r>
              <a:t/>
            </a:r>
            <a:endParaRPr sz="1500">
              <a:solidFill>
                <a:srgbClr val="515151"/>
              </a:solidFill>
            </a:endParaRPr>
          </a:p>
          <a:p>
            <a:pPr indent="0" lvl="0" marL="457200" rtl="0" algn="l">
              <a:spcBef>
                <a:spcPts val="0"/>
              </a:spcBef>
              <a:spcAft>
                <a:spcPts val="0"/>
              </a:spcAft>
              <a:buNone/>
            </a:pPr>
            <a:r>
              <a:t/>
            </a:r>
            <a:endParaRPr sz="1500">
              <a:solidFill>
                <a:srgbClr val="515151"/>
              </a:solidFill>
            </a:endParaRPr>
          </a:p>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Automação</a:t>
            </a:r>
            <a:endParaRPr/>
          </a:p>
        </p:txBody>
      </p:sp>
      <p:sp>
        <p:nvSpPr>
          <p:cNvPr id="212" name="Google Shape;212;p3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Ferramentas de automação</a:t>
            </a:r>
            <a:endParaRPr/>
          </a:p>
          <a:p>
            <a:pPr indent="-317500" lvl="0" marL="457200" rtl="0" algn="l">
              <a:spcBef>
                <a:spcPts val="0"/>
              </a:spcBef>
              <a:spcAft>
                <a:spcPts val="0"/>
              </a:spcAft>
              <a:buSzPts val="1400"/>
              <a:buChar char="●"/>
            </a:pPr>
            <a:r>
              <a:rPr lang="en"/>
              <a:t>Retirar passos manuais da cadeia de valor</a:t>
            </a:r>
            <a:endParaRPr/>
          </a:p>
          <a:p>
            <a:pPr indent="0" lvl="0" marL="457200" rtl="0" algn="l">
              <a:spcBef>
                <a:spcPts val="1600"/>
              </a:spcBef>
              <a:spcAft>
                <a:spcPts val="1600"/>
              </a:spcAft>
              <a:buNone/>
            </a:pPr>
            <a:r>
              <a:t/>
            </a:r>
            <a:endParaRPr/>
          </a:p>
        </p:txBody>
      </p:sp>
      <p:sp>
        <p:nvSpPr>
          <p:cNvPr id="213" name="Google Shape;213;p3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515151"/>
              </a:buClr>
              <a:buSzPts val="1500"/>
              <a:buChar char="●"/>
            </a:pPr>
            <a:r>
              <a:rPr lang="en" sz="1500">
                <a:solidFill>
                  <a:srgbClr val="515151"/>
                </a:solidFill>
              </a:rPr>
              <a:t>Infraestrutura como Código(Terraform)</a:t>
            </a:r>
            <a:endParaRPr sz="1500">
              <a:solidFill>
                <a:srgbClr val="515151"/>
              </a:solidFill>
            </a:endParaRPr>
          </a:p>
          <a:p>
            <a:pPr indent="-323850" lvl="0" marL="457200" rtl="0" algn="l">
              <a:spcBef>
                <a:spcPts val="0"/>
              </a:spcBef>
              <a:spcAft>
                <a:spcPts val="0"/>
              </a:spcAft>
              <a:buClr>
                <a:srgbClr val="515151"/>
              </a:buClr>
              <a:buSzPts val="1500"/>
              <a:buChar char="●"/>
            </a:pPr>
            <a:r>
              <a:rPr lang="en" sz="1500">
                <a:solidFill>
                  <a:srgbClr val="515151"/>
                </a:solidFill>
              </a:rPr>
              <a:t>Virtualização</a:t>
            </a:r>
            <a:endParaRPr sz="1500">
              <a:solidFill>
                <a:srgbClr val="515151"/>
              </a:solidFill>
            </a:endParaRPr>
          </a:p>
          <a:p>
            <a:pPr indent="-323850" lvl="0" marL="457200" rtl="0" algn="l">
              <a:spcBef>
                <a:spcPts val="0"/>
              </a:spcBef>
              <a:spcAft>
                <a:spcPts val="0"/>
              </a:spcAft>
              <a:buClr>
                <a:srgbClr val="515151"/>
              </a:buClr>
              <a:buSzPts val="1500"/>
              <a:buChar char="●"/>
            </a:pPr>
            <a:r>
              <a:rPr lang="en" sz="1500">
                <a:solidFill>
                  <a:srgbClr val="515151"/>
                </a:solidFill>
              </a:rPr>
              <a:t>Gerência de Configuração (Puppet, Chef)</a:t>
            </a:r>
            <a:endParaRPr sz="1500">
              <a:solidFill>
                <a:srgbClr val="515151"/>
              </a:solidFill>
            </a:endParaRPr>
          </a:p>
          <a:p>
            <a:pPr indent="-323850" lvl="0" marL="457200" rtl="0" algn="l">
              <a:spcBef>
                <a:spcPts val="0"/>
              </a:spcBef>
              <a:spcAft>
                <a:spcPts val="0"/>
              </a:spcAft>
              <a:buClr>
                <a:srgbClr val="515151"/>
              </a:buClr>
              <a:buSzPts val="1500"/>
              <a:buChar char="●"/>
            </a:pPr>
            <a:r>
              <a:rPr lang="en" sz="1500">
                <a:solidFill>
                  <a:srgbClr val="515151"/>
                </a:solidFill>
              </a:rPr>
              <a:t>Orquestração (Fabric, Ansible)</a:t>
            </a:r>
            <a:endParaRPr sz="1500">
              <a:solidFill>
                <a:srgbClr val="515151"/>
              </a:solidFill>
            </a:endParaRPr>
          </a:p>
          <a:p>
            <a:pPr indent="-323850" lvl="0" marL="457200" rtl="0" algn="l">
              <a:spcBef>
                <a:spcPts val="0"/>
              </a:spcBef>
              <a:spcAft>
                <a:spcPts val="0"/>
              </a:spcAft>
              <a:buClr>
                <a:srgbClr val="515151"/>
              </a:buClr>
              <a:buSzPts val="1500"/>
              <a:buChar char="●"/>
            </a:pPr>
            <a:r>
              <a:rPr lang="en" sz="1500">
                <a:solidFill>
                  <a:srgbClr val="515151"/>
                </a:solidFill>
              </a:rPr>
              <a:t>Git</a:t>
            </a:r>
            <a:endParaRPr sz="1500">
              <a:solidFill>
                <a:srgbClr val="515151"/>
              </a:solidFill>
            </a:endParaRPr>
          </a:p>
          <a:p>
            <a:pPr indent="-323850" lvl="0" marL="457200" rtl="0" algn="l">
              <a:spcBef>
                <a:spcPts val="0"/>
              </a:spcBef>
              <a:spcAft>
                <a:spcPts val="0"/>
              </a:spcAft>
              <a:buClr>
                <a:srgbClr val="515151"/>
              </a:buClr>
              <a:buSzPts val="1500"/>
              <a:buChar char="●"/>
            </a:pPr>
            <a:r>
              <a:rPr lang="en" sz="1500">
                <a:solidFill>
                  <a:srgbClr val="515151"/>
                </a:solidFill>
              </a:rPr>
              <a:t>CI/CD(Jenkins, TravisCI)</a:t>
            </a:r>
            <a:endParaRPr sz="1500">
              <a:solidFill>
                <a:srgbClr val="515151"/>
              </a:solidFill>
            </a:endParaRPr>
          </a:p>
          <a:p>
            <a:pPr indent="-323850" lvl="0" marL="457200" rtl="0" algn="l">
              <a:spcBef>
                <a:spcPts val="0"/>
              </a:spcBef>
              <a:spcAft>
                <a:spcPts val="0"/>
              </a:spcAft>
              <a:buClr>
                <a:srgbClr val="515151"/>
              </a:buClr>
              <a:buSzPts val="1500"/>
              <a:buChar char="●"/>
            </a:pPr>
            <a:r>
              <a:rPr lang="en" sz="1500">
                <a:solidFill>
                  <a:srgbClr val="515151"/>
                </a:solidFill>
              </a:rPr>
              <a:t>Microsservices</a:t>
            </a:r>
            <a:endParaRPr sz="1500">
              <a:solidFill>
                <a:srgbClr val="515151"/>
              </a:solidFill>
            </a:endParaRPr>
          </a:p>
          <a:p>
            <a:pPr indent="-323850" lvl="0" marL="457200" rtl="0" algn="l">
              <a:spcBef>
                <a:spcPts val="0"/>
              </a:spcBef>
              <a:spcAft>
                <a:spcPts val="0"/>
              </a:spcAft>
              <a:buClr>
                <a:srgbClr val="515151"/>
              </a:buClr>
              <a:buSzPts val="1500"/>
              <a:buChar char="●"/>
            </a:pPr>
            <a:r>
              <a:rPr lang="en" sz="1500">
                <a:solidFill>
                  <a:srgbClr val="515151"/>
                </a:solidFill>
              </a:rPr>
              <a:t>Docker, Kubernetes</a:t>
            </a:r>
            <a:endParaRPr sz="1500">
              <a:solidFill>
                <a:srgbClr val="515151"/>
              </a:solidFill>
            </a:endParaRPr>
          </a:p>
          <a:p>
            <a:pPr indent="-323850" lvl="0" marL="457200" rtl="0" algn="l">
              <a:spcBef>
                <a:spcPts val="0"/>
              </a:spcBef>
              <a:spcAft>
                <a:spcPts val="0"/>
              </a:spcAft>
              <a:buClr>
                <a:srgbClr val="515151"/>
              </a:buClr>
              <a:buSzPts val="1500"/>
              <a:buChar char="●"/>
            </a:pPr>
            <a:r>
              <a:rPr lang="en" sz="1500">
                <a:solidFill>
                  <a:srgbClr val="515151"/>
                </a:solidFill>
              </a:rPr>
              <a:t>Linguagens Interpretadas(Ruby, Python, Golang)</a:t>
            </a:r>
            <a:endParaRPr sz="1500">
              <a:solidFill>
                <a:srgbClr val="515151"/>
              </a:solidFill>
            </a:endParaRPr>
          </a:p>
          <a:p>
            <a:pPr indent="-323850" lvl="0" marL="457200" rtl="0" algn="l">
              <a:spcBef>
                <a:spcPts val="0"/>
              </a:spcBef>
              <a:spcAft>
                <a:spcPts val="0"/>
              </a:spcAft>
              <a:buClr>
                <a:srgbClr val="515151"/>
              </a:buClr>
              <a:buSzPts val="1500"/>
              <a:buChar char="●"/>
            </a:pPr>
            <a:r>
              <a:rPr lang="en" sz="1500">
                <a:solidFill>
                  <a:srgbClr val="515151"/>
                </a:solidFill>
              </a:rPr>
              <a:t>SOs (Linux)</a:t>
            </a:r>
            <a:endParaRPr sz="1500">
              <a:solidFill>
                <a:srgbClr val="515151"/>
              </a:solidFill>
            </a:endParaRPr>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Métricas</a:t>
            </a:r>
            <a:endParaRPr/>
          </a:p>
        </p:txBody>
      </p:sp>
      <p:sp>
        <p:nvSpPr>
          <p:cNvPr id="219" name="Google Shape;219;p3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Métricas de todo o ciclo</a:t>
            </a:r>
            <a:endParaRPr/>
          </a:p>
          <a:p>
            <a:pPr indent="-317500" lvl="0" marL="457200" rtl="0" algn="l">
              <a:spcBef>
                <a:spcPts val="0"/>
              </a:spcBef>
              <a:spcAft>
                <a:spcPts val="0"/>
              </a:spcAft>
              <a:buSzPts val="1400"/>
              <a:buChar char="●"/>
            </a:pPr>
            <a:r>
              <a:rPr lang="en"/>
              <a:t>Monitoramento/Logs</a:t>
            </a:r>
            <a:endParaRPr/>
          </a:p>
          <a:p>
            <a:pPr indent="-317500" lvl="0" marL="457200" rtl="0" algn="l">
              <a:spcBef>
                <a:spcPts val="0"/>
              </a:spcBef>
              <a:spcAft>
                <a:spcPts val="0"/>
              </a:spcAft>
              <a:buSzPts val="1400"/>
              <a:buChar char="●"/>
            </a:pPr>
            <a:r>
              <a:rPr lang="en"/>
              <a:t>Métricas permitem refinar o ciclo de valor</a:t>
            </a:r>
            <a:endParaRPr/>
          </a:p>
        </p:txBody>
      </p:sp>
      <p:sp>
        <p:nvSpPr>
          <p:cNvPr id="220" name="Google Shape;220;p3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500">
              <a:solidFill>
                <a:srgbClr val="515151"/>
              </a:solidFill>
            </a:endParaRPr>
          </a:p>
          <a:p>
            <a:pPr indent="-323850" lvl="0" marL="457200" rtl="0" algn="l">
              <a:spcBef>
                <a:spcPts val="0"/>
              </a:spcBef>
              <a:spcAft>
                <a:spcPts val="0"/>
              </a:spcAft>
              <a:buClr>
                <a:srgbClr val="515151"/>
              </a:buClr>
              <a:buSzPts val="1500"/>
              <a:buChar char="●"/>
            </a:pPr>
            <a:r>
              <a:rPr lang="en" sz="1500">
                <a:solidFill>
                  <a:srgbClr val="515151"/>
                </a:solidFill>
              </a:rPr>
              <a:t>Ferramentas APM</a:t>
            </a:r>
            <a:endParaRPr sz="1500">
              <a:solidFill>
                <a:srgbClr val="515151"/>
              </a:solidFill>
            </a:endParaRPr>
          </a:p>
          <a:p>
            <a:pPr indent="-323850" lvl="0" marL="457200" rtl="0" algn="l">
              <a:spcBef>
                <a:spcPts val="0"/>
              </a:spcBef>
              <a:spcAft>
                <a:spcPts val="0"/>
              </a:spcAft>
              <a:buClr>
                <a:srgbClr val="515151"/>
              </a:buClr>
              <a:buSzPts val="1500"/>
              <a:buChar char="●"/>
            </a:pPr>
            <a:r>
              <a:rPr lang="en" sz="1500">
                <a:solidFill>
                  <a:srgbClr val="515151"/>
                </a:solidFill>
              </a:rPr>
              <a:t>Ferramentas de monitoramento (Nagios/Zabbix)</a:t>
            </a:r>
            <a:endParaRPr sz="1500">
              <a:solidFill>
                <a:srgbClr val="515151"/>
              </a:solidFill>
            </a:endParaRPr>
          </a:p>
          <a:p>
            <a:pPr indent="-323850" lvl="0" marL="457200" rtl="0" algn="l">
              <a:spcBef>
                <a:spcPts val="0"/>
              </a:spcBef>
              <a:spcAft>
                <a:spcPts val="0"/>
              </a:spcAft>
              <a:buClr>
                <a:srgbClr val="515151"/>
              </a:buClr>
              <a:buSzPts val="1500"/>
              <a:buChar char="●"/>
            </a:pPr>
            <a:r>
              <a:rPr lang="en" sz="1500">
                <a:solidFill>
                  <a:srgbClr val="515151"/>
                </a:solidFill>
              </a:rPr>
              <a:t>Tratamento de logs (ELK)</a:t>
            </a:r>
            <a:endParaRPr sz="1500">
              <a:solidFill>
                <a:srgbClr val="515151"/>
              </a:solidFill>
            </a:endParaRPr>
          </a:p>
          <a:p>
            <a:pPr indent="-323850" lvl="0" marL="457200" rtl="0" algn="l">
              <a:spcBef>
                <a:spcPts val="0"/>
              </a:spcBef>
              <a:spcAft>
                <a:spcPts val="0"/>
              </a:spcAft>
              <a:buClr>
                <a:srgbClr val="515151"/>
              </a:buClr>
              <a:buSzPts val="1500"/>
              <a:buChar char="●"/>
            </a:pPr>
            <a:r>
              <a:rPr lang="en" sz="1500">
                <a:solidFill>
                  <a:srgbClr val="515151"/>
                </a:solidFill>
              </a:rPr>
              <a:t>Coleta e armazenamento de métricas (Collectd/Statsd/Graphite/Graphana)</a:t>
            </a:r>
            <a:endParaRPr sz="1500">
              <a:solidFill>
                <a:srgbClr val="515151"/>
              </a:solidFill>
            </a:endParaRPr>
          </a:p>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Compartilhamento</a:t>
            </a:r>
            <a:endParaRPr/>
          </a:p>
        </p:txBody>
      </p:sp>
      <p:sp>
        <p:nvSpPr>
          <p:cNvPr id="226" name="Google Shape;226;p3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Feedback</a:t>
            </a:r>
            <a:endParaRPr/>
          </a:p>
          <a:p>
            <a:pPr indent="-317500" lvl="0" marL="457200" rtl="0" algn="l">
              <a:spcBef>
                <a:spcPts val="0"/>
              </a:spcBef>
              <a:spcAft>
                <a:spcPts val="0"/>
              </a:spcAft>
              <a:buSzPts val="1400"/>
              <a:buChar char="●"/>
            </a:pPr>
            <a:r>
              <a:rPr lang="en"/>
              <a:t>Responsabilidades compartilhadas</a:t>
            </a:r>
            <a:endParaRPr/>
          </a:p>
          <a:p>
            <a:pPr indent="-317500" lvl="0" marL="457200" rtl="0" algn="l">
              <a:spcBef>
                <a:spcPts val="0"/>
              </a:spcBef>
              <a:spcAft>
                <a:spcPts val="0"/>
              </a:spcAft>
              <a:buSzPts val="1400"/>
              <a:buChar char="●"/>
            </a:pPr>
            <a:r>
              <a:rPr lang="en"/>
              <a:t>Compartilhar experiências (boas ou ruins) permitem o aprendizado</a:t>
            </a:r>
            <a:endParaRPr/>
          </a:p>
        </p:txBody>
      </p:sp>
      <p:sp>
        <p:nvSpPr>
          <p:cNvPr id="227" name="Google Shape;227;p3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515151"/>
              </a:solidFill>
            </a:endParaRPr>
          </a:p>
          <a:p>
            <a:pPr indent="-323850" lvl="0" marL="457200" rtl="0" algn="l">
              <a:spcBef>
                <a:spcPts val="0"/>
              </a:spcBef>
              <a:spcAft>
                <a:spcPts val="0"/>
              </a:spcAft>
              <a:buClr>
                <a:srgbClr val="515151"/>
              </a:buClr>
              <a:buSzPts val="1500"/>
              <a:buChar char="●"/>
            </a:pPr>
            <a:r>
              <a:rPr lang="en" sz="1500">
                <a:solidFill>
                  <a:srgbClr val="515151"/>
                </a:solidFill>
              </a:rPr>
              <a:t>Cultura </a:t>
            </a:r>
            <a:r>
              <a:rPr i="1" lang="en" sz="1500">
                <a:solidFill>
                  <a:srgbClr val="515151"/>
                </a:solidFill>
              </a:rPr>
              <a:t>Blameless</a:t>
            </a:r>
            <a:endParaRPr i="1" sz="1500">
              <a:solidFill>
                <a:srgbClr val="515151"/>
              </a:solidFill>
            </a:endParaRPr>
          </a:p>
          <a:p>
            <a:pPr indent="-323850" lvl="0" marL="457200" rtl="0" algn="l">
              <a:spcBef>
                <a:spcPts val="0"/>
              </a:spcBef>
              <a:spcAft>
                <a:spcPts val="0"/>
              </a:spcAft>
              <a:buClr>
                <a:srgbClr val="515151"/>
              </a:buClr>
              <a:buSzPts val="1500"/>
              <a:buChar char="●"/>
            </a:pPr>
            <a:r>
              <a:rPr lang="en" sz="1500">
                <a:solidFill>
                  <a:srgbClr val="515151"/>
                </a:solidFill>
              </a:rPr>
              <a:t>Compartilhar ferramentas entre todos os times</a:t>
            </a:r>
            <a:endParaRPr sz="1500">
              <a:solidFill>
                <a:srgbClr val="515151"/>
              </a:solidFill>
            </a:endParaRPr>
          </a:p>
          <a:p>
            <a:pPr indent="-323850" lvl="0" marL="457200" rtl="0" algn="l">
              <a:spcBef>
                <a:spcPts val="0"/>
              </a:spcBef>
              <a:spcAft>
                <a:spcPts val="0"/>
              </a:spcAft>
              <a:buClr>
                <a:srgbClr val="515151"/>
              </a:buClr>
              <a:buSzPts val="1500"/>
              <a:buChar char="●"/>
            </a:pPr>
            <a:r>
              <a:rPr lang="en" sz="1500">
                <a:solidFill>
                  <a:srgbClr val="515151"/>
                </a:solidFill>
              </a:rPr>
              <a:t>Compartilhar código entre todos os times</a:t>
            </a:r>
            <a:endParaRPr sz="1500">
              <a:solidFill>
                <a:srgbClr val="515151"/>
              </a:solidFill>
            </a:endParaRPr>
          </a:p>
          <a:p>
            <a:pPr indent="-323850" lvl="0" marL="457200" rtl="0" algn="l">
              <a:spcBef>
                <a:spcPts val="0"/>
              </a:spcBef>
              <a:spcAft>
                <a:spcPts val="0"/>
              </a:spcAft>
              <a:buClr>
                <a:srgbClr val="515151"/>
              </a:buClr>
              <a:buSzPts val="1500"/>
              <a:buChar char="●"/>
            </a:pPr>
            <a:r>
              <a:rPr lang="en" sz="1500">
                <a:solidFill>
                  <a:srgbClr val="515151"/>
                </a:solidFill>
              </a:rPr>
              <a:t>Compartilhar informações e dados</a:t>
            </a:r>
            <a:endParaRPr sz="1500">
              <a:solidFill>
                <a:srgbClr val="515151"/>
              </a:solidFill>
            </a:endParaRPr>
          </a:p>
          <a:p>
            <a:pPr indent="-323850" lvl="0" marL="457200" rtl="0" algn="l">
              <a:spcBef>
                <a:spcPts val="0"/>
              </a:spcBef>
              <a:spcAft>
                <a:spcPts val="0"/>
              </a:spcAft>
              <a:buClr>
                <a:srgbClr val="515151"/>
              </a:buClr>
              <a:buSzPts val="1500"/>
              <a:buChar char="●"/>
            </a:pPr>
            <a:r>
              <a:rPr lang="en" sz="1500">
                <a:solidFill>
                  <a:srgbClr val="515151"/>
                </a:solidFill>
              </a:rPr>
              <a:t>Sempre melhorar o processo de comunicação</a:t>
            </a:r>
            <a:endParaRPr sz="1500">
              <a:solidFill>
                <a:srgbClr val="515151"/>
              </a:solidFill>
            </a:endParaRPr>
          </a:p>
          <a:p>
            <a:pPr indent="-323850" lvl="0" marL="457200" rtl="0" algn="l">
              <a:spcBef>
                <a:spcPts val="0"/>
              </a:spcBef>
              <a:spcAft>
                <a:spcPts val="0"/>
              </a:spcAft>
              <a:buClr>
                <a:srgbClr val="515151"/>
              </a:buClr>
              <a:buSzPts val="1500"/>
              <a:buChar char="●"/>
            </a:pPr>
            <a:r>
              <a:rPr lang="en" sz="1500">
                <a:solidFill>
                  <a:srgbClr val="515151"/>
                </a:solidFill>
              </a:rPr>
              <a:t>Feedback constante entre os times</a:t>
            </a:r>
            <a:endParaRPr sz="1500">
              <a:solidFill>
                <a:srgbClr val="515151"/>
              </a:solidFill>
            </a:endParaRPr>
          </a:p>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Pipeline DevOps</a:t>
            </a:r>
            <a:endParaRPr/>
          </a:p>
        </p:txBody>
      </p:sp>
      <p:sp>
        <p:nvSpPr>
          <p:cNvPr id="233" name="Google Shape;23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4" name="Google Shape;234;p39"/>
          <p:cNvPicPr preferRelativeResize="0"/>
          <p:nvPr/>
        </p:nvPicPr>
        <p:blipFill>
          <a:blip r:embed="rId3">
            <a:alphaModFix/>
          </a:blip>
          <a:stretch>
            <a:fillRect/>
          </a:stretch>
        </p:blipFill>
        <p:spPr>
          <a:xfrm>
            <a:off x="1704975" y="1430075"/>
            <a:ext cx="5877075" cy="302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a:p>
            <a:pPr indent="0" lvl="0" marL="0" rtl="0" algn="ctr">
              <a:spcBef>
                <a:spcPts val="0"/>
              </a:spcBef>
              <a:spcAft>
                <a:spcPts val="0"/>
              </a:spcAft>
              <a:buNone/>
            </a:pPr>
            <a:r>
              <a:rPr lang="en" sz="2800"/>
              <a:t>DevOps na prática</a:t>
            </a:r>
            <a:endParaRPr sz="2800"/>
          </a:p>
        </p:txBody>
      </p:sp>
      <p:sp>
        <p:nvSpPr>
          <p:cNvPr id="240" name="Google Shape;240;p40"/>
          <p:cNvSpPr txBox="1"/>
          <p:nvPr/>
        </p:nvSpPr>
        <p:spPr>
          <a:xfrm>
            <a:off x="1509575" y="4651825"/>
            <a:ext cx="6202200" cy="4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Material disponível em: </a:t>
            </a:r>
            <a:r>
              <a:rPr i="1" lang="en" sz="1200" u="sng">
                <a:solidFill>
                  <a:schemeClr val="hlink"/>
                </a:solidFill>
                <a:hlinkClick r:id="rId3"/>
              </a:rPr>
              <a:t>https://github.com/edsoncelio/demo-secomp2018</a:t>
            </a:r>
            <a:endParaRPr i="1" sz="1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Pipeline de uma aplicação em Python</a:t>
            </a:r>
            <a:endParaRPr/>
          </a:p>
        </p:txBody>
      </p:sp>
      <p:sp>
        <p:nvSpPr>
          <p:cNvPr id="246" name="Google Shape;24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Pull para o Github feito pelo desenvolvedor </a:t>
            </a:r>
            <a:r>
              <a:rPr lang="en">
                <a:solidFill>
                  <a:srgbClr val="FF0000"/>
                </a:solidFill>
              </a:rPr>
              <a:t>MANUAL </a:t>
            </a:r>
            <a:endParaRPr>
              <a:solidFill>
                <a:srgbClr val="999999"/>
              </a:solidFill>
            </a:endParaRPr>
          </a:p>
          <a:p>
            <a:pPr indent="-342900" lvl="0" marL="457200" rtl="0" algn="l">
              <a:spcBef>
                <a:spcPts val="0"/>
              </a:spcBef>
              <a:spcAft>
                <a:spcPts val="0"/>
              </a:spcAft>
              <a:buSzPts val="1800"/>
              <a:buAutoNum type="arabicPeriod"/>
            </a:pPr>
            <a:r>
              <a:rPr lang="en"/>
              <a:t>Construção da aplicação a partir do código fonte do repositório </a:t>
            </a:r>
            <a:r>
              <a:rPr lang="en">
                <a:solidFill>
                  <a:srgbClr val="38761D"/>
                </a:solidFill>
              </a:rPr>
              <a:t>AUTO</a:t>
            </a:r>
            <a:endParaRPr>
              <a:solidFill>
                <a:srgbClr val="38761D"/>
              </a:solidFill>
            </a:endParaRPr>
          </a:p>
          <a:p>
            <a:pPr indent="-342900" lvl="0" marL="457200" rtl="0" algn="l">
              <a:spcBef>
                <a:spcPts val="0"/>
              </a:spcBef>
              <a:spcAft>
                <a:spcPts val="0"/>
              </a:spcAft>
              <a:buSzPts val="1800"/>
              <a:buAutoNum type="arabicPeriod"/>
            </a:pPr>
            <a:r>
              <a:rPr lang="en"/>
              <a:t>Testes unitários automatizados </a:t>
            </a:r>
            <a:r>
              <a:rPr lang="en">
                <a:solidFill>
                  <a:srgbClr val="38761D"/>
                </a:solidFill>
              </a:rPr>
              <a:t>AUTO</a:t>
            </a:r>
            <a:endParaRPr/>
          </a:p>
          <a:p>
            <a:pPr indent="-342900" lvl="0" marL="457200" rtl="0" algn="l">
              <a:spcBef>
                <a:spcPts val="0"/>
              </a:spcBef>
              <a:spcAft>
                <a:spcPts val="0"/>
              </a:spcAft>
              <a:buSzPts val="1800"/>
              <a:buAutoNum type="arabicPeriod"/>
            </a:pPr>
            <a:r>
              <a:rPr lang="en"/>
              <a:t>Testes de cobertura </a:t>
            </a:r>
            <a:r>
              <a:rPr lang="en">
                <a:solidFill>
                  <a:srgbClr val="38761D"/>
                </a:solidFill>
              </a:rPr>
              <a:t>AUTO</a:t>
            </a:r>
            <a:endParaRPr/>
          </a:p>
          <a:p>
            <a:pPr indent="-342900" lvl="0" marL="457200" rtl="0" algn="l">
              <a:spcBef>
                <a:spcPts val="0"/>
              </a:spcBef>
              <a:spcAft>
                <a:spcPts val="0"/>
              </a:spcAft>
              <a:buSzPts val="1800"/>
              <a:buAutoNum type="arabicPeriod"/>
            </a:pPr>
            <a:r>
              <a:rPr lang="en"/>
              <a:t>Análise de performance e qualidade </a:t>
            </a:r>
            <a:r>
              <a:rPr lang="en">
                <a:solidFill>
                  <a:srgbClr val="38761D"/>
                </a:solidFill>
              </a:rPr>
              <a:t>AUTO</a:t>
            </a:r>
            <a:endParaRPr/>
          </a:p>
          <a:p>
            <a:pPr indent="-342900" lvl="0" marL="457200" rtl="0" algn="l">
              <a:spcBef>
                <a:spcPts val="0"/>
              </a:spcBef>
              <a:spcAft>
                <a:spcPts val="0"/>
              </a:spcAft>
              <a:buSzPts val="1800"/>
              <a:buAutoNum type="arabicPeriod"/>
            </a:pPr>
            <a:r>
              <a:rPr lang="en"/>
              <a:t>Aprovação </a:t>
            </a:r>
            <a:r>
              <a:rPr lang="en">
                <a:solidFill>
                  <a:srgbClr val="FF0000"/>
                </a:solidFill>
              </a:rPr>
              <a:t>MANUAL</a:t>
            </a:r>
            <a:endParaRPr/>
          </a:p>
          <a:p>
            <a:pPr indent="-342900" lvl="0" marL="457200" rtl="0" algn="l">
              <a:spcBef>
                <a:spcPts val="0"/>
              </a:spcBef>
              <a:spcAft>
                <a:spcPts val="0"/>
              </a:spcAft>
              <a:buSzPts val="1800"/>
              <a:buAutoNum type="arabicPeriod"/>
            </a:pPr>
            <a:r>
              <a:rPr lang="en"/>
              <a:t>Upload do artefato (executável) </a:t>
            </a:r>
            <a:r>
              <a:rPr lang="en">
                <a:solidFill>
                  <a:srgbClr val="38761D"/>
                </a:solidFill>
              </a:rPr>
              <a:t>AUTO</a:t>
            </a:r>
            <a:endParaRPr/>
          </a:p>
          <a:p>
            <a:pPr indent="-342900" lvl="0" marL="457200" rtl="0" algn="l">
              <a:spcBef>
                <a:spcPts val="0"/>
              </a:spcBef>
              <a:spcAft>
                <a:spcPts val="0"/>
              </a:spcAft>
              <a:buSzPts val="1800"/>
              <a:buAutoNum type="arabicPeriod"/>
            </a:pPr>
            <a:r>
              <a:rPr lang="en"/>
              <a:t>Implantação em produção e provisionamento </a:t>
            </a:r>
            <a:r>
              <a:rPr lang="en">
                <a:solidFill>
                  <a:srgbClr val="38761D"/>
                </a:solidFill>
              </a:rPr>
              <a:t>AUTO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 cenário ideal em um ambiente de TI</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a:t>
            </a:r>
            <a:r>
              <a:rPr lang="en"/>
              <a:t>Imagine um mundo onde </a:t>
            </a:r>
            <a:r>
              <a:rPr i="1" lang="en"/>
              <a:t>POs</a:t>
            </a:r>
            <a:r>
              <a:rPr lang="en"/>
              <a:t>, desenvolvimento, QA, Operações de TI e </a:t>
            </a:r>
            <a:r>
              <a:rPr i="1" lang="en"/>
              <a:t>Infosec</a:t>
            </a:r>
            <a:r>
              <a:rPr lang="en"/>
              <a:t> trabalham juntos, não apenas para ajudar uns aos outros, mas também para garantir o sucesso da organização como um todo. Trabalhando com um objetivo em comum, eles possibilitam o fluxo rápido do trabalho planejado até a produção (realizando dezenas, centenas ou milhares de </a:t>
            </a:r>
            <a:r>
              <a:rPr i="1" lang="en"/>
              <a:t>commits</a:t>
            </a:r>
            <a:r>
              <a:rPr lang="en"/>
              <a:t> por dia), ao passo que obtém estabilidade, confiabilidade, disponibilidade e segurança de classe mundial.</a:t>
            </a:r>
            <a:r>
              <a:rPr i="1" lang="en"/>
              <a:t>”                    </a:t>
            </a:r>
            <a:endParaRPr i="1"/>
          </a:p>
          <a:p>
            <a:pPr indent="0" lvl="0" marL="0" rtl="0" algn="l">
              <a:spcBef>
                <a:spcPts val="1600"/>
              </a:spcBef>
              <a:spcAft>
                <a:spcPts val="1600"/>
              </a:spcAft>
              <a:buNone/>
            </a:pPr>
            <a:r>
              <a:rPr i="1" lang="en"/>
              <a:t>						        </a:t>
            </a:r>
            <a:r>
              <a:rPr lang="en" sz="1600"/>
              <a:t>Tradução retirada do livro </a:t>
            </a:r>
            <a:r>
              <a:rPr b="1" i="1" lang="en" sz="1600"/>
              <a:t>The DevOps Handbook</a:t>
            </a:r>
            <a:endParaRPr b="1" i="1"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Pipeline de uma aplicação em Python</a:t>
            </a:r>
            <a:endParaRPr/>
          </a:p>
        </p:txBody>
      </p:sp>
      <p:sp>
        <p:nvSpPr>
          <p:cNvPr id="252" name="Google Shape;25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914400" rtl="0" algn="l">
              <a:spcBef>
                <a:spcPts val="0"/>
              </a:spcBef>
              <a:spcAft>
                <a:spcPts val="1600"/>
              </a:spcAft>
              <a:buNone/>
            </a:pPr>
            <a:r>
              <a:t/>
            </a:r>
            <a:endParaRPr/>
          </a:p>
        </p:txBody>
      </p:sp>
      <p:pic>
        <p:nvPicPr>
          <p:cNvPr id="253" name="Google Shape;253;p42"/>
          <p:cNvPicPr preferRelativeResize="0"/>
          <p:nvPr/>
        </p:nvPicPr>
        <p:blipFill>
          <a:blip r:embed="rId3">
            <a:alphaModFix/>
          </a:blip>
          <a:stretch>
            <a:fillRect/>
          </a:stretch>
        </p:blipFill>
        <p:spPr>
          <a:xfrm>
            <a:off x="497525" y="1152475"/>
            <a:ext cx="7250428" cy="3416400"/>
          </a:xfrm>
          <a:prstGeom prst="rect">
            <a:avLst/>
          </a:prstGeom>
          <a:noFill/>
          <a:ln>
            <a:noFill/>
          </a:ln>
        </p:spPr>
      </p:pic>
      <p:sp>
        <p:nvSpPr>
          <p:cNvPr id="254" name="Google Shape;254;p42"/>
          <p:cNvSpPr txBox="1"/>
          <p:nvPr/>
        </p:nvSpPr>
        <p:spPr>
          <a:xfrm>
            <a:off x="497525" y="4652400"/>
            <a:ext cx="3241200" cy="2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https://xebialabs.com/devops-diagram-generator/</a:t>
            </a:r>
            <a:endParaRPr sz="1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Pipeline de uma aplicação em Python</a:t>
            </a:r>
            <a:endParaRPr/>
          </a:p>
        </p:txBody>
      </p:sp>
      <p:sp>
        <p:nvSpPr>
          <p:cNvPr id="260" name="Google Shape;260;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a:p>
        </p:txBody>
      </p:sp>
      <p:pic>
        <p:nvPicPr>
          <p:cNvPr id="261" name="Google Shape;261;p43"/>
          <p:cNvPicPr preferRelativeResize="0"/>
          <p:nvPr/>
        </p:nvPicPr>
        <p:blipFill>
          <a:blip r:embed="rId3">
            <a:alphaModFix/>
          </a:blip>
          <a:stretch>
            <a:fillRect/>
          </a:stretch>
        </p:blipFill>
        <p:spPr>
          <a:xfrm>
            <a:off x="785813" y="1281113"/>
            <a:ext cx="7572375" cy="2581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Pipeline de uma aplicação em Python</a:t>
            </a:r>
            <a:endParaRPr/>
          </a:p>
        </p:txBody>
      </p:sp>
      <p:sp>
        <p:nvSpPr>
          <p:cNvPr id="267" name="Google Shape;26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a:p>
        </p:txBody>
      </p:sp>
      <p:pic>
        <p:nvPicPr>
          <p:cNvPr id="268" name="Google Shape;268;p44"/>
          <p:cNvPicPr preferRelativeResize="0"/>
          <p:nvPr/>
        </p:nvPicPr>
        <p:blipFill>
          <a:blip r:embed="rId3">
            <a:alphaModFix/>
          </a:blip>
          <a:stretch>
            <a:fillRect/>
          </a:stretch>
        </p:blipFill>
        <p:spPr>
          <a:xfrm>
            <a:off x="785813" y="1185863"/>
            <a:ext cx="7572375" cy="2771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Pipeline de uma aplicação em Python</a:t>
            </a:r>
            <a:endParaRPr/>
          </a:p>
        </p:txBody>
      </p:sp>
      <p:sp>
        <p:nvSpPr>
          <p:cNvPr id="274" name="Google Shape;274;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a:p>
        </p:txBody>
      </p:sp>
      <p:pic>
        <p:nvPicPr>
          <p:cNvPr id="275" name="Google Shape;275;p45"/>
          <p:cNvPicPr preferRelativeResize="0"/>
          <p:nvPr/>
        </p:nvPicPr>
        <p:blipFill>
          <a:blip r:embed="rId3">
            <a:alphaModFix/>
          </a:blip>
          <a:stretch>
            <a:fillRect/>
          </a:stretch>
        </p:blipFill>
        <p:spPr>
          <a:xfrm>
            <a:off x="752475" y="1138238"/>
            <a:ext cx="7639050" cy="2867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Tabela periodica de ferramentas DevOps</a:t>
            </a:r>
            <a:endParaRPr/>
          </a:p>
        </p:txBody>
      </p:sp>
      <p:sp>
        <p:nvSpPr>
          <p:cNvPr id="281" name="Google Shape;281;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2" name="Google Shape;282;p46"/>
          <p:cNvPicPr preferRelativeResize="0"/>
          <p:nvPr/>
        </p:nvPicPr>
        <p:blipFill>
          <a:blip r:embed="rId3">
            <a:alphaModFix/>
          </a:blip>
          <a:stretch>
            <a:fillRect/>
          </a:stretch>
        </p:blipFill>
        <p:spPr>
          <a:xfrm>
            <a:off x="1444550" y="1184988"/>
            <a:ext cx="5951101" cy="3351375"/>
          </a:xfrm>
          <a:prstGeom prst="rect">
            <a:avLst/>
          </a:prstGeom>
          <a:noFill/>
          <a:ln>
            <a:noFill/>
          </a:ln>
        </p:spPr>
      </p:pic>
      <p:sp>
        <p:nvSpPr>
          <p:cNvPr id="283" name="Google Shape;283;p46"/>
          <p:cNvSpPr txBox="1"/>
          <p:nvPr/>
        </p:nvSpPr>
        <p:spPr>
          <a:xfrm>
            <a:off x="311700" y="4568875"/>
            <a:ext cx="3527100" cy="3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https://xebialabs.com/periodic-table-of-devops-tools/</a:t>
            </a:r>
            <a:endParaRPr sz="1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Recomendações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Recomendações de leitura</a:t>
            </a:r>
            <a:endParaRPr/>
          </a:p>
        </p:txBody>
      </p:sp>
      <p:sp>
        <p:nvSpPr>
          <p:cNvPr id="294" name="Google Shape;294;p48"/>
          <p:cNvSpPr txBox="1"/>
          <p:nvPr>
            <p:ph idx="1" type="body"/>
          </p:nvPr>
        </p:nvSpPr>
        <p:spPr>
          <a:xfrm>
            <a:off x="311700" y="1152475"/>
            <a:ext cx="4449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Phoenix Project: A Novel about IT, DevOps, and Helping Your Business Win</a:t>
            </a:r>
            <a:endParaRPr b="1"/>
          </a:p>
          <a:p>
            <a:pPr indent="0" lvl="0" marL="0" rtl="0" algn="l">
              <a:spcBef>
                <a:spcPts val="1600"/>
              </a:spcBef>
              <a:spcAft>
                <a:spcPts val="1600"/>
              </a:spcAft>
              <a:buClr>
                <a:schemeClr val="dk1"/>
              </a:buClr>
              <a:buSzPts val="1100"/>
              <a:buFont typeface="Arial"/>
              <a:buNone/>
            </a:pPr>
            <a:r>
              <a:rPr lang="en" sz="1300">
                <a:solidFill>
                  <a:srgbClr val="24292E"/>
                </a:solidFill>
                <a:highlight>
                  <a:srgbClr val="FFFFFF"/>
                </a:highlight>
              </a:rPr>
              <a:t>Uma narrativa sobre a introdução de DevOps em uma empresa fictícia - que em certos momentos farão você cogitar a possibilidade do Gene Kim ser um espião trabalhando ao seu lado devido às grandes semelhanças com </a:t>
            </a:r>
            <a:r>
              <a:rPr i="1" lang="en" sz="1300">
                <a:solidFill>
                  <a:srgbClr val="24292E"/>
                </a:solidFill>
                <a:highlight>
                  <a:srgbClr val="FFFFFF"/>
                </a:highlight>
              </a:rPr>
              <a:t>qualquer empresa de TI</a:t>
            </a:r>
            <a:r>
              <a:rPr lang="en" sz="1300">
                <a:solidFill>
                  <a:srgbClr val="24292E"/>
                </a:solidFill>
                <a:highlight>
                  <a:srgbClr val="FFFFFF"/>
                </a:highlight>
              </a:rPr>
              <a:t>. Será impossível não se identificar de forma assustadora com os personagens do livro e dar pequenos sorrisos ao encontrar versões "da vida real" dos mesmos.</a:t>
            </a:r>
            <a:endParaRPr sz="1300"/>
          </a:p>
        </p:txBody>
      </p:sp>
      <p:sp>
        <p:nvSpPr>
          <p:cNvPr id="295" name="Google Shape;295;p4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6" name="Google Shape;296;p48"/>
          <p:cNvPicPr preferRelativeResize="0"/>
          <p:nvPr/>
        </p:nvPicPr>
        <p:blipFill>
          <a:blip r:embed="rId3">
            <a:alphaModFix/>
          </a:blip>
          <a:stretch>
            <a:fillRect/>
          </a:stretch>
        </p:blipFill>
        <p:spPr>
          <a:xfrm>
            <a:off x="5925133" y="1152475"/>
            <a:ext cx="2282167" cy="3416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Recomendações de leitura</a:t>
            </a:r>
            <a:endParaRPr/>
          </a:p>
        </p:txBody>
      </p:sp>
      <p:sp>
        <p:nvSpPr>
          <p:cNvPr id="302" name="Google Shape;302;p49"/>
          <p:cNvSpPr txBox="1"/>
          <p:nvPr>
            <p:ph idx="1" type="body"/>
          </p:nvPr>
        </p:nvSpPr>
        <p:spPr>
          <a:xfrm>
            <a:off x="311700" y="1152475"/>
            <a:ext cx="4449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DevOps Handbook: How to Create World-Class Agility, Reliability, and Security in Technology Organizations</a:t>
            </a:r>
            <a:endParaRPr b="1"/>
          </a:p>
          <a:p>
            <a:pPr indent="0" lvl="0" marL="0" rtl="0" algn="l">
              <a:spcBef>
                <a:spcPts val="1600"/>
              </a:spcBef>
              <a:spcAft>
                <a:spcPts val="0"/>
              </a:spcAft>
              <a:buNone/>
            </a:pPr>
            <a:r>
              <a:rPr lang="en" sz="1300">
                <a:solidFill>
                  <a:srgbClr val="24292E"/>
                </a:solidFill>
                <a:highlight>
                  <a:srgbClr val="FFFFFF"/>
                </a:highlight>
              </a:rPr>
              <a:t>Está com a sensação de que o projeto unicórnio do Phoenix Project é pura </a:t>
            </a:r>
            <a:r>
              <a:rPr lang="en" sz="1300">
                <a:solidFill>
                  <a:srgbClr val="24292E"/>
                </a:solidFill>
                <a:highlight>
                  <a:srgbClr val="FFFFFF"/>
                </a:highlight>
              </a:rPr>
              <a:t>ficção</a:t>
            </a:r>
            <a:r>
              <a:rPr lang="en" sz="1300">
                <a:solidFill>
                  <a:srgbClr val="24292E"/>
                </a:solidFill>
                <a:highlight>
                  <a:srgbClr val="FFFFFF"/>
                </a:highlight>
              </a:rPr>
              <a:t>? Não sabe como colocar o "Three Ways" em prática ou por onde começar? Este livro vai te ajudar a entender DevOps e ilustrar o case de grandes organizações completamente transformadas ou impulsionadas por DevOps, Lean, Agile, TPS e etc.</a:t>
            </a:r>
            <a:endParaRPr b="1" sz="1300"/>
          </a:p>
          <a:p>
            <a:pPr indent="0" lvl="0" marL="0" rtl="0" algn="l">
              <a:spcBef>
                <a:spcPts val="1600"/>
              </a:spcBef>
              <a:spcAft>
                <a:spcPts val="1600"/>
              </a:spcAft>
              <a:buNone/>
            </a:pPr>
            <a:r>
              <a:t/>
            </a:r>
            <a:endParaRPr sz="1200"/>
          </a:p>
        </p:txBody>
      </p:sp>
      <p:sp>
        <p:nvSpPr>
          <p:cNvPr id="303" name="Google Shape;303;p4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4" name="Google Shape;304;p49"/>
          <p:cNvPicPr preferRelativeResize="0"/>
          <p:nvPr/>
        </p:nvPicPr>
        <p:blipFill>
          <a:blip r:embed="rId3">
            <a:alphaModFix/>
          </a:blip>
          <a:stretch>
            <a:fillRect/>
          </a:stretch>
        </p:blipFill>
        <p:spPr>
          <a:xfrm>
            <a:off x="5739938" y="1188537"/>
            <a:ext cx="2184828" cy="33442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Recomendações de leitura</a:t>
            </a:r>
            <a:endParaRPr/>
          </a:p>
        </p:txBody>
      </p:sp>
      <p:sp>
        <p:nvSpPr>
          <p:cNvPr id="310" name="Google Shape;310;p50"/>
          <p:cNvSpPr txBox="1"/>
          <p:nvPr>
            <p:ph idx="1" type="body"/>
          </p:nvPr>
        </p:nvSpPr>
        <p:spPr>
          <a:xfrm>
            <a:off x="311700" y="1152475"/>
            <a:ext cx="4449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Continuous Delivery: Reliable Software Releases Through Build, Test, and Deployment Automation</a:t>
            </a:r>
            <a:endParaRPr b="1"/>
          </a:p>
          <a:p>
            <a:pPr indent="0" lvl="0" marL="0" rtl="0" algn="l">
              <a:spcBef>
                <a:spcPts val="1600"/>
              </a:spcBef>
              <a:spcAft>
                <a:spcPts val="1600"/>
              </a:spcAft>
              <a:buNone/>
            </a:pPr>
            <a:r>
              <a:rPr lang="en" sz="1300">
                <a:solidFill>
                  <a:srgbClr val="24292E"/>
                </a:solidFill>
                <a:highlight>
                  <a:srgbClr val="FFFFFF"/>
                </a:highlight>
              </a:rPr>
              <a:t>Todas as funcionalidades foram implementadas, mas ainda serão necessárias semanas ou meses para seu software ser entregue. Como manter meu software sempre pronto para produção? Quais práticas utilizar? Quais não utilizar? Quais os benefícios? Embutir qualidade no processo de desenvolvimento e antecipar riscos é potencialmente o melhor investimento a ser feito no seu software!</a:t>
            </a:r>
            <a:endParaRPr b="1" sz="1300"/>
          </a:p>
        </p:txBody>
      </p:sp>
      <p:sp>
        <p:nvSpPr>
          <p:cNvPr id="311" name="Google Shape;311;p5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2" name="Google Shape;312;p50"/>
          <p:cNvPicPr preferRelativeResize="0"/>
          <p:nvPr/>
        </p:nvPicPr>
        <p:blipFill>
          <a:blip r:embed="rId3">
            <a:alphaModFix/>
          </a:blip>
          <a:stretch>
            <a:fillRect/>
          </a:stretch>
        </p:blipFill>
        <p:spPr>
          <a:xfrm>
            <a:off x="5559000" y="1180750"/>
            <a:ext cx="2546725" cy="3359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Recomendações de leitura</a:t>
            </a:r>
            <a:endParaRPr/>
          </a:p>
        </p:txBody>
      </p:sp>
      <p:sp>
        <p:nvSpPr>
          <p:cNvPr id="318" name="Google Shape;318;p51"/>
          <p:cNvSpPr txBox="1"/>
          <p:nvPr>
            <p:ph idx="1" type="body"/>
          </p:nvPr>
        </p:nvSpPr>
        <p:spPr>
          <a:xfrm>
            <a:off x="311700" y="1152475"/>
            <a:ext cx="4449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Site Reliability Engineering: How Google Runs Production Systems</a:t>
            </a:r>
            <a:endParaRPr b="1"/>
          </a:p>
          <a:p>
            <a:pPr indent="0" lvl="0" marL="0" rtl="0" algn="l">
              <a:spcBef>
                <a:spcPts val="1600"/>
              </a:spcBef>
              <a:spcAft>
                <a:spcPts val="1600"/>
              </a:spcAft>
              <a:buNone/>
            </a:pPr>
            <a:r>
              <a:rPr lang="en" sz="1300">
                <a:solidFill>
                  <a:srgbClr val="24292E"/>
                </a:solidFill>
                <a:highlight>
                  <a:srgbClr val="FFFFFF"/>
                </a:highlight>
              </a:rPr>
              <a:t>Coletânea</a:t>
            </a:r>
            <a:r>
              <a:rPr lang="en" sz="1300">
                <a:solidFill>
                  <a:srgbClr val="24292E"/>
                </a:solidFill>
                <a:highlight>
                  <a:srgbClr val="FFFFFF"/>
                </a:highlight>
              </a:rPr>
              <a:t> de artigos do time de SRE do Google, ilustrando a origem do termo, cultura, princípios e práticas internas, da formação de time até valiosas lições de como potencializar o feedback de sistemas em produção para o desenvolvimento - e sem deixar de lado conceitos como gerenciamento de mudança, monitoramento, planejamento de capacidade e resposta a incidentes.</a:t>
            </a:r>
            <a:r>
              <a:rPr b="1" lang="en" sz="1300"/>
              <a:t> </a:t>
            </a:r>
            <a:endParaRPr b="1" sz="1300"/>
          </a:p>
        </p:txBody>
      </p:sp>
      <p:sp>
        <p:nvSpPr>
          <p:cNvPr id="319" name="Google Shape;319;p5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0" name="Google Shape;320;p51"/>
          <p:cNvPicPr preferRelativeResize="0"/>
          <p:nvPr/>
        </p:nvPicPr>
        <p:blipFill>
          <a:blip r:embed="rId3">
            <a:alphaModFix/>
          </a:blip>
          <a:stretch>
            <a:fillRect/>
          </a:stretch>
        </p:blipFill>
        <p:spPr>
          <a:xfrm>
            <a:off x="5478575" y="1152475"/>
            <a:ext cx="2707550" cy="3560426"/>
          </a:xfrm>
          <a:prstGeom prst="rect">
            <a:avLst/>
          </a:prstGeom>
          <a:noFill/>
          <a:ln>
            <a:noFill/>
          </a:ln>
        </p:spPr>
      </p:pic>
      <p:sp>
        <p:nvSpPr>
          <p:cNvPr id="321" name="Google Shape;321;p51"/>
          <p:cNvSpPr txBox="1"/>
          <p:nvPr/>
        </p:nvSpPr>
        <p:spPr>
          <a:xfrm>
            <a:off x="4897800" y="4460450"/>
            <a:ext cx="3934500" cy="4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u="sng">
                <a:solidFill>
                  <a:schemeClr val="hlink"/>
                </a:solidFill>
                <a:hlinkClick r:id="rId4"/>
              </a:rPr>
              <a:t>https://landing.google.com/sre/sre-book/toc/index.html</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 cenário atual em um ambiente de TI</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Desenvolvimento e Operações não se entendem</a:t>
            </a:r>
            <a:endParaRPr/>
          </a:p>
          <a:p>
            <a:pPr indent="-342900" lvl="0" marL="457200" rtl="0" algn="l">
              <a:spcBef>
                <a:spcPts val="0"/>
              </a:spcBef>
              <a:spcAft>
                <a:spcPts val="0"/>
              </a:spcAft>
              <a:buSzPts val="1800"/>
              <a:buChar char="●"/>
            </a:pPr>
            <a:r>
              <a:rPr lang="en"/>
              <a:t>Equipe de segurança e de testes entram em ação apenas no final do projeto (quando entram em ação)</a:t>
            </a:r>
            <a:endParaRPr/>
          </a:p>
          <a:p>
            <a:pPr indent="-342900" lvl="0" marL="457200" rtl="0" algn="l">
              <a:spcBef>
                <a:spcPts val="0"/>
              </a:spcBef>
              <a:spcAft>
                <a:spcPts val="0"/>
              </a:spcAft>
              <a:buSzPts val="1800"/>
              <a:buChar char="●"/>
            </a:pPr>
            <a:r>
              <a:rPr lang="en"/>
              <a:t>Praticamente qualquer atividade crítica requer ações manuais</a:t>
            </a:r>
            <a:endParaRPr/>
          </a:p>
          <a:p>
            <a:pPr indent="-342900" lvl="0" marL="457200" rtl="0" algn="l">
              <a:spcBef>
                <a:spcPts val="0"/>
              </a:spcBef>
              <a:spcAft>
                <a:spcPts val="0"/>
              </a:spcAft>
              <a:buSzPts val="1800"/>
              <a:buChar char="●"/>
            </a:pPr>
            <a:r>
              <a:rPr lang="en"/>
              <a:t>Todas as ações são lentas, principalmente deploy em produção</a:t>
            </a:r>
            <a:endParaRPr/>
          </a:p>
          <a:p>
            <a:pPr indent="-342900" lvl="0" marL="457200" rtl="0" algn="l">
              <a:spcBef>
                <a:spcPts val="0"/>
              </a:spcBef>
              <a:spcAft>
                <a:spcPts val="0"/>
              </a:spcAft>
              <a:buSzPts val="1800"/>
              <a:buChar char="●"/>
            </a:pPr>
            <a:r>
              <a:rPr lang="en"/>
              <a:t>Cliente insatisfeito e impactos negativos no negócio </a:t>
            </a:r>
            <a:endParaRPr/>
          </a:p>
          <a:p>
            <a:pPr indent="0" lvl="0" marL="0" rtl="0" algn="l">
              <a:spcBef>
                <a:spcPts val="1600"/>
              </a:spcBef>
              <a:spcAft>
                <a:spcPts val="1600"/>
              </a:spcAft>
              <a:buNone/>
            </a:pPr>
            <a:r>
              <a:t/>
            </a:r>
            <a:endParaRPr i="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Recomendações de cursos</a:t>
            </a:r>
            <a:endParaRPr/>
          </a:p>
        </p:txBody>
      </p:sp>
      <p:sp>
        <p:nvSpPr>
          <p:cNvPr id="327" name="Google Shape;327;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DevOps Foundation -</a:t>
            </a:r>
            <a:r>
              <a:rPr b="1" lang="en"/>
              <a:t> Ptbr</a:t>
            </a:r>
            <a:endParaRPr b="1"/>
          </a:p>
          <a:p>
            <a:pPr indent="-317500" lvl="1" marL="914400" rtl="0" algn="l">
              <a:spcBef>
                <a:spcPts val="0"/>
              </a:spcBef>
              <a:spcAft>
                <a:spcPts val="0"/>
              </a:spcAft>
              <a:buSzPts val="1400"/>
              <a:buChar char="○"/>
            </a:pPr>
            <a:r>
              <a:rPr lang="en"/>
              <a:t>https://universidade.estabil.is/courses/devops-foundation</a:t>
            </a:r>
            <a:endParaRPr/>
          </a:p>
          <a:p>
            <a:pPr indent="-342900" lvl="0" marL="457200" rtl="0" algn="l">
              <a:spcBef>
                <a:spcPts val="0"/>
              </a:spcBef>
              <a:spcAft>
                <a:spcPts val="0"/>
              </a:spcAft>
              <a:buSzPts val="1800"/>
              <a:buChar char="●"/>
            </a:pPr>
            <a:r>
              <a:rPr lang="en"/>
              <a:t>Introduction to DevOps: Transforming and Improving Operations -</a:t>
            </a:r>
            <a:r>
              <a:rPr b="1" lang="en"/>
              <a:t> Eng</a:t>
            </a:r>
            <a:endParaRPr b="1"/>
          </a:p>
          <a:p>
            <a:pPr indent="-317500" lvl="1" marL="914400" rtl="0" algn="l">
              <a:spcBef>
                <a:spcPts val="0"/>
              </a:spcBef>
              <a:spcAft>
                <a:spcPts val="0"/>
              </a:spcAft>
              <a:buSzPts val="1400"/>
              <a:buChar char="○"/>
            </a:pPr>
            <a:r>
              <a:rPr lang="en"/>
              <a:t>https://www.edx.org/course/introduction-to-devops-transforming-and-improving-operations</a:t>
            </a:r>
            <a:endParaRPr/>
          </a:p>
          <a:p>
            <a:pPr indent="-342900" lvl="0" marL="457200" rtl="0" algn="l">
              <a:spcBef>
                <a:spcPts val="0"/>
              </a:spcBef>
              <a:spcAft>
                <a:spcPts val="0"/>
              </a:spcAft>
              <a:buSzPts val="1800"/>
              <a:buChar char="●"/>
            </a:pPr>
            <a:r>
              <a:rPr lang="en"/>
              <a:t>Intro to DevOps - </a:t>
            </a:r>
            <a:r>
              <a:rPr b="1" lang="en"/>
              <a:t>Eng</a:t>
            </a:r>
            <a:endParaRPr b="1"/>
          </a:p>
          <a:p>
            <a:pPr indent="-317500" lvl="1" marL="914400" rtl="0" algn="l">
              <a:spcBef>
                <a:spcPts val="0"/>
              </a:spcBef>
              <a:spcAft>
                <a:spcPts val="0"/>
              </a:spcAft>
              <a:buSzPts val="1400"/>
              <a:buChar char="○"/>
            </a:pPr>
            <a:r>
              <a:rPr lang="en"/>
              <a:t>https://br.udacity.com/course/intro-to-devops--ud611</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Perguntas | Comentários?</a:t>
            </a:r>
            <a:endParaRPr sz="3600"/>
          </a:p>
        </p:txBody>
      </p:sp>
      <p:sp>
        <p:nvSpPr>
          <p:cNvPr id="333" name="Google Shape;333;p53"/>
          <p:cNvSpPr txBox="1"/>
          <p:nvPr>
            <p:ph idx="1" type="subTitle"/>
          </p:nvPr>
        </p:nvSpPr>
        <p:spPr>
          <a:xfrm>
            <a:off x="311700" y="2834125"/>
            <a:ext cx="8520600" cy="18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p>
          <a:p>
            <a:pPr indent="0" lvl="0" marL="0" rtl="0" algn="ctr">
              <a:spcBef>
                <a:spcPts val="0"/>
              </a:spcBef>
              <a:spcAft>
                <a:spcPts val="0"/>
              </a:spcAft>
              <a:buNone/>
            </a:pPr>
            <a:r>
              <a:t/>
            </a:r>
            <a:endParaRPr sz="1600"/>
          </a:p>
          <a:p>
            <a:pPr indent="0" lvl="0" marL="0" rtl="0" algn="ctr">
              <a:spcBef>
                <a:spcPts val="0"/>
              </a:spcBef>
              <a:spcAft>
                <a:spcPts val="0"/>
              </a:spcAft>
              <a:buNone/>
            </a:pPr>
            <a:r>
              <a:rPr b="1" lang="en" sz="1600"/>
              <a:t>@tuxpilgrim</a:t>
            </a:r>
            <a:r>
              <a:rPr lang="en" sz="1600"/>
              <a:t> on Telegram</a:t>
            </a:r>
            <a:endParaRPr sz="1600"/>
          </a:p>
          <a:p>
            <a:pPr indent="0" lvl="0" marL="0" rtl="0" algn="ctr">
              <a:spcBef>
                <a:spcPts val="0"/>
              </a:spcBef>
              <a:spcAft>
                <a:spcPts val="0"/>
              </a:spcAft>
              <a:buNone/>
            </a:pPr>
            <a:r>
              <a:rPr b="1" lang="en" sz="1600"/>
              <a:t>edsoncelio</a:t>
            </a:r>
            <a:r>
              <a:rPr lang="en" sz="1600"/>
              <a:t> on Github &amp;&amp; Linkedin</a:t>
            </a:r>
            <a:endParaRPr sz="1600"/>
          </a:p>
        </p:txBody>
      </p:sp>
      <p:sp>
        <p:nvSpPr>
          <p:cNvPr id="334" name="Google Shape;334;p53"/>
          <p:cNvSpPr txBox="1"/>
          <p:nvPr/>
        </p:nvSpPr>
        <p:spPr>
          <a:xfrm>
            <a:off x="1509575" y="4651825"/>
            <a:ext cx="6202200" cy="4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Material disponível em: </a:t>
            </a:r>
            <a:r>
              <a:rPr i="1" lang="en" sz="1200" u="sng">
                <a:solidFill>
                  <a:schemeClr val="hlink"/>
                </a:solidFill>
                <a:hlinkClick r:id="rId3"/>
              </a:rPr>
              <a:t>https://edsoncelio.github.io/devops-secompuva2018</a:t>
            </a:r>
            <a:endParaRPr i="1"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 cenário atual em um ambiente de TI</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Incapacidade de implementar mudanças de produção em minutos ou horas, nem ao menos em um dia</a:t>
            </a:r>
            <a:endParaRPr/>
          </a:p>
          <a:p>
            <a:pPr indent="-342900" lvl="0" marL="457200" rtl="0" algn="l">
              <a:spcBef>
                <a:spcPts val="0"/>
              </a:spcBef>
              <a:spcAft>
                <a:spcPts val="0"/>
              </a:spcAft>
              <a:buSzPts val="1800"/>
              <a:buChar char="●"/>
            </a:pPr>
            <a:r>
              <a:rPr lang="en"/>
              <a:t>Implementações de produção não são rotina</a:t>
            </a:r>
            <a:endParaRPr/>
          </a:p>
          <a:p>
            <a:pPr indent="-342900" lvl="0" marL="457200" rtl="0" algn="l">
              <a:spcBef>
                <a:spcPts val="0"/>
              </a:spcBef>
              <a:spcAft>
                <a:spcPts val="0"/>
              </a:spcAft>
              <a:buSzPts val="1800"/>
              <a:buChar char="●"/>
            </a:pPr>
            <a:r>
              <a:rPr lang="en"/>
              <a:t>Interrupções, combate a incêndio crônico, heroísmo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Mas o que fazer para se manter em vantagem em um cenário tão competitivo? </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 pouco de história</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2007</a:t>
            </a:r>
            <a:r>
              <a:rPr lang="en"/>
              <a:t>: Primeiras ponderações feitas por Patrick Debois (sysadmin) sobre o conflito desenvolvedores vs sysadmins em uma consultoria para a migração de um data center do governo da Bélgica.</a:t>
            </a:r>
            <a:endParaRPr/>
          </a:p>
          <a:p>
            <a:pPr indent="0" lvl="0" marL="0" rtl="0" algn="l">
              <a:spcBef>
                <a:spcPts val="1600"/>
              </a:spcBef>
              <a:spcAft>
                <a:spcPts val="0"/>
              </a:spcAft>
              <a:buNone/>
            </a:pPr>
            <a:r>
              <a:rPr b="1" lang="en"/>
              <a:t>2008</a:t>
            </a:r>
            <a:r>
              <a:rPr lang="en"/>
              <a:t>: </a:t>
            </a:r>
            <a:r>
              <a:rPr i="1" lang="en"/>
              <a:t>Agile Conference</a:t>
            </a:r>
            <a:r>
              <a:rPr lang="en"/>
              <a:t> em Toronto, uma sessão “</a:t>
            </a:r>
            <a:r>
              <a:rPr i="1" lang="en"/>
              <a:t>Birds of feather</a:t>
            </a:r>
            <a:r>
              <a:rPr lang="en"/>
              <a:t>” intitulada “</a:t>
            </a:r>
            <a:r>
              <a:rPr i="1" lang="en"/>
              <a:t>Agile </a:t>
            </a:r>
            <a:r>
              <a:rPr i="1" lang="en"/>
              <a:t>Infrastructure</a:t>
            </a:r>
            <a:r>
              <a:rPr lang="en"/>
              <a:t>”, com apenas um participante: Patrick Debois</a:t>
            </a:r>
            <a:endParaRPr/>
          </a:p>
          <a:p>
            <a:pPr indent="0" lvl="0" marL="0" rtl="0" algn="l">
              <a:spcBef>
                <a:spcPts val="1600"/>
              </a:spcBef>
              <a:spcAft>
                <a:spcPts val="0"/>
              </a:spcAft>
              <a:buNone/>
            </a:pPr>
            <a:r>
              <a:rPr b="1" lang="en"/>
              <a:t>2009</a:t>
            </a:r>
            <a:r>
              <a:rPr lang="en"/>
              <a:t>: O’Reilly Velocity 09 conference, apresentação intitulada: “</a:t>
            </a:r>
            <a:r>
              <a:rPr i="1" lang="en"/>
              <a:t>10 Deploys a Day: Dev and Ops Cooperation at Flickr</a:t>
            </a:r>
            <a:r>
              <a:rPr lang="en"/>
              <a:t>” ¹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95" name="Google Shape;95;p19"/>
          <p:cNvSpPr txBox="1"/>
          <p:nvPr/>
        </p:nvSpPr>
        <p:spPr>
          <a:xfrm>
            <a:off x="311700" y="4807925"/>
            <a:ext cx="3929400" cy="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1 : https://www.youtube.com/watch?v=LdOe18KhtT4</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 pouco de história</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Outubro 2009</a:t>
            </a:r>
            <a:r>
              <a:rPr lang="en"/>
              <a:t>: Patrick Debois decide dar nome a conferência que uniria desenvolvedores e administradores de sistemas: </a:t>
            </a:r>
            <a:r>
              <a:rPr b="1" lang="en"/>
              <a:t>DevOpsDays</a:t>
            </a:r>
            <a:endParaRPr b="1"/>
          </a:p>
          <a:p>
            <a:pPr indent="0" lvl="0" marL="0" rtl="0" algn="l">
              <a:spcBef>
                <a:spcPts val="1600"/>
              </a:spcBef>
              <a:spcAft>
                <a:spcPts val="0"/>
              </a:spcAft>
              <a:buNone/>
            </a:pPr>
            <a:r>
              <a:rPr lang="en"/>
              <a:t>Com o intuito de criar uma hashtag memorável para a conferência no </a:t>
            </a:r>
            <a:r>
              <a:rPr i="1" lang="en"/>
              <a:t>twitter</a:t>
            </a:r>
            <a:r>
              <a:rPr lang="en"/>
              <a:t>, Debois encurtou o nome para:</a:t>
            </a:r>
            <a:endParaRPr/>
          </a:p>
          <a:p>
            <a:pPr indent="0" lvl="0" marL="0" rtl="0" algn="l">
              <a:spcBef>
                <a:spcPts val="1600"/>
              </a:spcBef>
              <a:spcAft>
                <a:spcPts val="0"/>
              </a:spcAft>
              <a:buClr>
                <a:schemeClr val="dk1"/>
              </a:buClr>
              <a:buSzPts val="1100"/>
              <a:buFont typeface="Arial"/>
              <a:buNone/>
            </a:pPr>
            <a:r>
              <a:rPr lang="en"/>
              <a:t>						</a:t>
            </a:r>
            <a:r>
              <a:rPr b="1" lang="en" sz="2400"/>
              <a:t>#DevOps</a:t>
            </a:r>
            <a:endParaRPr b="1" sz="2400"/>
          </a:p>
          <a:p>
            <a:pPr indent="0" lvl="0" marL="0" rtl="0" algn="l">
              <a:spcBef>
                <a:spcPts val="1600"/>
              </a:spcBef>
              <a:spcAft>
                <a:spcPts val="0"/>
              </a:spcAft>
              <a:buNone/>
            </a:pPr>
            <a:r>
              <a:t/>
            </a:r>
            <a:endParaRPr/>
          </a:p>
          <a:p>
            <a:pPr indent="0" lvl="0" marL="0" rtl="0" algn="l">
              <a:spcBef>
                <a:spcPts val="1600"/>
              </a:spcBef>
              <a:spcAft>
                <a:spcPts val="1600"/>
              </a:spcAft>
              <a:buNone/>
            </a:pPr>
            <a:r>
              <a:rPr lang="en"/>
              <a:t>Hoje, o DevOpsDays acontece em todo o mundo!</a:t>
            </a:r>
            <a:endParaRPr/>
          </a:p>
        </p:txBody>
      </p:sp>
      <p:pic>
        <p:nvPicPr>
          <p:cNvPr id="102" name="Google Shape;102;p20"/>
          <p:cNvPicPr preferRelativeResize="0"/>
          <p:nvPr/>
        </p:nvPicPr>
        <p:blipFill>
          <a:blip r:embed="rId3">
            <a:alphaModFix/>
          </a:blip>
          <a:stretch>
            <a:fillRect/>
          </a:stretch>
        </p:blipFill>
        <p:spPr>
          <a:xfrm>
            <a:off x="6935675" y="3178100"/>
            <a:ext cx="1397775" cy="1390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1700" y="539625"/>
            <a:ext cx="8581800" cy="450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0"/>
              </a:spcAft>
              <a:buNone/>
            </a:pPr>
            <a:r>
              <a:t/>
            </a:r>
            <a:endParaRPr i="1" sz="2600"/>
          </a:p>
          <a:p>
            <a:pPr indent="0" lvl="0" marL="0" rtl="0" algn="ctr">
              <a:spcBef>
                <a:spcPts val="1600"/>
              </a:spcBef>
              <a:spcAft>
                <a:spcPts val="0"/>
              </a:spcAft>
              <a:buNone/>
            </a:pPr>
            <a:r>
              <a:rPr i="1" lang="en" sz="2600"/>
              <a:t>DevOps</a:t>
            </a:r>
            <a:endParaRPr i="1" sz="2600"/>
          </a:p>
          <a:p>
            <a:pPr indent="0" lvl="0" marL="0" rtl="0" algn="ctr">
              <a:spcBef>
                <a:spcPts val="1600"/>
              </a:spcBef>
              <a:spcAft>
                <a:spcPts val="1600"/>
              </a:spcAft>
              <a:buNone/>
            </a:pPr>
            <a:r>
              <a:t/>
            </a:r>
            <a:endParaRPr/>
          </a:p>
        </p:txBody>
      </p:sp>
      <p:pic>
        <p:nvPicPr>
          <p:cNvPr id="108" name="Google Shape;108;p21"/>
          <p:cNvPicPr preferRelativeResize="0"/>
          <p:nvPr/>
        </p:nvPicPr>
        <p:blipFill>
          <a:blip r:embed="rId3">
            <a:alphaModFix/>
          </a:blip>
          <a:stretch>
            <a:fillRect/>
          </a:stretch>
        </p:blipFill>
        <p:spPr>
          <a:xfrm>
            <a:off x="946225" y="230950"/>
            <a:ext cx="7251550" cy="4078950"/>
          </a:xfrm>
          <a:prstGeom prst="rect">
            <a:avLst/>
          </a:prstGeom>
          <a:noFill/>
          <a:ln>
            <a:noFill/>
          </a:ln>
        </p:spPr>
      </p:pic>
      <p:sp>
        <p:nvSpPr>
          <p:cNvPr id="109" name="Google Shape;109;p21"/>
          <p:cNvSpPr txBox="1"/>
          <p:nvPr/>
        </p:nvSpPr>
        <p:spPr>
          <a:xfrm>
            <a:off x="1644450" y="1790575"/>
            <a:ext cx="1773900" cy="50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b="1" i="1" lang="en" sz="2000"/>
              <a:t>Dev Team</a:t>
            </a:r>
            <a:endParaRPr b="1" i="1" sz="2000"/>
          </a:p>
        </p:txBody>
      </p:sp>
      <p:sp>
        <p:nvSpPr>
          <p:cNvPr id="110" name="Google Shape;110;p21"/>
          <p:cNvSpPr txBox="1"/>
          <p:nvPr/>
        </p:nvSpPr>
        <p:spPr>
          <a:xfrm>
            <a:off x="6072200" y="1790575"/>
            <a:ext cx="1677600" cy="50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i="1" lang="en" sz="2000"/>
              <a:t>Ops Team</a:t>
            </a:r>
            <a:endParaRPr b="1" i="1" sz="2000"/>
          </a:p>
        </p:txBody>
      </p:sp>
      <p:sp>
        <p:nvSpPr>
          <p:cNvPr id="111" name="Google Shape;111;p21"/>
          <p:cNvSpPr txBox="1"/>
          <p:nvPr/>
        </p:nvSpPr>
        <p:spPr>
          <a:xfrm>
            <a:off x="2785600" y="4293400"/>
            <a:ext cx="4239000" cy="55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t>DevOps</a:t>
            </a:r>
            <a:endParaRPr b="1" sz="2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