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68" r:id="rId3"/>
    <p:sldId id="270" r:id="rId4"/>
    <p:sldId id="274" r:id="rId5"/>
    <p:sldId id="276" r:id="rId6"/>
    <p:sldId id="279" r:id="rId7"/>
    <p:sldId id="275" r:id="rId8"/>
    <p:sldId id="280" r:id="rId9"/>
    <p:sldId id="283" r:id="rId10"/>
    <p:sldId id="277" r:id="rId11"/>
    <p:sldId id="284" r:id="rId12"/>
    <p:sldId id="285" r:id="rId13"/>
    <p:sldId id="286" r:id="rId14"/>
    <p:sldId id="287" r:id="rId15"/>
    <p:sldId id="288" r:id="rId16"/>
    <p:sldId id="282" r:id="rId17"/>
    <p:sldId id="278" r:id="rId18"/>
  </p:sldIdLst>
  <p:sldSz cx="9144000" cy="6858000" type="screen4x3"/>
  <p:notesSz cx="6858000" cy="9144000"/>
  <p:custDataLst>
    <p:tags r:id="rId20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8168" autoAdjust="0"/>
  </p:normalViewPr>
  <p:slideViewPr>
    <p:cSldViewPr snapToGrid="0">
      <p:cViewPr varScale="1">
        <p:scale>
          <a:sx n="85" d="100"/>
          <a:sy n="85" d="100"/>
        </p:scale>
        <p:origin x="1406" y="5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988AA-C7B4-4702-9DF1-C58A5DF0ED65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D7BCD-E86E-4800-9403-0DE1F90508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742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7BCD-E86E-4800-9403-0DE1F90508D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40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7BCD-E86E-4800-9403-0DE1F90508D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50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7BCD-E86E-4800-9403-0DE1F90508D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861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7BCD-E86E-4800-9403-0DE1F90508D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215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7BCD-E86E-4800-9403-0DE1F90508D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118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7BCD-E86E-4800-9403-0DE1F90508D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858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7BCD-E86E-4800-9403-0DE1F90508D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4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7BCD-E86E-4800-9403-0DE1F90508D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4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7BCD-E86E-4800-9403-0DE1F90508D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40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7BCD-E86E-4800-9403-0DE1F90508D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90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7BCD-E86E-4800-9403-0DE1F90508D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40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7BCD-E86E-4800-9403-0DE1F90508D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599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7BCD-E86E-4800-9403-0DE1F90508D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696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7BCD-E86E-4800-9403-0DE1F90508D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40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D7BCD-E86E-4800-9403-0DE1F90508D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01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9C29-B13D-4E22-8931-A38310ED863A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7829-AFBB-48CC-AE23-A07AE4E6A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760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9C29-B13D-4E22-8931-A38310ED863A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7829-AFBB-48CC-AE23-A07AE4E6A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91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9C29-B13D-4E22-8931-A38310ED863A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7829-AFBB-48CC-AE23-A07AE4E6A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528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1131-2514-4BFB-9132-7977B4B177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27/05/2019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2801-B1AE-4569-8881-9E9262F5EA7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9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1131-2514-4BFB-9132-7977B4B177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27/05/2019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2801-B1AE-4569-8881-9E9262F5EA7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02"/>
          <a:stretch/>
        </p:blipFill>
        <p:spPr>
          <a:xfrm>
            <a:off x="0" y="1340768"/>
            <a:ext cx="9144000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30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1131-2514-4BFB-9132-7977B4B177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27/05/2019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2801-B1AE-4569-8881-9E9262F5EA7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4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1131-2514-4BFB-9132-7977B4B177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27/05/2019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2801-B1AE-4569-8881-9E9262F5EA7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58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1131-2514-4BFB-9132-7977B4B177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27/05/2019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2801-B1AE-4569-8881-9E9262F5EA7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46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37071" r="10497" b="6862"/>
          <a:stretch/>
        </p:blipFill>
        <p:spPr>
          <a:xfrm>
            <a:off x="0" y="0"/>
            <a:ext cx="9144000" cy="685800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726" r="31468" b="-712"/>
          <a:stretch/>
        </p:blipFill>
        <p:spPr>
          <a:xfrm>
            <a:off x="3343559" y="-965607"/>
            <a:ext cx="5800441" cy="818555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31855" r="12203" b="27080"/>
          <a:stretch/>
        </p:blipFill>
        <p:spPr>
          <a:xfrm flipH="1">
            <a:off x="-2169" y="2064568"/>
            <a:ext cx="7990469" cy="3348793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  <a:softEdge rad="0"/>
          </a:effectLst>
        </p:spPr>
      </p:pic>
      <p:pic>
        <p:nvPicPr>
          <p:cNvPr id="13" name="logo cruzeiro do sul.png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3" y="366751"/>
            <a:ext cx="3334514" cy="795905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Elipse 13"/>
          <p:cNvSpPr/>
          <p:nvPr userDrawn="1"/>
        </p:nvSpPr>
        <p:spPr>
          <a:xfrm>
            <a:off x="5058157" y="2343560"/>
            <a:ext cx="2610468" cy="2589165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719" y="2689941"/>
            <a:ext cx="2301844" cy="199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9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37071" r="10497" b="6862"/>
          <a:stretch/>
        </p:blipFill>
        <p:spPr>
          <a:xfrm>
            <a:off x="0" y="0"/>
            <a:ext cx="9144000" cy="685800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725" r="31468" b="19016"/>
          <a:stretch/>
        </p:blipFill>
        <p:spPr>
          <a:xfrm>
            <a:off x="4786043" y="1625955"/>
            <a:ext cx="4357957" cy="5232046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 userDrawn="1"/>
        </p:nvSpPr>
        <p:spPr>
          <a:xfrm>
            <a:off x="326000" y="1233714"/>
            <a:ext cx="8614800" cy="5370286"/>
          </a:xfrm>
          <a:prstGeom prst="roundRect">
            <a:avLst>
              <a:gd name="adj" fmla="val 5405"/>
            </a:avLst>
          </a:prstGeom>
          <a:solidFill>
            <a:schemeClr val="bg1"/>
          </a:solidFill>
          <a:ln w="762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"/>
          <a:stretch/>
        </p:blipFill>
        <p:spPr>
          <a:xfrm>
            <a:off x="348459" y="1694483"/>
            <a:ext cx="8576466" cy="495369"/>
          </a:xfrm>
          <a:prstGeom prst="rect">
            <a:avLst/>
          </a:prstGeom>
          <a:effectLst/>
        </p:spPr>
      </p:pic>
      <p:pic>
        <p:nvPicPr>
          <p:cNvPr id="9" name="logo cruzeiro do sul.png"/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3" y="279667"/>
            <a:ext cx="3334514" cy="7959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20382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37071" r="10497" b="6862"/>
          <a:stretch/>
        </p:blipFill>
        <p:spPr>
          <a:xfrm>
            <a:off x="0" y="0"/>
            <a:ext cx="9144000" cy="6858002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2822122"/>
            <a:ext cx="9144000" cy="1213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ruzeiro do sul.png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43" y="3050098"/>
            <a:ext cx="3334514" cy="7959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66069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9C29-B13D-4E22-8931-A38310ED863A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7829-AFBB-48CC-AE23-A07AE4E6A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803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1131-2514-4BFB-9132-7977B4B177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27/05/2019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2801-B1AE-4569-8881-9E9262F5EA7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07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1131-2514-4BFB-9132-7977B4B177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27/05/2019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2801-B1AE-4569-8881-9E9262F5EA7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63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1131-2514-4BFB-9132-7977B4B177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27/05/2019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2801-B1AE-4569-8881-9E9262F5EA7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5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9C29-B13D-4E22-8931-A38310ED863A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7829-AFBB-48CC-AE23-A07AE4E6A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52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9C29-B13D-4E22-8931-A38310ED863A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7829-AFBB-48CC-AE23-A07AE4E6A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48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9C29-B13D-4E22-8931-A38310ED863A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7829-AFBB-48CC-AE23-A07AE4E6A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686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9C29-B13D-4E22-8931-A38310ED863A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7829-AFBB-48CC-AE23-A07AE4E6A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21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9C29-B13D-4E22-8931-A38310ED863A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7829-AFBB-48CC-AE23-A07AE4E6A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10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9C29-B13D-4E22-8931-A38310ED863A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7829-AFBB-48CC-AE23-A07AE4E6A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19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9C29-B13D-4E22-8931-A38310ED863A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7829-AFBB-48CC-AE23-A07AE4E6A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36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69C29-B13D-4E22-8931-A38310ED863A}" type="datetimeFigureOut">
              <a:rPr lang="pt-BR" smtClean="0"/>
              <a:t>27/05/2019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E7829-AFBB-48CC-AE23-A07AE4E6A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49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1131-2514-4BFB-9132-7977B4B1774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27/05/2019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2801-B1AE-4569-8881-9E9262F5EA7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2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fif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fif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fif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fif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fif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37071" r="10497" b="6862"/>
          <a:stretch/>
        </p:blipFill>
        <p:spPr>
          <a:xfrm>
            <a:off x="0" y="0"/>
            <a:ext cx="9144000" cy="685800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726" r="31468" b="-712"/>
          <a:stretch/>
        </p:blipFill>
        <p:spPr>
          <a:xfrm>
            <a:off x="3343559" y="-965607"/>
            <a:ext cx="5800441" cy="818555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31855" r="12203" b="27080"/>
          <a:stretch/>
        </p:blipFill>
        <p:spPr>
          <a:xfrm flipH="1">
            <a:off x="-2169" y="2064568"/>
            <a:ext cx="7990469" cy="3348793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  <a:softEdge rad="0"/>
          </a:effectLst>
        </p:spPr>
      </p:pic>
      <p:sp>
        <p:nvSpPr>
          <p:cNvPr id="7" name="Retângulo 6"/>
          <p:cNvSpPr/>
          <p:nvPr/>
        </p:nvSpPr>
        <p:spPr>
          <a:xfrm>
            <a:off x="167979" y="4266551"/>
            <a:ext cx="458353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EDSON MOREIRA CEZAR</a:t>
            </a:r>
            <a:endParaRPr lang="pt-B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pt-BR" dirty="0"/>
              <a:t>Allan </a:t>
            </a:r>
            <a:r>
              <a:rPr lang="pt-BR" dirty="0" err="1"/>
              <a:t>Pitter</a:t>
            </a:r>
            <a:endParaRPr lang="pt-B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logo cruzeiro do sul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3" y="366751"/>
            <a:ext cx="3334514" cy="79590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tângulo 7"/>
          <p:cNvSpPr/>
          <p:nvPr/>
        </p:nvSpPr>
        <p:spPr>
          <a:xfrm>
            <a:off x="4833435" y="6130855"/>
            <a:ext cx="4273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Pós-graduação | 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2019</a:t>
            </a:r>
            <a:endParaRPr lang="pt-BR" sz="2000" b="1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91483" y="3224614"/>
            <a:ext cx="3136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MBA em Segurança da Informação</a:t>
            </a:r>
            <a:endParaRPr lang="pt-B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5058157" y="2343560"/>
            <a:ext cx="2610468" cy="2589165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719" y="2689941"/>
            <a:ext cx="2301844" cy="1996447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82684" y="2480389"/>
            <a:ext cx="4754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ÁRVORES RECURSIVAS CONSTRUÍDAS COM CHAVE VALOR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8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37071" r="10497" b="6862"/>
          <a:stretch/>
        </p:blipFill>
        <p:spPr>
          <a:xfrm>
            <a:off x="0" y="0"/>
            <a:ext cx="9144000" cy="685800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725" r="31468" b="19016"/>
          <a:stretch/>
        </p:blipFill>
        <p:spPr>
          <a:xfrm>
            <a:off x="4786043" y="1625955"/>
            <a:ext cx="4357957" cy="5232046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310125" y="1179925"/>
            <a:ext cx="8614800" cy="5370286"/>
          </a:xfrm>
          <a:prstGeom prst="roundRect">
            <a:avLst>
              <a:gd name="adj" fmla="val 540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Assim um dos atributos seria a liberação do acesso, só que digamos que você tenha que fazer isso de várias formas possíveis, por grupo e por usuário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"/>
          <a:stretch/>
        </p:blipFill>
        <p:spPr>
          <a:xfrm>
            <a:off x="348459" y="1694483"/>
            <a:ext cx="8576466" cy="495369"/>
          </a:xfrm>
          <a:prstGeom prst="rect">
            <a:avLst/>
          </a:prstGeom>
          <a:effectLst/>
        </p:spPr>
      </p:pic>
      <p:sp>
        <p:nvSpPr>
          <p:cNvPr id="15" name="CaixaDeTexto 14"/>
          <p:cNvSpPr txBox="1"/>
          <p:nvPr/>
        </p:nvSpPr>
        <p:spPr>
          <a:xfrm>
            <a:off x="882775" y="1669432"/>
            <a:ext cx="551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Aspectos Metodológicos</a:t>
            </a:r>
            <a:endParaRPr lang="pt-B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7" name="logo cruzeiro do sul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3" y="279667"/>
            <a:ext cx="3334514" cy="795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53" y="3222251"/>
            <a:ext cx="4164947" cy="311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37071" r="10497" b="6862"/>
          <a:stretch/>
        </p:blipFill>
        <p:spPr>
          <a:xfrm>
            <a:off x="0" y="0"/>
            <a:ext cx="9144000" cy="685800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725" r="31468" b="19016"/>
          <a:stretch/>
        </p:blipFill>
        <p:spPr>
          <a:xfrm>
            <a:off x="4786043" y="1625955"/>
            <a:ext cx="4357957" cy="5232046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310125" y="1179925"/>
            <a:ext cx="8614800" cy="5370286"/>
          </a:xfrm>
          <a:prstGeom prst="roundRect">
            <a:avLst>
              <a:gd name="adj" fmla="val 540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Um cliente me apresentou esse problema e a solução foi o que apresentei no meu pequeno projeto, a criação de uma árvore com chaves e valores, inclusive os atributos de acesso, uma solução um pouco diferente do que existia na época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"/>
          <a:stretch/>
        </p:blipFill>
        <p:spPr>
          <a:xfrm>
            <a:off x="348459" y="1694483"/>
            <a:ext cx="8576466" cy="495369"/>
          </a:xfrm>
          <a:prstGeom prst="rect">
            <a:avLst/>
          </a:prstGeom>
          <a:effectLst/>
        </p:spPr>
      </p:pic>
      <p:sp>
        <p:nvSpPr>
          <p:cNvPr id="15" name="CaixaDeTexto 14"/>
          <p:cNvSpPr txBox="1"/>
          <p:nvPr/>
        </p:nvSpPr>
        <p:spPr>
          <a:xfrm>
            <a:off x="882775" y="1669432"/>
            <a:ext cx="551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Aspectos Metodológicos</a:t>
            </a:r>
            <a:endParaRPr lang="pt-B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7" name="logo cruzeiro do sul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3" y="279667"/>
            <a:ext cx="3334514" cy="795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39" y="3598767"/>
            <a:ext cx="5294208" cy="275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37071" r="10497" b="6862"/>
          <a:stretch/>
        </p:blipFill>
        <p:spPr>
          <a:xfrm>
            <a:off x="0" y="0"/>
            <a:ext cx="9144000" cy="685800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725" r="31468" b="19016"/>
          <a:stretch/>
        </p:blipFill>
        <p:spPr>
          <a:xfrm>
            <a:off x="4786043" y="1625955"/>
            <a:ext cx="4357957" cy="5232046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310125" y="1179925"/>
            <a:ext cx="8614800" cy="5370286"/>
          </a:xfrm>
          <a:prstGeom prst="roundRect">
            <a:avLst>
              <a:gd name="adj" fmla="val 540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Imagine a seguinte situação, o seu filho tem acesso a um computador compartilhado, inclusive acesso ilimitado aos diretórios, vocês estão usando o mesmo computador com o mesmo usuário, o que fazer</a:t>
            </a:r>
            <a:r>
              <a:rPr lang="pt-BR" dirty="0" smtClean="0"/>
              <a:t>?</a:t>
            </a:r>
          </a:p>
          <a:p>
            <a:endParaRPr lang="pt-BR" dirty="0"/>
          </a:p>
          <a:p>
            <a:r>
              <a:rPr lang="pt-BR" dirty="0" smtClean="0"/>
              <a:t>A solução foi apresentada conforme demonstrada no algoritmo apresentado no trabalho.</a:t>
            </a:r>
          </a:p>
          <a:p>
            <a:endParaRPr lang="pt-BR" dirty="0"/>
          </a:p>
          <a:p>
            <a:r>
              <a:rPr lang="pt-BR" dirty="0"/>
              <a:t>Você pode usar um programa externo e limitar o acesso a um diretório, mas imagine se você conseguisse limitar todo esse acesso com uma simples regra.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"/>
          <a:stretch/>
        </p:blipFill>
        <p:spPr>
          <a:xfrm>
            <a:off x="348459" y="1694483"/>
            <a:ext cx="8576466" cy="495369"/>
          </a:xfrm>
          <a:prstGeom prst="rect">
            <a:avLst/>
          </a:prstGeom>
          <a:effectLst/>
        </p:spPr>
      </p:pic>
      <p:sp>
        <p:nvSpPr>
          <p:cNvPr id="15" name="CaixaDeTexto 14"/>
          <p:cNvSpPr txBox="1"/>
          <p:nvPr/>
        </p:nvSpPr>
        <p:spPr>
          <a:xfrm>
            <a:off x="882775" y="1669432"/>
            <a:ext cx="551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Aspectos Metodológicos</a:t>
            </a:r>
            <a:endParaRPr lang="pt-B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7" name="logo cruzeiro do sul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3" y="279667"/>
            <a:ext cx="3334514" cy="7959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91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37071" r="10497" b="6862"/>
          <a:stretch/>
        </p:blipFill>
        <p:spPr>
          <a:xfrm>
            <a:off x="0" y="0"/>
            <a:ext cx="9144000" cy="685800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725" r="31468" b="19016"/>
          <a:stretch/>
        </p:blipFill>
        <p:spPr>
          <a:xfrm>
            <a:off x="4786043" y="1625955"/>
            <a:ext cx="4357957" cy="5232046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310125" y="1179925"/>
            <a:ext cx="8614800" cy="5370286"/>
          </a:xfrm>
          <a:prstGeom prst="roundRect">
            <a:avLst>
              <a:gd name="adj" fmla="val 540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"/>
          <a:stretch/>
        </p:blipFill>
        <p:spPr>
          <a:xfrm>
            <a:off x="348459" y="1694483"/>
            <a:ext cx="8576466" cy="495369"/>
          </a:xfrm>
          <a:prstGeom prst="rect">
            <a:avLst/>
          </a:prstGeom>
          <a:effectLst/>
        </p:spPr>
      </p:pic>
      <p:sp>
        <p:nvSpPr>
          <p:cNvPr id="15" name="CaixaDeTexto 14"/>
          <p:cNvSpPr txBox="1"/>
          <p:nvPr/>
        </p:nvSpPr>
        <p:spPr>
          <a:xfrm>
            <a:off x="882775" y="1669432"/>
            <a:ext cx="551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Análise dos Resultados</a:t>
            </a:r>
            <a:endParaRPr lang="pt-B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7" name="logo cruzeiro do sul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3" y="279667"/>
            <a:ext cx="3334514" cy="795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27" y="2294205"/>
            <a:ext cx="8095129" cy="41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37071" r="10497" b="6862"/>
          <a:stretch/>
        </p:blipFill>
        <p:spPr>
          <a:xfrm>
            <a:off x="0" y="0"/>
            <a:ext cx="9144000" cy="685800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725" r="31468" b="19016"/>
          <a:stretch/>
        </p:blipFill>
        <p:spPr>
          <a:xfrm>
            <a:off x="4786043" y="1625955"/>
            <a:ext cx="4357957" cy="5232046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326000" y="1233714"/>
            <a:ext cx="8614800" cy="5370286"/>
          </a:xfrm>
          <a:prstGeom prst="roundRect">
            <a:avLst>
              <a:gd name="adj" fmla="val 5405"/>
            </a:avLst>
          </a:prstGeom>
          <a:solidFill>
            <a:schemeClr val="bg1"/>
          </a:solidFill>
          <a:ln w="762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"/>
          <a:stretch/>
        </p:blipFill>
        <p:spPr>
          <a:xfrm>
            <a:off x="348459" y="1694483"/>
            <a:ext cx="8576466" cy="495369"/>
          </a:xfrm>
          <a:prstGeom prst="rect">
            <a:avLst/>
          </a:prstGeom>
          <a:effectLst/>
        </p:spPr>
      </p:pic>
      <p:sp>
        <p:nvSpPr>
          <p:cNvPr id="15" name="CaixaDeTexto 14"/>
          <p:cNvSpPr txBox="1"/>
          <p:nvPr/>
        </p:nvSpPr>
        <p:spPr>
          <a:xfrm>
            <a:off x="825625" y="1669432"/>
            <a:ext cx="723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Análise </a:t>
            </a: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dos Resultados</a:t>
            </a:r>
            <a:endParaRPr lang="pt-B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7" name="logo cruzeiro do sul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3" y="279667"/>
            <a:ext cx="3334514" cy="79590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Essa abordagem pode ser utilizada de inúmeras maneiras inclusive em Inteligência artificial, no trabalho foquei na parte de segurança da informação, como foi o caso de sucesso.</a:t>
            </a:r>
            <a:endParaRPr lang="pt-BR" dirty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400" y="2461259"/>
            <a:ext cx="4146193" cy="372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37071" r="10497" b="6862"/>
          <a:stretch/>
        </p:blipFill>
        <p:spPr>
          <a:xfrm>
            <a:off x="0" y="0"/>
            <a:ext cx="9144000" cy="685800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725" r="31468" b="19016"/>
          <a:stretch/>
        </p:blipFill>
        <p:spPr>
          <a:xfrm>
            <a:off x="4786043" y="1625955"/>
            <a:ext cx="4357957" cy="5232046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310125" y="1179925"/>
            <a:ext cx="8614800" cy="5370286"/>
          </a:xfrm>
          <a:prstGeom prst="roundRect">
            <a:avLst>
              <a:gd name="adj" fmla="val 540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 smtClean="0"/>
              <a:t>Agradecimentos a todos que de alguma forma participaram do processo de meu desenvolvimento e aperfeiçoamento profissional.</a:t>
            </a:r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"/>
          <a:stretch/>
        </p:blipFill>
        <p:spPr>
          <a:xfrm>
            <a:off x="348459" y="1694483"/>
            <a:ext cx="8576466" cy="495369"/>
          </a:xfrm>
          <a:prstGeom prst="rect">
            <a:avLst/>
          </a:prstGeom>
          <a:effectLst/>
        </p:spPr>
      </p:pic>
      <p:sp>
        <p:nvSpPr>
          <p:cNvPr id="15" name="CaixaDeTexto 14"/>
          <p:cNvSpPr txBox="1"/>
          <p:nvPr/>
        </p:nvSpPr>
        <p:spPr>
          <a:xfrm>
            <a:off x="882775" y="1669432"/>
            <a:ext cx="551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Considerações finais</a:t>
            </a:r>
            <a:endParaRPr lang="pt-B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7" name="logo cruzeiro do sul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3" y="279667"/>
            <a:ext cx="3334514" cy="795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20" y="3683746"/>
            <a:ext cx="4808445" cy="269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2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37071" r="10497" b="6862"/>
          <a:stretch/>
        </p:blipFill>
        <p:spPr>
          <a:xfrm>
            <a:off x="0" y="0"/>
            <a:ext cx="9144000" cy="685800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725" r="31468" b="19016"/>
          <a:stretch/>
        </p:blipFill>
        <p:spPr>
          <a:xfrm>
            <a:off x="4786043" y="1625955"/>
            <a:ext cx="4357957" cy="5232046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326000" y="1233714"/>
            <a:ext cx="8614800" cy="5370286"/>
          </a:xfrm>
          <a:prstGeom prst="roundRect">
            <a:avLst>
              <a:gd name="adj" fmla="val 5405"/>
            </a:avLst>
          </a:prstGeom>
          <a:solidFill>
            <a:schemeClr val="bg1"/>
          </a:solidFill>
          <a:ln w="762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48459" y="2305861"/>
            <a:ext cx="843359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361950" algn="just"/>
            <a:r>
              <a:rPr lang="pt-BR" sz="2000" dirty="0" err="1" smtClean="0"/>
              <a:t>Sed</a:t>
            </a:r>
            <a:r>
              <a:rPr lang="pt-BR" sz="2000" dirty="0" smtClean="0"/>
              <a:t> </a:t>
            </a:r>
            <a:r>
              <a:rPr lang="pt-BR" sz="2000" dirty="0"/>
              <a:t>in </a:t>
            </a:r>
            <a:r>
              <a:rPr lang="pt-BR" sz="2000" dirty="0" err="1"/>
              <a:t>tota</a:t>
            </a:r>
            <a:r>
              <a:rPr lang="pt-BR" sz="2000" dirty="0"/>
              <a:t> dissentias, mel </a:t>
            </a:r>
            <a:r>
              <a:rPr lang="pt-BR" sz="2000" dirty="0" err="1"/>
              <a:t>recteque</a:t>
            </a:r>
            <a:r>
              <a:rPr lang="pt-BR" sz="2000" dirty="0"/>
              <a:t> </a:t>
            </a:r>
            <a:r>
              <a:rPr lang="pt-BR" sz="2400" dirty="0" err="1"/>
              <a:t>pertinacia</a:t>
            </a:r>
            <a:r>
              <a:rPr lang="pt-BR" sz="2000" dirty="0"/>
              <a:t> et. Errem </a:t>
            </a:r>
            <a:r>
              <a:rPr lang="pt-BR" sz="2000" dirty="0" err="1"/>
              <a:t>ludus</a:t>
            </a:r>
            <a:r>
              <a:rPr lang="pt-BR" sz="2000" dirty="0"/>
              <a:t> </a:t>
            </a:r>
            <a:r>
              <a:rPr lang="pt-BR" sz="2000" dirty="0" err="1"/>
              <a:t>temporibus</a:t>
            </a:r>
            <a:r>
              <a:rPr lang="pt-BR" sz="2000" dirty="0"/>
              <a:t> te </a:t>
            </a:r>
            <a:r>
              <a:rPr lang="pt-BR" sz="2000" dirty="0" err="1"/>
              <a:t>has</a:t>
            </a:r>
            <a:r>
              <a:rPr lang="pt-BR" sz="2000" dirty="0"/>
              <a:t>, </a:t>
            </a:r>
            <a:r>
              <a:rPr lang="pt-BR" sz="2000" dirty="0" err="1"/>
              <a:t>his</a:t>
            </a:r>
            <a:r>
              <a:rPr lang="pt-BR" sz="2000" dirty="0"/>
              <a:t> </a:t>
            </a:r>
            <a:r>
              <a:rPr lang="pt-BR" sz="2000" dirty="0" err="1"/>
              <a:t>mundi</a:t>
            </a:r>
            <a:r>
              <a:rPr lang="pt-BR" sz="2000" dirty="0"/>
              <a:t> </a:t>
            </a:r>
            <a:r>
              <a:rPr lang="pt-BR" sz="2000" dirty="0" err="1"/>
              <a:t>dolorum</a:t>
            </a:r>
            <a:r>
              <a:rPr lang="pt-BR" sz="2000" dirty="0"/>
              <a:t> et. Malis ignota </a:t>
            </a:r>
            <a:r>
              <a:rPr lang="pt-BR" sz="2000" dirty="0" err="1"/>
              <a:t>ex</a:t>
            </a:r>
            <a:r>
              <a:rPr lang="pt-BR" sz="2000" dirty="0"/>
              <a:t> cum, </a:t>
            </a:r>
            <a:r>
              <a:rPr lang="pt-BR" sz="2000" dirty="0" err="1"/>
              <a:t>sit</a:t>
            </a:r>
            <a:r>
              <a:rPr lang="pt-BR" sz="2000" dirty="0"/>
              <a:t> te quem </a:t>
            </a:r>
            <a:r>
              <a:rPr lang="pt-BR" sz="2000" dirty="0" err="1"/>
              <a:t>democritum</a:t>
            </a:r>
            <a:r>
              <a:rPr lang="pt-BR" sz="2000" dirty="0"/>
              <a:t> </a:t>
            </a:r>
            <a:r>
              <a:rPr lang="pt-BR" sz="2000" dirty="0" err="1"/>
              <a:t>scriptorem</a:t>
            </a:r>
            <a:r>
              <a:rPr lang="pt-BR" sz="2000" dirty="0"/>
              <a:t>, ad vis </a:t>
            </a:r>
            <a:r>
              <a:rPr lang="pt-BR" sz="2000" dirty="0" err="1"/>
              <a:t>ferri</a:t>
            </a:r>
            <a:r>
              <a:rPr lang="pt-BR" sz="2000" dirty="0"/>
              <a:t> </a:t>
            </a:r>
            <a:r>
              <a:rPr lang="pt-BR" sz="2000" dirty="0" err="1"/>
              <a:t>accommodare</a:t>
            </a:r>
            <a:r>
              <a:rPr lang="pt-BR" sz="2000" dirty="0"/>
              <a:t>. Quo tantas </a:t>
            </a:r>
            <a:r>
              <a:rPr lang="pt-BR" sz="2000" dirty="0" err="1"/>
              <a:t>putant</a:t>
            </a:r>
            <a:r>
              <a:rPr lang="pt-BR" sz="2000" dirty="0"/>
              <a:t> </a:t>
            </a:r>
            <a:r>
              <a:rPr lang="pt-BR" sz="2000" dirty="0" err="1"/>
              <a:t>partiendo</a:t>
            </a:r>
            <a:r>
              <a:rPr lang="pt-BR" sz="2000" dirty="0"/>
              <a:t> ad, id </a:t>
            </a:r>
            <a:r>
              <a:rPr lang="pt-BR" sz="2000" dirty="0" err="1"/>
              <a:t>singulis</a:t>
            </a:r>
            <a:r>
              <a:rPr lang="pt-BR" sz="2000" dirty="0"/>
              <a:t> </a:t>
            </a:r>
            <a:r>
              <a:rPr lang="pt-BR" sz="2000" dirty="0" err="1"/>
              <a:t>instructior</a:t>
            </a:r>
            <a:r>
              <a:rPr lang="pt-BR" sz="2000" dirty="0"/>
              <a:t> vim. </a:t>
            </a:r>
            <a:r>
              <a:rPr lang="pt-BR" sz="2000" dirty="0" err="1"/>
              <a:t>Sed</a:t>
            </a:r>
            <a:r>
              <a:rPr lang="pt-BR" sz="2000" dirty="0"/>
              <a:t> ne </a:t>
            </a:r>
            <a:r>
              <a:rPr lang="pt-BR" sz="2000" dirty="0" err="1"/>
              <a:t>fuisset</a:t>
            </a:r>
            <a:r>
              <a:rPr lang="pt-BR" sz="2000" dirty="0"/>
              <a:t> </a:t>
            </a:r>
            <a:r>
              <a:rPr lang="pt-BR" sz="2000" dirty="0" err="1"/>
              <a:t>oportere</a:t>
            </a:r>
            <a:r>
              <a:rPr lang="pt-BR" sz="2000" dirty="0"/>
              <a:t>. </a:t>
            </a:r>
            <a:r>
              <a:rPr lang="pt-BR" sz="2000" dirty="0" err="1"/>
              <a:t>Sit</a:t>
            </a:r>
            <a:r>
              <a:rPr lang="pt-BR" sz="2000" dirty="0"/>
              <a:t> modo </a:t>
            </a:r>
            <a:r>
              <a:rPr lang="pt-BR" sz="2000" dirty="0" err="1"/>
              <a:t>dicam</a:t>
            </a:r>
            <a:r>
              <a:rPr lang="pt-BR" sz="2000" dirty="0"/>
              <a:t> </a:t>
            </a:r>
            <a:r>
              <a:rPr lang="pt-BR" sz="2000" dirty="0" err="1"/>
              <a:t>molestie</a:t>
            </a:r>
            <a:r>
              <a:rPr lang="pt-BR" sz="2000" dirty="0"/>
              <a:t> no, vis </a:t>
            </a:r>
            <a:r>
              <a:rPr lang="pt-BR" sz="2000" dirty="0" err="1"/>
              <a:t>illud</a:t>
            </a:r>
            <a:r>
              <a:rPr lang="pt-BR" sz="2000" dirty="0"/>
              <a:t> disputando </a:t>
            </a:r>
            <a:r>
              <a:rPr lang="pt-BR" sz="2000" dirty="0" err="1"/>
              <a:t>contentiones</a:t>
            </a:r>
            <a:r>
              <a:rPr lang="pt-BR" sz="2000" dirty="0"/>
              <a:t> no.</a:t>
            </a:r>
          </a:p>
          <a:p>
            <a:pPr marL="180975" indent="361950" algn="just"/>
            <a:endParaRPr lang="pt-BR" sz="2000" dirty="0"/>
          </a:p>
          <a:p>
            <a:pPr marL="180975" indent="361950" algn="just"/>
            <a:r>
              <a:rPr lang="pt-BR" sz="2000" dirty="0" err="1"/>
              <a:t>Ius</a:t>
            </a:r>
            <a:r>
              <a:rPr lang="pt-BR" sz="2000" dirty="0"/>
              <a:t> </a:t>
            </a:r>
            <a:r>
              <a:rPr lang="pt-BR" sz="2000" dirty="0" err="1"/>
              <a:t>ferri</a:t>
            </a:r>
            <a:r>
              <a:rPr lang="pt-BR" sz="2000" dirty="0"/>
              <a:t> </a:t>
            </a:r>
            <a:r>
              <a:rPr lang="pt-BR" sz="2000" dirty="0" err="1"/>
              <a:t>nostro</a:t>
            </a:r>
            <a:r>
              <a:rPr lang="pt-BR" sz="2000" dirty="0"/>
              <a:t> eu, </a:t>
            </a:r>
            <a:r>
              <a:rPr lang="pt-BR" sz="2000" dirty="0" err="1"/>
              <a:t>ex</a:t>
            </a:r>
            <a:r>
              <a:rPr lang="pt-BR" sz="2000" dirty="0"/>
              <a:t> per </a:t>
            </a:r>
            <a:r>
              <a:rPr lang="pt-BR" sz="2000" dirty="0" err="1"/>
              <a:t>tation</a:t>
            </a:r>
            <a:r>
              <a:rPr lang="pt-BR" sz="2000" dirty="0"/>
              <a:t> </a:t>
            </a:r>
            <a:r>
              <a:rPr lang="pt-BR" sz="2000" dirty="0" err="1"/>
              <a:t>nusquam</a:t>
            </a:r>
            <a:r>
              <a:rPr lang="pt-BR" sz="2000" dirty="0"/>
              <a:t> </a:t>
            </a:r>
            <a:r>
              <a:rPr lang="pt-BR" sz="2000" dirty="0" err="1"/>
              <a:t>intellegebat</a:t>
            </a:r>
            <a:r>
              <a:rPr lang="pt-BR" sz="2000" dirty="0"/>
              <a:t>, </a:t>
            </a:r>
            <a:r>
              <a:rPr lang="pt-BR" sz="2000" dirty="0" err="1"/>
              <a:t>ea</a:t>
            </a:r>
            <a:r>
              <a:rPr lang="pt-BR" sz="2000" dirty="0"/>
              <a:t> </a:t>
            </a:r>
            <a:r>
              <a:rPr lang="pt-BR" sz="2000" dirty="0" err="1"/>
              <a:t>quidam</a:t>
            </a:r>
            <a:r>
              <a:rPr lang="pt-BR" sz="2000" dirty="0"/>
              <a:t> </a:t>
            </a:r>
            <a:r>
              <a:rPr lang="pt-BR" sz="2000" dirty="0" err="1"/>
              <a:t>torquatos</a:t>
            </a:r>
            <a:r>
              <a:rPr lang="pt-BR" sz="2000" dirty="0"/>
              <a:t> mel. </a:t>
            </a:r>
            <a:r>
              <a:rPr lang="pt-BR" sz="2000" dirty="0" err="1"/>
              <a:t>Ex</a:t>
            </a:r>
            <a:r>
              <a:rPr lang="pt-BR" sz="2000" dirty="0"/>
              <a:t> </a:t>
            </a:r>
            <a:r>
              <a:rPr lang="pt-BR" sz="2000" dirty="0" err="1"/>
              <a:t>usu</a:t>
            </a:r>
            <a:r>
              <a:rPr lang="pt-BR" sz="2000" dirty="0"/>
              <a:t> </a:t>
            </a:r>
            <a:r>
              <a:rPr lang="pt-BR" sz="2000" dirty="0" err="1"/>
              <a:t>mutat</a:t>
            </a:r>
            <a:r>
              <a:rPr lang="pt-BR" sz="2000" dirty="0"/>
              <a:t> </a:t>
            </a:r>
            <a:r>
              <a:rPr lang="pt-BR" sz="2000" dirty="0" err="1"/>
              <a:t>dictas</a:t>
            </a:r>
            <a:r>
              <a:rPr lang="pt-BR" sz="2000" dirty="0"/>
              <a:t> </a:t>
            </a:r>
            <a:r>
              <a:rPr lang="pt-BR" sz="2000" dirty="0" err="1"/>
              <a:t>deleniti</a:t>
            </a:r>
            <a:r>
              <a:rPr lang="pt-BR" sz="2000" dirty="0"/>
              <a:t>, </a:t>
            </a:r>
            <a:r>
              <a:rPr lang="pt-BR" sz="2000" dirty="0" err="1"/>
              <a:t>at</a:t>
            </a:r>
            <a:r>
              <a:rPr lang="pt-BR" sz="2000" dirty="0"/>
              <a:t> </a:t>
            </a:r>
            <a:r>
              <a:rPr lang="pt-BR" sz="2000" dirty="0" err="1"/>
              <a:t>mea</a:t>
            </a:r>
            <a:r>
              <a:rPr lang="pt-BR" sz="2000" dirty="0"/>
              <a:t> </a:t>
            </a:r>
            <a:r>
              <a:rPr lang="pt-BR" sz="2000" dirty="0" err="1"/>
              <a:t>enim</a:t>
            </a:r>
            <a:r>
              <a:rPr lang="pt-BR" sz="2000" dirty="0"/>
              <a:t> </a:t>
            </a:r>
            <a:r>
              <a:rPr lang="pt-BR" sz="2000" dirty="0" err="1"/>
              <a:t>impedit</a:t>
            </a:r>
            <a:r>
              <a:rPr lang="pt-BR" sz="2000" dirty="0"/>
              <a:t> </a:t>
            </a:r>
            <a:r>
              <a:rPr lang="pt-BR" sz="2000" dirty="0" err="1"/>
              <a:t>mentitum</a:t>
            </a:r>
            <a:r>
              <a:rPr lang="pt-BR" sz="2000" dirty="0"/>
              <a:t>, ut </a:t>
            </a:r>
            <a:r>
              <a:rPr lang="pt-BR" sz="2000" dirty="0" err="1"/>
              <a:t>sed</a:t>
            </a:r>
            <a:r>
              <a:rPr lang="pt-BR" sz="2000" dirty="0"/>
              <a:t> </a:t>
            </a:r>
            <a:r>
              <a:rPr lang="pt-BR" sz="2000" dirty="0" err="1"/>
              <a:t>stet</a:t>
            </a:r>
            <a:r>
              <a:rPr lang="pt-BR" sz="2000" dirty="0"/>
              <a:t> </a:t>
            </a:r>
            <a:r>
              <a:rPr lang="pt-BR" sz="2000" dirty="0" err="1"/>
              <a:t>dictas</a:t>
            </a:r>
            <a:r>
              <a:rPr lang="pt-BR" sz="2000" dirty="0"/>
              <a:t>. Nam </a:t>
            </a:r>
            <a:r>
              <a:rPr lang="pt-BR" sz="2000" dirty="0" err="1"/>
              <a:t>an</a:t>
            </a:r>
            <a:r>
              <a:rPr lang="pt-BR" sz="2000" dirty="0"/>
              <a:t> </a:t>
            </a:r>
            <a:r>
              <a:rPr lang="pt-BR" sz="2000" dirty="0" err="1"/>
              <a:t>dicta</a:t>
            </a:r>
            <a:r>
              <a:rPr lang="pt-BR" sz="2000" dirty="0"/>
              <a:t> </a:t>
            </a:r>
            <a:r>
              <a:rPr lang="pt-BR" sz="2000" dirty="0" err="1"/>
              <a:t>neglegentur</a:t>
            </a:r>
            <a:r>
              <a:rPr lang="pt-BR" sz="2000" dirty="0"/>
              <a:t>. </a:t>
            </a:r>
            <a:r>
              <a:rPr lang="pt-BR" sz="2000" dirty="0" err="1"/>
              <a:t>Debet</a:t>
            </a:r>
            <a:r>
              <a:rPr lang="pt-BR" sz="2000" dirty="0"/>
              <a:t> </a:t>
            </a:r>
            <a:r>
              <a:rPr lang="pt-BR" sz="2000" dirty="0" err="1"/>
              <a:t>nonumes</a:t>
            </a:r>
            <a:r>
              <a:rPr lang="pt-BR" sz="2000" dirty="0"/>
              <a:t> vis ad, </a:t>
            </a:r>
            <a:r>
              <a:rPr lang="pt-BR" sz="2000" dirty="0" err="1"/>
              <a:t>ea</a:t>
            </a:r>
            <a:r>
              <a:rPr lang="pt-BR" sz="2000" dirty="0"/>
              <a:t> </a:t>
            </a:r>
            <a:r>
              <a:rPr lang="pt-BR" sz="2000" dirty="0" err="1"/>
              <a:t>ius</a:t>
            </a:r>
            <a:r>
              <a:rPr lang="pt-BR" sz="2000" dirty="0"/>
              <a:t> </a:t>
            </a:r>
            <a:r>
              <a:rPr lang="pt-BR" sz="2000" dirty="0" err="1"/>
              <a:t>postea</a:t>
            </a:r>
            <a:r>
              <a:rPr lang="pt-BR" sz="2000" dirty="0"/>
              <a:t> </a:t>
            </a:r>
            <a:r>
              <a:rPr lang="pt-BR" sz="2000" dirty="0" err="1"/>
              <a:t>cotidieque</a:t>
            </a:r>
            <a:r>
              <a:rPr lang="pt-BR" sz="2000" dirty="0"/>
              <a:t>, </a:t>
            </a:r>
            <a:r>
              <a:rPr lang="pt-BR" sz="2000" dirty="0" err="1"/>
              <a:t>malorum</a:t>
            </a:r>
            <a:r>
              <a:rPr lang="pt-BR" sz="2000" dirty="0"/>
              <a:t> </a:t>
            </a:r>
            <a:r>
              <a:rPr lang="pt-BR" sz="2000" dirty="0" err="1"/>
              <a:t>menandri</a:t>
            </a:r>
            <a:r>
              <a:rPr lang="pt-BR" sz="2000" dirty="0"/>
              <a:t> in </a:t>
            </a:r>
            <a:r>
              <a:rPr lang="pt-BR" sz="2000" dirty="0" err="1"/>
              <a:t>nec</a:t>
            </a:r>
            <a:r>
              <a:rPr lang="pt-BR" sz="2000" dirty="0"/>
              <a:t>. </a:t>
            </a:r>
            <a:r>
              <a:rPr lang="pt-BR" sz="2000" dirty="0" err="1"/>
              <a:t>Ex</a:t>
            </a:r>
            <a:r>
              <a:rPr lang="pt-BR" sz="2000" dirty="0"/>
              <a:t> </a:t>
            </a:r>
            <a:r>
              <a:rPr lang="pt-BR" sz="2000" dirty="0" err="1"/>
              <a:t>affert</a:t>
            </a:r>
            <a:r>
              <a:rPr lang="pt-BR" sz="2000" dirty="0"/>
              <a:t> </a:t>
            </a:r>
            <a:r>
              <a:rPr lang="pt-BR" sz="2000" dirty="0" err="1"/>
              <a:t>sensibus</a:t>
            </a:r>
            <a:r>
              <a:rPr lang="pt-BR" sz="2000" dirty="0"/>
              <a:t> </a:t>
            </a:r>
            <a:r>
              <a:rPr lang="pt-BR" sz="2000" dirty="0" err="1"/>
              <a:t>mei</a:t>
            </a:r>
            <a:r>
              <a:rPr lang="pt-BR" sz="2000" dirty="0"/>
              <a:t>, </a:t>
            </a:r>
            <a:r>
              <a:rPr lang="pt-BR" sz="2000" dirty="0" err="1"/>
              <a:t>saepe</a:t>
            </a:r>
            <a:r>
              <a:rPr lang="pt-BR" sz="2000" dirty="0"/>
              <a:t> </a:t>
            </a:r>
            <a:r>
              <a:rPr lang="pt-BR" sz="2000" dirty="0" err="1"/>
              <a:t>discere</a:t>
            </a:r>
            <a:r>
              <a:rPr lang="pt-BR" sz="2000" dirty="0"/>
              <a:t> </a:t>
            </a:r>
            <a:r>
              <a:rPr lang="pt-BR" sz="2000" dirty="0" err="1"/>
              <a:t>hendrerit</a:t>
            </a:r>
            <a:r>
              <a:rPr lang="pt-BR" sz="2000" dirty="0"/>
              <a:t> quo ei. </a:t>
            </a:r>
            <a:r>
              <a:rPr lang="pt-BR" sz="2000" dirty="0" err="1"/>
              <a:t>Antiopam</a:t>
            </a:r>
            <a:r>
              <a:rPr lang="pt-BR" sz="2000" dirty="0"/>
              <a:t> perpetua </a:t>
            </a:r>
            <a:r>
              <a:rPr lang="pt-BR" sz="2000" dirty="0" err="1"/>
              <a:t>vituperata</a:t>
            </a:r>
            <a:r>
              <a:rPr lang="pt-BR" sz="2000" dirty="0"/>
              <a:t> cum id, </a:t>
            </a:r>
            <a:r>
              <a:rPr lang="pt-BR" sz="2000" dirty="0" err="1"/>
              <a:t>at</a:t>
            </a:r>
            <a:r>
              <a:rPr lang="pt-BR" sz="2000" dirty="0"/>
              <a:t> per </a:t>
            </a:r>
            <a:r>
              <a:rPr lang="pt-BR" sz="2000" dirty="0" err="1"/>
              <a:t>tation</a:t>
            </a:r>
            <a:r>
              <a:rPr lang="pt-BR" sz="2000" dirty="0"/>
              <a:t> </a:t>
            </a:r>
            <a:r>
              <a:rPr lang="pt-BR" sz="2000" dirty="0" err="1"/>
              <a:t>blandit</a:t>
            </a:r>
            <a:r>
              <a:rPr lang="pt-BR" sz="2000" dirty="0"/>
              <a:t> </a:t>
            </a:r>
            <a:r>
              <a:rPr lang="pt-BR" sz="2000" dirty="0" err="1"/>
              <a:t>mentitum</a:t>
            </a:r>
            <a:r>
              <a:rPr lang="pt-BR" sz="2000" dirty="0"/>
              <a:t>.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"/>
          <a:stretch/>
        </p:blipFill>
        <p:spPr>
          <a:xfrm>
            <a:off x="348459" y="1694483"/>
            <a:ext cx="8576466" cy="495369"/>
          </a:xfrm>
          <a:prstGeom prst="rect">
            <a:avLst/>
          </a:prstGeom>
          <a:effectLst/>
        </p:spPr>
      </p:pic>
      <p:sp>
        <p:nvSpPr>
          <p:cNvPr id="15" name="CaixaDeTexto 14"/>
          <p:cNvSpPr txBox="1"/>
          <p:nvPr/>
        </p:nvSpPr>
        <p:spPr>
          <a:xfrm>
            <a:off x="863725" y="1669432"/>
            <a:ext cx="723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Referências</a:t>
            </a:r>
            <a:endParaRPr lang="pt-B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7" name="logo cruzeiro do sul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3" y="279667"/>
            <a:ext cx="3334514" cy="795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37071" r="10497" b="6862"/>
          <a:stretch/>
        </p:blipFill>
        <p:spPr>
          <a:xfrm>
            <a:off x="0" y="0"/>
            <a:ext cx="9144000" cy="685800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0" y="2822122"/>
            <a:ext cx="9144000" cy="1213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logo cruzeiro do sul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43" y="3050098"/>
            <a:ext cx="3334514" cy="7959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862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37071" r="10497" b="6862"/>
          <a:stretch/>
        </p:blipFill>
        <p:spPr>
          <a:xfrm>
            <a:off x="0" y="0"/>
            <a:ext cx="9144000" cy="685800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725" r="31468" b="19016"/>
          <a:stretch/>
        </p:blipFill>
        <p:spPr>
          <a:xfrm>
            <a:off x="4786043" y="1625955"/>
            <a:ext cx="4357957" cy="5232046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326000" y="1233714"/>
            <a:ext cx="8614800" cy="5370286"/>
          </a:xfrm>
          <a:prstGeom prst="roundRect">
            <a:avLst>
              <a:gd name="adj" fmla="val 5405"/>
            </a:avLst>
          </a:prstGeom>
          <a:solidFill>
            <a:schemeClr val="bg1"/>
          </a:solidFill>
          <a:ln w="762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48459" y="2305861"/>
            <a:ext cx="84335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361950" algn="just"/>
            <a:r>
              <a:rPr lang="pt-BR" dirty="0"/>
              <a:t>U</a:t>
            </a:r>
            <a:r>
              <a:rPr lang="pt-BR" dirty="0" smtClean="0"/>
              <a:t>tilizar </a:t>
            </a:r>
            <a:r>
              <a:rPr lang="pt-BR" dirty="0"/>
              <a:t>árvores com chave e valor para efetuar tarefas de segurança da informação, como um simples bloqueio de pastas em um Sistema Operacional, as árvores geralmente são percorridas com um índex indo para o outro índex, na minha abordagem são utilizados índex e valor na construção da arvore, assim posso executar tarefas baseada no valor existente, ao invés de um nó inteiro.</a:t>
            </a:r>
            <a:endParaRPr lang="pt-BR" sz="20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"/>
          <a:stretch/>
        </p:blipFill>
        <p:spPr>
          <a:xfrm>
            <a:off x="348459" y="1694483"/>
            <a:ext cx="8576466" cy="495369"/>
          </a:xfrm>
          <a:prstGeom prst="rect">
            <a:avLst/>
          </a:prstGeom>
          <a:effectLst/>
        </p:spPr>
      </p:pic>
      <p:sp>
        <p:nvSpPr>
          <p:cNvPr id="15" name="CaixaDeTexto 14"/>
          <p:cNvSpPr txBox="1"/>
          <p:nvPr/>
        </p:nvSpPr>
        <p:spPr>
          <a:xfrm>
            <a:off x="863725" y="1669432"/>
            <a:ext cx="3607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Relevância do Estudo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7" name="logo cruzeiro do sul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3" y="279667"/>
            <a:ext cx="3334514" cy="795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21" y="3783189"/>
            <a:ext cx="4705503" cy="26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37071" r="10497" b="6862"/>
          <a:stretch/>
        </p:blipFill>
        <p:spPr>
          <a:xfrm>
            <a:off x="0" y="0"/>
            <a:ext cx="9144000" cy="685800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725" r="31468" b="19016"/>
          <a:stretch/>
        </p:blipFill>
        <p:spPr>
          <a:xfrm>
            <a:off x="4786043" y="1625955"/>
            <a:ext cx="4357957" cy="5232046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326000" y="1233714"/>
            <a:ext cx="8614800" cy="5370286"/>
          </a:xfrm>
          <a:prstGeom prst="roundRect">
            <a:avLst>
              <a:gd name="adj" fmla="val 5405"/>
            </a:avLst>
          </a:prstGeom>
          <a:solidFill>
            <a:schemeClr val="bg1"/>
          </a:solidFill>
          <a:ln w="762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48459" y="2305861"/>
            <a:ext cx="84335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361950" algn="just"/>
            <a:r>
              <a:rPr lang="pt-BR" sz="2000" dirty="0" smtClean="0"/>
              <a:t>Controle de acesso e autenticação segregados a árvore de diretórios ou arvores de acesso.</a:t>
            </a:r>
            <a:endParaRPr lang="pt-BR" sz="20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"/>
          <a:stretch/>
        </p:blipFill>
        <p:spPr>
          <a:xfrm>
            <a:off x="348459" y="1694483"/>
            <a:ext cx="8576466" cy="495369"/>
          </a:xfrm>
          <a:prstGeom prst="rect">
            <a:avLst/>
          </a:prstGeom>
          <a:effectLst/>
        </p:spPr>
      </p:pic>
      <p:sp>
        <p:nvSpPr>
          <p:cNvPr id="15" name="CaixaDeTexto 14"/>
          <p:cNvSpPr txBox="1"/>
          <p:nvPr/>
        </p:nvSpPr>
        <p:spPr>
          <a:xfrm>
            <a:off x="844675" y="1669432"/>
            <a:ext cx="3607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Objetivos</a:t>
            </a:r>
            <a:endParaRPr lang="pt-B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7" name="logo cruzeiro do sul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3" y="279667"/>
            <a:ext cx="3334514" cy="795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40" y="3013747"/>
            <a:ext cx="6072519" cy="341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37071" r="10497" b="6862"/>
          <a:stretch/>
        </p:blipFill>
        <p:spPr>
          <a:xfrm>
            <a:off x="0" y="0"/>
            <a:ext cx="9144000" cy="685800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725" r="31468" b="19016"/>
          <a:stretch/>
        </p:blipFill>
        <p:spPr>
          <a:xfrm>
            <a:off x="4786043" y="1625955"/>
            <a:ext cx="4357957" cy="5232046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326000" y="1233714"/>
            <a:ext cx="8614800" cy="5370286"/>
          </a:xfrm>
          <a:prstGeom prst="roundRect">
            <a:avLst>
              <a:gd name="adj" fmla="val 5405"/>
            </a:avLst>
          </a:prstGeom>
          <a:solidFill>
            <a:schemeClr val="bg1"/>
          </a:solidFill>
          <a:ln w="762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"/>
          <a:stretch/>
        </p:blipFill>
        <p:spPr>
          <a:xfrm>
            <a:off x="348459" y="1694483"/>
            <a:ext cx="8576466" cy="495369"/>
          </a:xfrm>
          <a:prstGeom prst="rect">
            <a:avLst/>
          </a:prstGeom>
          <a:effectLst/>
        </p:spPr>
      </p:pic>
      <p:sp>
        <p:nvSpPr>
          <p:cNvPr id="15" name="CaixaDeTexto 14"/>
          <p:cNvSpPr txBox="1"/>
          <p:nvPr/>
        </p:nvSpPr>
        <p:spPr>
          <a:xfrm>
            <a:off x="825625" y="1669432"/>
            <a:ext cx="723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Desenvolvimento da apresentação</a:t>
            </a:r>
            <a:endParaRPr lang="pt-B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7" name="logo cruzeiro do sul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3" y="279667"/>
            <a:ext cx="3334514" cy="79590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Imagine o seguinte cenário, você tem uma empresa, dentro disso você tem um servidor principal, o servidor principal tem várias estações, essas estações de trabalho podem ter múltiplos dispositivos conectados, cada dispositivo conectado também pode ter múltiplos outros dispositivos conectados.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64" y="2582093"/>
            <a:ext cx="3675331" cy="311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6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37071" r="10497" b="6862"/>
          <a:stretch/>
        </p:blipFill>
        <p:spPr>
          <a:xfrm>
            <a:off x="0" y="0"/>
            <a:ext cx="9144000" cy="685800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725" r="31468" b="19016"/>
          <a:stretch/>
        </p:blipFill>
        <p:spPr>
          <a:xfrm>
            <a:off x="4786043" y="1625955"/>
            <a:ext cx="4357957" cy="5232046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326000" y="1233714"/>
            <a:ext cx="8614800" cy="5370286"/>
          </a:xfrm>
          <a:prstGeom prst="roundRect">
            <a:avLst>
              <a:gd name="adj" fmla="val 5405"/>
            </a:avLst>
          </a:prstGeom>
          <a:solidFill>
            <a:schemeClr val="bg1"/>
          </a:solidFill>
          <a:ln w="762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"/>
          <a:stretch/>
        </p:blipFill>
        <p:spPr>
          <a:xfrm>
            <a:off x="348459" y="1694483"/>
            <a:ext cx="8576466" cy="495369"/>
          </a:xfrm>
          <a:prstGeom prst="rect">
            <a:avLst/>
          </a:prstGeom>
          <a:effectLst/>
        </p:spPr>
      </p:pic>
      <p:sp>
        <p:nvSpPr>
          <p:cNvPr id="15" name="CaixaDeTexto 14"/>
          <p:cNvSpPr txBox="1"/>
          <p:nvPr/>
        </p:nvSpPr>
        <p:spPr>
          <a:xfrm>
            <a:off x="825625" y="1669432"/>
            <a:ext cx="723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da apresentação</a:t>
            </a:r>
          </a:p>
        </p:txBody>
      </p:sp>
      <p:pic>
        <p:nvPicPr>
          <p:cNvPr id="17" name="logo cruzeiro do sul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3" y="279667"/>
            <a:ext cx="3334514" cy="79590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Só que a situação não para por aí, você não sabe quais outros dispositivos podem se conectar com eles, ou seja, isso seria uma possibilidade infinita de conexões.</a:t>
            </a: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3" y="2582093"/>
            <a:ext cx="4053715" cy="311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37071" r="10497" b="6862"/>
          <a:stretch/>
        </p:blipFill>
        <p:spPr>
          <a:xfrm>
            <a:off x="0" y="0"/>
            <a:ext cx="9144000" cy="685800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725" r="31468" b="19016"/>
          <a:stretch/>
        </p:blipFill>
        <p:spPr>
          <a:xfrm>
            <a:off x="4786043" y="1625955"/>
            <a:ext cx="4357957" cy="5232046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310125" y="1179925"/>
            <a:ext cx="8614800" cy="5370286"/>
          </a:xfrm>
          <a:prstGeom prst="roundRect">
            <a:avLst>
              <a:gd name="adj" fmla="val 540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 a melhor estrutura para representar esse cenário computacionalmente falando?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"/>
          <a:stretch/>
        </p:blipFill>
        <p:spPr>
          <a:xfrm>
            <a:off x="348459" y="1694483"/>
            <a:ext cx="8576466" cy="495369"/>
          </a:xfrm>
          <a:prstGeom prst="rect">
            <a:avLst/>
          </a:prstGeom>
          <a:effectLst/>
        </p:spPr>
      </p:pic>
      <p:sp>
        <p:nvSpPr>
          <p:cNvPr id="15" name="CaixaDeTexto 14"/>
          <p:cNvSpPr txBox="1"/>
          <p:nvPr/>
        </p:nvSpPr>
        <p:spPr>
          <a:xfrm>
            <a:off x="882775" y="1669432"/>
            <a:ext cx="551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da apresentação</a:t>
            </a:r>
          </a:p>
        </p:txBody>
      </p:sp>
      <p:pic>
        <p:nvPicPr>
          <p:cNvPr id="17" name="logo cruzeiro do sul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3" y="279667"/>
            <a:ext cx="3334514" cy="7959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349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37071" r="10497" b="6862"/>
          <a:stretch/>
        </p:blipFill>
        <p:spPr>
          <a:xfrm>
            <a:off x="0" y="0"/>
            <a:ext cx="9144000" cy="685800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725" r="31468" b="19016"/>
          <a:stretch/>
        </p:blipFill>
        <p:spPr>
          <a:xfrm>
            <a:off x="4786043" y="1625955"/>
            <a:ext cx="4357957" cy="5232046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310125" y="1179925"/>
            <a:ext cx="8614800" cy="5370286"/>
          </a:xfrm>
          <a:prstGeom prst="roundRect">
            <a:avLst>
              <a:gd name="adj" fmla="val 540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/>
              <a:t>Uma </a:t>
            </a:r>
            <a:r>
              <a:rPr lang="pt-BR" sz="3600" dirty="0"/>
              <a:t>árvore!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"/>
          <a:stretch/>
        </p:blipFill>
        <p:spPr>
          <a:xfrm>
            <a:off x="348459" y="1694483"/>
            <a:ext cx="8576466" cy="495369"/>
          </a:xfrm>
          <a:prstGeom prst="rect">
            <a:avLst/>
          </a:prstGeom>
          <a:effectLst/>
        </p:spPr>
      </p:pic>
      <p:sp>
        <p:nvSpPr>
          <p:cNvPr id="15" name="CaixaDeTexto 14"/>
          <p:cNvSpPr txBox="1"/>
          <p:nvPr/>
        </p:nvSpPr>
        <p:spPr>
          <a:xfrm>
            <a:off x="882775" y="1669432"/>
            <a:ext cx="5518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da apresentação</a:t>
            </a:r>
            <a:endParaRPr lang="pt-B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logo cruzeiro do sul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3" y="279667"/>
            <a:ext cx="3334514" cy="795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59" y="2236129"/>
            <a:ext cx="5567082" cy="422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37071" r="10497" b="6862"/>
          <a:stretch/>
        </p:blipFill>
        <p:spPr>
          <a:xfrm>
            <a:off x="0" y="0"/>
            <a:ext cx="9144000" cy="685800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725" r="31468" b="19016"/>
          <a:stretch/>
        </p:blipFill>
        <p:spPr>
          <a:xfrm>
            <a:off x="4786043" y="1625955"/>
            <a:ext cx="4357957" cy="5232046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326000" y="1233714"/>
            <a:ext cx="8614800" cy="5370286"/>
          </a:xfrm>
          <a:prstGeom prst="roundRect">
            <a:avLst>
              <a:gd name="adj" fmla="val 5405"/>
            </a:avLst>
          </a:prstGeom>
          <a:solidFill>
            <a:schemeClr val="bg1"/>
          </a:solidFill>
          <a:ln w="762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"/>
          <a:stretch/>
        </p:blipFill>
        <p:spPr>
          <a:xfrm>
            <a:off x="348459" y="1694483"/>
            <a:ext cx="8576466" cy="495369"/>
          </a:xfrm>
          <a:prstGeom prst="rect">
            <a:avLst/>
          </a:prstGeom>
          <a:effectLst/>
        </p:spPr>
      </p:pic>
      <p:sp>
        <p:nvSpPr>
          <p:cNvPr id="15" name="CaixaDeTexto 14"/>
          <p:cNvSpPr txBox="1"/>
          <p:nvPr/>
        </p:nvSpPr>
        <p:spPr>
          <a:xfrm>
            <a:off x="825625" y="1669432"/>
            <a:ext cx="723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da apresentação</a:t>
            </a:r>
          </a:p>
        </p:txBody>
      </p:sp>
      <p:pic>
        <p:nvPicPr>
          <p:cNvPr id="17" name="logo cruzeiro do sul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3" y="279667"/>
            <a:ext cx="3334514" cy="79590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Seus problemas estão apenas começando, como garantir a segurança de acesso a um desses dispositivos de maneira não autorizada?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53" y="2949646"/>
            <a:ext cx="3675926" cy="23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8" t="37071" r="10497" b="6862"/>
          <a:stretch/>
        </p:blipFill>
        <p:spPr>
          <a:xfrm>
            <a:off x="0" y="0"/>
            <a:ext cx="9144000" cy="685800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725" r="31468" b="19016"/>
          <a:stretch/>
        </p:blipFill>
        <p:spPr>
          <a:xfrm>
            <a:off x="4786043" y="1625955"/>
            <a:ext cx="4357957" cy="5232046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326000" y="1233714"/>
            <a:ext cx="8614800" cy="5370286"/>
          </a:xfrm>
          <a:prstGeom prst="roundRect">
            <a:avLst>
              <a:gd name="adj" fmla="val 5405"/>
            </a:avLst>
          </a:prstGeom>
          <a:solidFill>
            <a:schemeClr val="bg1"/>
          </a:solidFill>
          <a:ln w="762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48459" y="2305861"/>
            <a:ext cx="8433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Sua árvore então precisaria ter os atributos, não apenas valores, mas todos os dados e regras relacionados ao seu dispositivo. 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"/>
          <a:stretch/>
        </p:blipFill>
        <p:spPr>
          <a:xfrm>
            <a:off x="348459" y="1694483"/>
            <a:ext cx="8576466" cy="495369"/>
          </a:xfrm>
          <a:prstGeom prst="rect">
            <a:avLst/>
          </a:prstGeom>
          <a:effectLst/>
        </p:spPr>
      </p:pic>
      <p:sp>
        <p:nvSpPr>
          <p:cNvPr id="15" name="CaixaDeTexto 14"/>
          <p:cNvSpPr txBox="1"/>
          <p:nvPr/>
        </p:nvSpPr>
        <p:spPr>
          <a:xfrm>
            <a:off x="844675" y="1669432"/>
            <a:ext cx="723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Análise dos Resultados</a:t>
            </a:r>
            <a:endParaRPr lang="pt-B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7" name="logo cruzeiro do sul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3" y="279667"/>
            <a:ext cx="3334514" cy="795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35" y="3034881"/>
            <a:ext cx="4753638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7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2223f75b2d36dd33c4ee7aab9b72763377cab"/>
</p:tagLst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1760</TotalTime>
  <Words>630</Words>
  <Application>Microsoft Office PowerPoint</Application>
  <PresentationFormat>Apresentação na tela (4:3)</PresentationFormat>
  <Paragraphs>64</Paragraphs>
  <Slides>16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Artigo</dc:title>
  <dc:creator>PRODUCAO-15</dc:creator>
  <cp:lastModifiedBy>opah</cp:lastModifiedBy>
  <cp:revision>60</cp:revision>
  <dcterms:created xsi:type="dcterms:W3CDTF">2015-10-05T17:02:27Z</dcterms:created>
  <dcterms:modified xsi:type="dcterms:W3CDTF">2019-05-27T18:49:49Z</dcterms:modified>
</cp:coreProperties>
</file>