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0" r:id="rId4"/>
  </p:sldMasterIdLst>
  <p:notesMasterIdLst>
    <p:notesMasterId r:id="rId10"/>
  </p:notesMasterIdLst>
  <p:handoutMasterIdLst>
    <p:handoutMasterId r:id="rId11"/>
  </p:handoutMasterIdLst>
  <p:sldIdLst>
    <p:sldId id="350" r:id="rId5"/>
    <p:sldId id="351" r:id="rId6"/>
    <p:sldId id="358" r:id="rId7"/>
    <p:sldId id="359" r:id="rId8"/>
    <p:sldId id="357" r:id="rId9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3"/>
    <a:srgbClr val="FFFFFF"/>
    <a:srgbClr val="FF00FF"/>
    <a:srgbClr val="141413"/>
    <a:srgbClr val="030303"/>
    <a:srgbClr val="F1EFEB"/>
    <a:srgbClr val="B3B0A9"/>
    <a:srgbClr val="D3CFC8"/>
    <a:srgbClr val="F0EEEB"/>
    <a:srgbClr val="D2C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71" autoAdjust="0"/>
    <p:restoredTop sz="92688" autoAdjust="0"/>
  </p:normalViewPr>
  <p:slideViewPr>
    <p:cSldViewPr snapToGrid="0">
      <p:cViewPr varScale="1">
        <p:scale>
          <a:sx n="151" d="100"/>
          <a:sy n="151" d="100"/>
        </p:scale>
        <p:origin x="114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‹nº›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May 5, 2020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8896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89CF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73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89CF">
              <a:alpha val="50196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503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ED1C24">
              <a:alpha val="50196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130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‹nº›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5092BE-3290-4B93-9EAE-A479B5C7B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1669250"/>
            <a:ext cx="8605838" cy="3081528"/>
          </a:xfrm>
          <a:prstGeom prst="rect">
            <a:avLst/>
          </a:prstGeom>
        </p:spPr>
        <p:txBody>
          <a:bodyPr/>
          <a:lstStyle>
            <a:lvl1pPr marL="166688" indent="-166688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1638" indent="-174625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388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5883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81088" indent="-171450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473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‹nº›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69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">
          <p15:clr>
            <a:srgbClr val="FBAE40"/>
          </p15:clr>
        </p15:guide>
        <p15:guide id="2" pos="164">
          <p15:clr>
            <a:srgbClr val="FBAE40"/>
          </p15:clr>
        </p15:guide>
        <p15:guide id="3" orient="horz" pos="3078">
          <p15:clr>
            <a:srgbClr val="FBAE40"/>
          </p15:clr>
        </p15:guide>
        <p15:guide id="4" pos="559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‹nº›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ctr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488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‹nº›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470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‹nº›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74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Nunc viverra imperdiet enim. Fusce est. Vivamus a tellus.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‹nº›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814289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42653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 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8" y="2184399"/>
            <a:ext cx="5426531" cy="8763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‹nº›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13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Presenter’s details here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2296384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  <a:prstGeom prst="rect">
            <a:avLst/>
          </a:prstGeo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  <a:prstGeom prst="rect">
            <a:avLst/>
          </a:prstGeo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  <a:prstGeom prst="rect">
            <a:avLst/>
          </a:prstGeo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‹nº›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53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‹nº›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905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18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988107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</p:spTree>
    <p:extLst>
      <p:ext uri="{BB962C8B-B14F-4D97-AF65-F5344CB8AC3E}">
        <p14:creationId xmlns:p14="http://schemas.microsoft.com/office/powerpoint/2010/main" val="1281180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38499"/>
          </a:xfrm>
          <a:prstGeom prst="rect">
            <a:avLst/>
          </a:prstGeom>
        </p:spPr>
        <p:txBody>
          <a:bodyPr wrap="square" tIns="0" bIns="0" anchor="ctr">
            <a:spAutoFit/>
          </a:bodyPr>
          <a:lstStyle>
            <a:lvl1pPr marL="0" indent="0">
              <a:buFontTx/>
              <a:buNone/>
              <a:defRPr sz="9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1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19163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‹nº›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70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8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  <p15:guide id="4" orient="horz" pos="30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4876801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335581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4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72383" y="4933519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‹nº›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787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r="7914"/>
          <a:stretch/>
        </p:blipFill>
        <p:spPr>
          <a:xfrm>
            <a:off x="2657347" y="0"/>
            <a:ext cx="6489052" cy="47000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9171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" r="7914"/>
          <a:stretch/>
        </p:blipFill>
        <p:spPr>
          <a:xfrm>
            <a:off x="2657347" y="0"/>
            <a:ext cx="6489052" cy="47000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40591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-10885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22446" y="1652785"/>
            <a:ext cx="5534025" cy="183793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non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03301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A5CF4C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20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269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ECE77BF-4C77-4BB4-A830-AE75AA14F2B0}"/>
              </a:ext>
            </a:extLst>
          </p:cNvPr>
          <p:cNvSpPr/>
          <p:nvPr userDrawn="1"/>
        </p:nvSpPr>
        <p:spPr>
          <a:xfrm>
            <a:off x="174625" y="165100"/>
            <a:ext cx="4813300" cy="4813300"/>
          </a:xfrm>
          <a:prstGeom prst="flowChartConnector">
            <a:avLst/>
          </a:prstGeom>
          <a:solidFill>
            <a:srgbClr val="00B49D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100" dirty="0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20557" y="12573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dirty="0"/>
              <a:t>Section breaker </a:t>
            </a:r>
            <a:br>
              <a:rPr lang="en-US" dirty="0"/>
            </a:br>
            <a:r>
              <a:rPr lang="en-US" dirty="0"/>
              <a:t>text here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4E6B8-E33D-4F57-8761-2AD45AED8B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7" y="2654300"/>
            <a:ext cx="4318000" cy="381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buNone/>
              <a:defRPr lang="en-US" sz="1050" b="1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86844" lvl="0" indent="-171450" defTabSz="1828800">
              <a:lnSpc>
                <a:spcPct val="100000"/>
              </a:lnSpc>
              <a:spcBef>
                <a:spcPts val="0"/>
              </a:spcBef>
            </a:pP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Sub 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E6A25CF-06C0-4A3E-A8A9-A077809B5C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557" y="3111500"/>
            <a:ext cx="4051300" cy="508000"/>
          </a:xfrm>
        </p:spPr>
        <p:txBody>
          <a:bodyPr lIns="0" tIns="0" rIns="45720" bIns="0" anchor="ctr" anchorCtr="0">
            <a:noAutofit/>
          </a:bodyPr>
          <a:lstStyle>
            <a:lvl1pPr marL="15394" indent="0" algn="l">
              <a:spcBef>
                <a:spcPts val="0"/>
              </a:spcBef>
              <a:buNone/>
              <a:defRPr lang="en-US" sz="1050" b="0" spc="6" smtClean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Morbi at mi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74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54B42DF9-61F4-47A2-888A-00F196B7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id="{282D7095-C81B-4A7B-BCD6-D9438D1A392C}"/>
              </a:ext>
            </a:extLst>
          </p:cNvPr>
          <p:cNvSpPr txBox="1"/>
          <p:nvPr userDrawn="1"/>
        </p:nvSpPr>
        <p:spPr>
          <a:xfrm>
            <a:off x="3820709" y="49416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Sensitivity: Internal &amp; Restricted</a:t>
            </a:r>
            <a:endParaRPr lang="en-US" sz="700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400" b="1" u="none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err="1">
                <a:latin typeface="Calibri" panose="020F0502020204030204" pitchFamily="34" charset="0"/>
              </a:rPr>
              <a:t>Coleções</a:t>
            </a:r>
            <a:r>
              <a:rPr lang="en-US" b="0" dirty="0">
                <a:latin typeface="Calibri" panose="020F0502020204030204" pitchFamily="34" charset="0"/>
              </a:rPr>
              <a:t>:</a:t>
            </a:r>
            <a:br>
              <a:rPr lang="en-US" b="0" dirty="0">
                <a:latin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</a:rPr>
              <a:t>Maps (</a:t>
            </a:r>
            <a:r>
              <a:rPr lang="en-US" b="0" dirty="0" err="1">
                <a:latin typeface="Calibri" panose="020F0502020204030204" pitchFamily="34" charset="0"/>
              </a:rPr>
              <a:t>parte</a:t>
            </a:r>
            <a:r>
              <a:rPr lang="en-US" b="0" dirty="0">
                <a:latin typeface="Calibri" panose="020F0502020204030204" pitchFamily="34" charset="0"/>
              </a:rPr>
              <a:t> 2)</a:t>
            </a:r>
            <a:b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b="0" dirty="0"/>
              <a:t>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3898" y="4142792"/>
            <a:ext cx="15215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Edson Cruz</a:t>
            </a:r>
          </a:p>
          <a:p>
            <a:pPr algn="ctr"/>
            <a:r>
              <a:rPr lang="pt-BR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edson.cruz@wipro.com</a:t>
            </a:r>
            <a:endParaRPr lang="en-US" sz="10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3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02643" y="194308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Source Serif Pro"/>
              </a:rPr>
              <a:t>HashMap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7776" y="674511"/>
            <a:ext cx="6269755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Contém valores baseados em chave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Pode ter uma chave nula e muitos 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Não mantem ordem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Elementos únicos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Funciona com o princípio de </a:t>
            </a:r>
            <a:r>
              <a:rPr lang="pt-BR" dirty="0" err="1">
                <a:solidFill>
                  <a:schemeClr val="tx2"/>
                </a:solidFill>
                <a:latin typeface="Source Serif Pro"/>
              </a:rPr>
              <a:t>hashing</a:t>
            </a:r>
            <a:endParaRPr lang="pt-BR" dirty="0">
              <a:solidFill>
                <a:schemeClr val="tx2"/>
              </a:solidFill>
              <a:latin typeface="Source Serif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Source Serif Pro"/>
              </a:rPr>
              <a:t>Contém</a:t>
            </a:r>
            <a:r>
              <a:rPr lang="en-US" dirty="0">
                <a:solidFill>
                  <a:schemeClr val="tx2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Source Serif Pro"/>
              </a:rPr>
              <a:t>operações</a:t>
            </a:r>
            <a:r>
              <a:rPr lang="en-US" dirty="0">
                <a:solidFill>
                  <a:schemeClr val="tx2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Source Serif Pro"/>
              </a:rPr>
              <a:t>básicas</a:t>
            </a:r>
            <a:r>
              <a:rPr lang="en-US" dirty="0">
                <a:solidFill>
                  <a:schemeClr val="tx2"/>
                </a:solidFill>
                <a:latin typeface="Source Serif Pro"/>
              </a:rPr>
              <a:t> get(), put(), </a:t>
            </a:r>
            <a:r>
              <a:rPr lang="en-US" dirty="0" err="1">
                <a:solidFill>
                  <a:schemeClr val="tx2"/>
                </a:solidFill>
                <a:latin typeface="Source Serif Pro"/>
              </a:rPr>
              <a:t>KeySet</a:t>
            </a:r>
            <a:r>
              <a:rPr lang="en-US" dirty="0">
                <a:solidFill>
                  <a:schemeClr val="tx2"/>
                </a:solidFill>
                <a:latin typeface="Source Serif Pro"/>
              </a:rPr>
              <a:t>(), etc.</a:t>
            </a:r>
            <a:endParaRPr lang="pt-BR" dirty="0">
              <a:solidFill>
                <a:schemeClr val="tx2"/>
              </a:solidFill>
              <a:latin typeface="Source Serif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É mais rápido que o </a:t>
            </a:r>
            <a:r>
              <a:rPr lang="pt-BR" dirty="0" err="1">
                <a:solidFill>
                  <a:schemeClr val="tx2"/>
                </a:solidFill>
                <a:latin typeface="Source Serif Pro"/>
              </a:rPr>
              <a:t>TreeMap</a:t>
            </a:r>
            <a:r>
              <a:rPr lang="pt-BR" dirty="0">
                <a:solidFill>
                  <a:schemeClr val="tx2"/>
                </a:solidFill>
                <a:latin typeface="Source Serif Pro"/>
              </a:rPr>
              <a:t>, mas consome mais memória.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CEA11D-31F9-42E3-9B62-6F9696D57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456" y="2359587"/>
            <a:ext cx="688454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HashMapColor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Map&lt;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HashMap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colors.put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colors.put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"Black"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colors.put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"Green"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colors.put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19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"White"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Map.Entry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colors.entrySet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33295" y="229178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chemeClr val="tx2"/>
                </a:solidFill>
                <a:latin typeface="Source Serif Pro"/>
              </a:rPr>
              <a:t>TreeMap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8651" y="679537"/>
            <a:ext cx="756297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Contém valores baseados em chave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Não pode ter uma chave nula, mas pode ter muitos 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Mantem a ordem ascendente da chave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Elementos únicos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Funciona com a estrutura de arvore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Contém outras operações como </a:t>
            </a:r>
            <a:r>
              <a:rPr lang="en-US" dirty="0" err="1">
                <a:solidFill>
                  <a:schemeClr val="tx2"/>
                </a:solidFill>
                <a:latin typeface="Source Serif Pro"/>
              </a:rPr>
              <a:t>tailMap</a:t>
            </a:r>
            <a:r>
              <a:rPr lang="en-US" dirty="0">
                <a:solidFill>
                  <a:schemeClr val="tx2"/>
                </a:solidFill>
                <a:latin typeface="Source Serif Pro"/>
              </a:rPr>
              <a:t>(), </a:t>
            </a:r>
            <a:r>
              <a:rPr lang="en-US" dirty="0" err="1">
                <a:solidFill>
                  <a:schemeClr val="tx2"/>
                </a:solidFill>
                <a:latin typeface="Source Serif Pro"/>
              </a:rPr>
              <a:t>firstKey</a:t>
            </a:r>
            <a:r>
              <a:rPr lang="en-US" dirty="0">
                <a:solidFill>
                  <a:schemeClr val="tx2"/>
                </a:solidFill>
                <a:latin typeface="Source Serif Pro"/>
              </a:rPr>
              <a:t>(), </a:t>
            </a:r>
            <a:r>
              <a:rPr lang="en-US" dirty="0" err="1">
                <a:solidFill>
                  <a:schemeClr val="tx2"/>
                </a:solidFill>
                <a:latin typeface="Source Serif Pro"/>
              </a:rPr>
              <a:t>lastKey</a:t>
            </a:r>
            <a:r>
              <a:rPr lang="en-US" dirty="0">
                <a:solidFill>
                  <a:schemeClr val="tx2"/>
                </a:solidFill>
                <a:latin typeface="Source Serif Pro"/>
              </a:rPr>
              <a:t>(), </a:t>
            </a:r>
            <a:r>
              <a:rPr lang="en-US" dirty="0" err="1">
                <a:solidFill>
                  <a:schemeClr val="tx2"/>
                </a:solidFill>
                <a:latin typeface="Source Serif Pro"/>
              </a:rPr>
              <a:t>pollFirstEntry</a:t>
            </a:r>
            <a:r>
              <a:rPr lang="en-US" dirty="0">
                <a:solidFill>
                  <a:schemeClr val="tx2"/>
                </a:solidFill>
                <a:latin typeface="Source Serif Pro"/>
              </a:rPr>
              <a:t>(), </a:t>
            </a:r>
            <a:r>
              <a:rPr lang="en-US" dirty="0" err="1">
                <a:solidFill>
                  <a:schemeClr val="tx2"/>
                </a:solidFill>
                <a:latin typeface="Source Serif Pro"/>
              </a:rPr>
              <a:t>pollLastEntry</a:t>
            </a:r>
            <a:r>
              <a:rPr lang="en-US" dirty="0">
                <a:solidFill>
                  <a:schemeClr val="tx2"/>
                </a:solidFill>
                <a:latin typeface="Source Serif Pro"/>
              </a:rPr>
              <a:t>().</a:t>
            </a:r>
            <a:endParaRPr lang="pt-BR" dirty="0">
              <a:solidFill>
                <a:schemeClr val="tx2"/>
              </a:solidFill>
              <a:latin typeface="Source Serif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É mais lento que o </a:t>
            </a:r>
            <a:r>
              <a:rPr lang="pt-BR" dirty="0" err="1">
                <a:solidFill>
                  <a:schemeClr val="tx2"/>
                </a:solidFill>
                <a:latin typeface="Source Serif Pro"/>
              </a:rPr>
              <a:t>HashMap</a:t>
            </a:r>
            <a:r>
              <a:rPr lang="pt-BR" dirty="0">
                <a:solidFill>
                  <a:schemeClr val="tx2"/>
                </a:solidFill>
                <a:latin typeface="Source Serif Pro"/>
              </a:rPr>
              <a:t>, mas consome menos memória.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1CB169-2274-4301-B3F8-F8EF26F2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696" y="2352815"/>
            <a:ext cx="746691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TreeMapColor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TreeMap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TreeMap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colors.put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colors.put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"Black"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colors.put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"Green"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colors.put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19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"White"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Map.Entry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colors.entrySet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2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33295" y="229178"/>
            <a:ext cx="2549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chemeClr val="tx2"/>
                </a:solidFill>
                <a:latin typeface="Source Serif Pro"/>
              </a:rPr>
              <a:t>Exercício</a:t>
            </a:r>
            <a:r>
              <a:rPr lang="en-US" sz="1800" b="1" dirty="0">
                <a:solidFill>
                  <a:schemeClr val="tx2"/>
                </a:solidFill>
                <a:latin typeface="Source Serif Pro"/>
              </a:rPr>
              <a:t> – Bank Account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8651" y="679537"/>
            <a:ext cx="7562972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Source Serif Pro"/>
              </a:rPr>
              <a:t>Usando Map como se fosse um banco de dados, crie uma conta de corrente e suas operações básicas.</a:t>
            </a:r>
          </a:p>
          <a:p>
            <a:endParaRPr lang="pt-BR" dirty="0">
              <a:solidFill>
                <a:schemeClr val="tx2"/>
              </a:solidFill>
              <a:latin typeface="Source Serif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Toda conta deve ter nome e saldo;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O identificador da conta (chave única) deve ser o número da conta, um número inteiro;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Deve conseguir adicionar, atualizar, remover, pesquisar uma e pesquisar todas as contas;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Realizar depósitos e saques, e o saldo deve ser atualizado.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Verifique se as operações pode ser feitas, imprima uma mensagem de erro se não puder ou uma de sucesso se conseguir;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Source Serif Pro"/>
              </a:rPr>
              <a:t>Imprima todo o banco de dados no final.</a:t>
            </a:r>
          </a:p>
          <a:p>
            <a:endParaRPr lang="pt-BR" dirty="0">
              <a:solidFill>
                <a:schemeClr val="tx2"/>
              </a:solidFill>
              <a:latin typeface="Source Serif Pro"/>
            </a:endParaRPr>
          </a:p>
          <a:p>
            <a:endParaRPr lang="pt-BR" dirty="0">
              <a:solidFill>
                <a:schemeClr val="tx2"/>
              </a:solidFill>
              <a:latin typeface="Source Serif Pro"/>
            </a:endParaRPr>
          </a:p>
        </p:txBody>
      </p:sp>
    </p:spTree>
    <p:extLst>
      <p:ext uri="{BB962C8B-B14F-4D97-AF65-F5344CB8AC3E}">
        <p14:creationId xmlns:p14="http://schemas.microsoft.com/office/powerpoint/2010/main" val="415494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6191" y="1703659"/>
            <a:ext cx="3318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https://github.com/edsoncruz/oop/tree/master/Map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5451" y="69968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chemeClr val="tx2"/>
                </a:solidFill>
                <a:latin typeface="Source Serif Pro"/>
              </a:rPr>
              <a:t>Source Code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46456"/>
      </p:ext>
    </p:extLst>
  </p:cSld>
  <p:clrMapOvr>
    <a:masterClrMapping/>
  </p:clrMapOvr>
</p:sld>
</file>

<file path=ppt/theme/theme1.xml><?xml version="1.0" encoding="utf-8"?>
<a:theme xmlns:a="http://schemas.openxmlformats.org/drawingml/2006/main" name="Wipro Standard PPT Theme">
  <a:themeElements>
    <a:clrScheme name="Wipro Brand Colors">
      <a:dk1>
        <a:srgbClr val="000000"/>
      </a:dk1>
      <a:lt1>
        <a:srgbClr val="FFFFFF"/>
      </a:lt1>
      <a:dk2>
        <a:srgbClr val="0E3570"/>
      </a:dk2>
      <a:lt2>
        <a:srgbClr val="6F2C91"/>
      </a:lt2>
      <a:accent1>
        <a:srgbClr val="0089CF"/>
      </a:accent1>
      <a:accent2>
        <a:srgbClr val="646363"/>
      </a:accent2>
      <a:accent3>
        <a:srgbClr val="A5CF4C"/>
      </a:accent3>
      <a:accent4>
        <a:srgbClr val="FDB913"/>
      </a:accent4>
      <a:accent5>
        <a:srgbClr val="ED1C24"/>
      </a:accent5>
      <a:accent6>
        <a:srgbClr val="00B49D"/>
      </a:accent6>
      <a:hlink>
        <a:srgbClr val="646363"/>
      </a:hlink>
      <a:folHlink>
        <a:srgbClr val="64636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3175"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pro_Corp_Presentation_Template_v1" id="{E7A5E2AD-FD5C-456E-BFA0-7B33A512E634}" vid="{93CBEC8F-57BF-4DEC-B1C9-35A407F4728A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84474C95CBF74C88201EFCA951A1B4" ma:contentTypeVersion="9" ma:contentTypeDescription="Create a new document." ma:contentTypeScope="" ma:versionID="5401ba7fd5a7ea0580cebf89f896054b">
  <xsd:schema xmlns:xsd="http://www.w3.org/2001/XMLSchema" xmlns:xs="http://www.w3.org/2001/XMLSchema" xmlns:p="http://schemas.microsoft.com/office/2006/metadata/properties" xmlns:ns2="201dd081-eb63-4587-ab60-114fa356616c" xmlns:ns3="c5d54e04-45db-4d08-8354-040feaf1b19a" targetNamespace="http://schemas.microsoft.com/office/2006/metadata/properties" ma:root="true" ma:fieldsID="a71bb5d6dadb41ef24d6528cf840939c" ns2:_="" ns3:_="">
    <xsd:import namespace="201dd081-eb63-4587-ab60-114fa356616c"/>
    <xsd:import namespace="c5d54e04-45db-4d08-8354-040feaf1b1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dd081-eb63-4587-ab60-114fa3566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54e04-45db-4d08-8354-040feaf1b1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6A096C-E340-423F-89BC-67E4DBBCA0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75A016-EBD3-43B5-858A-3302530CF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2D3E3D-F24B-4F0C-8FC4-E10F7D74CB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dd081-eb63-4587-ab60-114fa356616c"/>
    <ds:schemaRef ds:uri="c5d54e04-45db-4d08-8354-040feaf1b1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Edson - Inheritance - Overload, Override, Final</Template>
  <TotalTime>0</TotalTime>
  <Words>480</Words>
  <Application>Microsoft Office PowerPoint</Application>
  <PresentationFormat>Apresentação na tela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JetBrains Mono</vt:lpstr>
      <vt:lpstr>Mark Offc For MC</vt:lpstr>
      <vt:lpstr>Source Serif Pro</vt:lpstr>
      <vt:lpstr>Wingdings</vt:lpstr>
      <vt:lpstr>Wipro Standard PPT Theme</vt:lpstr>
      <vt:lpstr>Coleções: Maps (parte 2)   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2021-03-17T14:19:01Z</dcterms:created>
  <dcterms:modified xsi:type="dcterms:W3CDTF">2021-03-18T14:44:37Z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b9a70571-31c6-4603-80c1-ef2fb871a62a_Enabled">
    <vt:lpwstr>True</vt:lpwstr>
  </property>
  <property fmtid="{D5CDD505-2E9C-101B-9397-08002B2CF9AE}" pid="4" name="MSIP_Label_b9a70571-31c6-4603-80c1-ef2fb871a62a_SiteId">
    <vt:lpwstr>258ac4e4-146a-411e-9dc8-79a9e12fd6da</vt:lpwstr>
  </property>
  <property fmtid="{D5CDD505-2E9C-101B-9397-08002B2CF9AE}" pid="5" name="MSIP_Label_b9a70571-31c6-4603-80c1-ef2fb871a62a_Owner">
    <vt:lpwstr>tanand3@wipro.com</vt:lpwstr>
  </property>
  <property fmtid="{D5CDD505-2E9C-101B-9397-08002B2CF9AE}" pid="6" name="MSIP_Label_b9a70571-31c6-4603-80c1-ef2fb871a62a_SetDate">
    <vt:lpwstr>2020-05-29T11:03:56.8111722Z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ActionId">
    <vt:lpwstr>21121050-3902-4da3-a6d9-642c1b9c7442</vt:lpwstr>
  </property>
  <property fmtid="{D5CDD505-2E9C-101B-9397-08002B2CF9AE}" pid="10" name="MSIP_Label_b9a70571-31c6-4603-80c1-ef2fb871a62a_Extended_MSFT_Method">
    <vt:lpwstr>Automatic</vt:lpwstr>
  </property>
  <property fmtid="{D5CDD505-2E9C-101B-9397-08002B2CF9AE}" pid="11" name="Sensitivity">
    <vt:lpwstr>Internal and Restricted</vt:lpwstr>
  </property>
  <property fmtid="{D5CDD505-2E9C-101B-9397-08002B2CF9AE}" pid="12" name="ContentTypeId">
    <vt:lpwstr>0x0101004084474C95CBF74C88201EFCA951A1B4</vt:lpwstr>
  </property>
</Properties>
</file>