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0"/>
  </p:notesMasterIdLst>
  <p:handoutMasterIdLst>
    <p:handoutMasterId r:id="rId21"/>
  </p:handoutMasterIdLst>
  <p:sldIdLst>
    <p:sldId id="256" r:id="rId4"/>
    <p:sldId id="259" r:id="rId5"/>
    <p:sldId id="257" r:id="rId6"/>
    <p:sldId id="262" r:id="rId7"/>
    <p:sldId id="260" r:id="rId8"/>
    <p:sldId id="261" r:id="rId9"/>
    <p:sldId id="271" r:id="rId10"/>
    <p:sldId id="264" r:id="rId11"/>
    <p:sldId id="270" r:id="rId12"/>
    <p:sldId id="263" r:id="rId13"/>
    <p:sldId id="265" r:id="rId14"/>
    <p:sldId id="266" r:id="rId15"/>
    <p:sldId id="258" r:id="rId16"/>
    <p:sldId id="272" r:id="rId17"/>
    <p:sldId id="274" r:id="rId18"/>
    <p:sldId id="273"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103" autoAdjust="0"/>
  </p:normalViewPr>
  <p:slideViewPr>
    <p:cSldViewPr snapToGrid="0">
      <p:cViewPr varScale="1">
        <p:scale>
          <a:sx n="85" d="100"/>
          <a:sy n="85" d="100"/>
        </p:scale>
        <p:origin x="1584"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319" cy="465242"/>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970885" y="0"/>
            <a:ext cx="3038319" cy="465242"/>
          </a:xfrm>
          <a:prstGeom prst="rect">
            <a:avLst/>
          </a:prstGeom>
        </p:spPr>
        <p:txBody>
          <a:bodyPr vert="horz" lIns="91440" tIns="45720" rIns="91440" bIns="45720" rtlCol="0"/>
          <a:lstStyle>
            <a:lvl1pPr algn="r">
              <a:defRPr sz="1200"/>
            </a:lvl1pPr>
          </a:lstStyle>
          <a:p>
            <a:fld id="{06D14A08-56BA-4DB1-9B9D-485F35B432BC}" type="datetimeFigureOut">
              <a:rPr lang="en-PH" smtClean="0"/>
            </a:fld>
            <a:endParaRPr lang="en-PH"/>
          </a:p>
        </p:txBody>
      </p:sp>
      <p:sp>
        <p:nvSpPr>
          <p:cNvPr id="4" name="Footer Placeholder 3"/>
          <p:cNvSpPr>
            <a:spLocks noGrp="1"/>
          </p:cNvSpPr>
          <p:nvPr>
            <p:ph type="ftr" sz="quarter" idx="2"/>
          </p:nvPr>
        </p:nvSpPr>
        <p:spPr>
          <a:xfrm>
            <a:off x="0" y="8831160"/>
            <a:ext cx="3038319" cy="465240"/>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970885" y="8831160"/>
            <a:ext cx="3038319" cy="465240"/>
          </a:xfrm>
          <a:prstGeom prst="rect">
            <a:avLst/>
          </a:prstGeom>
        </p:spPr>
        <p:txBody>
          <a:bodyPr vert="horz" lIns="91440" tIns="45720" rIns="91440" bIns="45720" rtlCol="0" anchor="b"/>
          <a:lstStyle>
            <a:lvl1pPr algn="r">
              <a:defRPr sz="1200"/>
            </a:lvl1pPr>
          </a:lstStyle>
          <a:p>
            <a:fld id="{FF2287B3-A080-4EF9-9539-79785423EE32}" type="slidenum">
              <a:rPr lang="en-PH" smtClean="0"/>
            </a:fld>
            <a:endParaRPr lang="en-PH"/>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972"/>
          </a:xfrm>
          <a:prstGeom prst="rect">
            <a:avLst/>
          </a:prstGeom>
        </p:spPr>
        <p:txBody>
          <a:bodyPr vert="horz" lIns="93177" tIns="46589" rIns="93177" bIns="46589" rtlCol="0"/>
          <a:lstStyle>
            <a:lvl1pPr algn="l">
              <a:defRPr sz="1200"/>
            </a:lvl1pPr>
          </a:lstStyle>
          <a:p>
            <a:endParaRPr lang="en-PH"/>
          </a:p>
        </p:txBody>
      </p:sp>
      <p:sp>
        <p:nvSpPr>
          <p:cNvPr id="3" name="Date Placeholder 2"/>
          <p:cNvSpPr>
            <a:spLocks noGrp="1"/>
          </p:cNvSpPr>
          <p:nvPr>
            <p:ph type="dt" idx="1"/>
          </p:nvPr>
        </p:nvSpPr>
        <p:spPr>
          <a:xfrm>
            <a:off x="3971344" y="1"/>
            <a:ext cx="3037840" cy="466972"/>
          </a:xfrm>
          <a:prstGeom prst="rect">
            <a:avLst/>
          </a:prstGeom>
        </p:spPr>
        <p:txBody>
          <a:bodyPr vert="horz" lIns="93177" tIns="46589" rIns="93177" bIns="46589" rtlCol="0"/>
          <a:lstStyle>
            <a:lvl1pPr algn="r">
              <a:defRPr sz="1200"/>
            </a:lvl1pPr>
          </a:lstStyle>
          <a:p>
            <a:fld id="{4D2A167A-91F4-447A-8780-0DFC45DC95E2}" type="datetimeFigureOut">
              <a:rPr lang="en-PH" smtClean="0"/>
            </a:fld>
            <a:endParaRPr lang="en-PH"/>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PH"/>
          </a:p>
        </p:txBody>
      </p:sp>
      <p:sp>
        <p:nvSpPr>
          <p:cNvPr id="5" name="Notes Placeholder 4"/>
          <p:cNvSpPr>
            <a:spLocks noGrp="1"/>
          </p:cNvSpPr>
          <p:nvPr>
            <p:ph type="body" sz="quarter" idx="3"/>
          </p:nvPr>
        </p:nvSpPr>
        <p:spPr>
          <a:xfrm>
            <a:off x="701040" y="4473894"/>
            <a:ext cx="5608320" cy="3660456"/>
          </a:xfrm>
          <a:prstGeom prst="rect">
            <a:avLst/>
          </a:prstGeom>
        </p:spPr>
        <p:txBody>
          <a:bodyPr vert="horz" lIns="93177" tIns="46589" rIns="93177" bIns="46589"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6" name="Footer Placeholder 5"/>
          <p:cNvSpPr>
            <a:spLocks noGrp="1"/>
          </p:cNvSpPr>
          <p:nvPr>
            <p:ph type="ftr" sz="quarter" idx="4"/>
          </p:nvPr>
        </p:nvSpPr>
        <p:spPr>
          <a:xfrm>
            <a:off x="0" y="8829429"/>
            <a:ext cx="3037840" cy="466971"/>
          </a:xfrm>
          <a:prstGeom prst="rect">
            <a:avLst/>
          </a:prstGeom>
        </p:spPr>
        <p:txBody>
          <a:bodyPr vert="horz" lIns="93177" tIns="46589" rIns="93177" bIns="46589" rtlCol="0" anchor="b"/>
          <a:lstStyle>
            <a:lvl1pPr algn="l">
              <a:defRPr sz="1200"/>
            </a:lvl1pPr>
          </a:lstStyle>
          <a:p>
            <a:endParaRPr lang="en-PH"/>
          </a:p>
        </p:txBody>
      </p:sp>
      <p:sp>
        <p:nvSpPr>
          <p:cNvPr id="7" name="Slide Number Placeholder 6"/>
          <p:cNvSpPr>
            <a:spLocks noGrp="1"/>
          </p:cNvSpPr>
          <p:nvPr>
            <p:ph type="sldNum" sz="quarter" idx="5"/>
          </p:nvPr>
        </p:nvSpPr>
        <p:spPr>
          <a:xfrm>
            <a:off x="3971344" y="8829429"/>
            <a:ext cx="3037840" cy="466971"/>
          </a:xfrm>
          <a:prstGeom prst="rect">
            <a:avLst/>
          </a:prstGeom>
        </p:spPr>
        <p:txBody>
          <a:bodyPr vert="horz" lIns="93177" tIns="46589" rIns="93177" bIns="46589" rtlCol="0" anchor="b"/>
          <a:lstStyle>
            <a:lvl1pPr algn="r">
              <a:defRPr sz="1200"/>
            </a:lvl1pPr>
          </a:lstStyle>
          <a:p>
            <a:fld id="{1CC6EDB9-075B-47F7-8824-9BA32274B6DF}" type="slidenum">
              <a:rPr lang="en-PH" smtClean="0"/>
            </a:fld>
            <a:endParaRPr lang="en-PH"/>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PH"/>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8770A1AF-DB72-40D6-B9FB-2F03344FDA37}"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3D346047-A10C-4417-9731-1799FEDF7A8E}"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B5EC1B0E-EF31-4DC1-82D0-97399FFD1F03}"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PH"/>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8770A1AF-DB72-40D6-B9FB-2F03344FDA37}"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7DB66067-78D0-407C-B518-893A12701877}"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PH"/>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544F5D8E-B9FB-4DD3-B901-CDC1BD7EA9E4}"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Date Placeholder 4"/>
          <p:cNvSpPr>
            <a:spLocks noGrp="1"/>
          </p:cNvSpPr>
          <p:nvPr>
            <p:ph type="dt" sz="half" idx="10"/>
          </p:nvPr>
        </p:nvSpPr>
        <p:spPr/>
        <p:txBody>
          <a:bodyPr/>
          <a:lstStyle/>
          <a:p>
            <a:fld id="{4BBCCC30-FD8E-49D7-B131-7FE2C5CFB22D}" type="datetime1">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7" name="Date Placeholder 6"/>
          <p:cNvSpPr>
            <a:spLocks noGrp="1"/>
          </p:cNvSpPr>
          <p:nvPr>
            <p:ph type="dt" sz="half" idx="10"/>
          </p:nvPr>
        </p:nvSpPr>
        <p:spPr/>
        <p:txBody>
          <a:bodyPr/>
          <a:lstStyle/>
          <a:p>
            <a:fld id="{A199B70D-E75F-489A-8792-5BDA45807001}" type="datetime1">
              <a:rPr lang="en-PH" smtClean="0"/>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91F8C8E2-E433-4E7A-98CF-3E9C183905BA}" type="datetime1">
              <a:rPr lang="en-PH" smtClean="0"/>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8F403-6315-4F0D-9676-91D5B2E5FF79}" type="datetime1">
              <a:rPr lang="en-PH" smtClean="0"/>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PH"/>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30B5FB4-D76E-409F-8DCD-8E9482C625FC}" type="datetime1">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7DB66067-78D0-407C-B518-893A12701877}"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PH"/>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PH"/>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6099153-A302-4D69-A55C-CEB44F5DC8F2}" type="datetime1">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3D346047-A10C-4417-9731-1799FEDF7A8E}"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B5EC1B0E-EF31-4DC1-82D0-97399FFD1F03}"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PH"/>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544F5D8E-B9FB-4DD3-B901-CDC1BD7EA9E4}"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Date Placeholder 4"/>
          <p:cNvSpPr>
            <a:spLocks noGrp="1"/>
          </p:cNvSpPr>
          <p:nvPr>
            <p:ph type="dt" sz="half" idx="10"/>
          </p:nvPr>
        </p:nvSpPr>
        <p:spPr/>
        <p:txBody>
          <a:bodyPr/>
          <a:lstStyle/>
          <a:p>
            <a:fld id="{4BBCCC30-FD8E-49D7-B131-7FE2C5CFB22D}" type="datetime1">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7" name="Date Placeholder 6"/>
          <p:cNvSpPr>
            <a:spLocks noGrp="1"/>
          </p:cNvSpPr>
          <p:nvPr>
            <p:ph type="dt" sz="half" idx="10"/>
          </p:nvPr>
        </p:nvSpPr>
        <p:spPr/>
        <p:txBody>
          <a:bodyPr/>
          <a:lstStyle/>
          <a:p>
            <a:fld id="{A199B70D-E75F-489A-8792-5BDA45807001}" type="datetime1">
              <a:rPr lang="en-PH" smtClean="0"/>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91F8C8E2-E433-4E7A-98CF-3E9C183905BA}" type="datetime1">
              <a:rPr lang="en-PH" smtClean="0"/>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8F403-6315-4F0D-9676-91D5B2E5FF79}" type="datetime1">
              <a:rPr lang="en-PH" smtClean="0"/>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PH"/>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30B5FB4-D76E-409F-8DCD-8E9482C625FC}" type="datetime1">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PH"/>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PH"/>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6099153-A302-4D69-A55C-CEB44F5DC8F2}" type="datetime1">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A41AC0F-AEC2-49E6-A32B-906F52B13B2D}" type="datetime1">
              <a:rPr lang="en-PH" smtClean="0"/>
            </a:fld>
            <a:endParaRPr lang="en-P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C1DF64-2907-4552-A9AC-AC38138C1DFB}" type="slidenum">
              <a:rPr lang="en-PH" smtClean="0"/>
            </a:fld>
            <a:endParaRPr lang="en-P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A41AC0F-AEC2-49E6-A32B-906F52B13B2D}" type="datetime1">
              <a:rPr lang="en-PH" smtClean="0"/>
            </a:fld>
            <a:endParaRPr lang="en-P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C1DF64-2907-4552-A9AC-AC38138C1DFB}" type="slidenum">
              <a:rPr lang="en-PH" smtClean="0"/>
            </a:fld>
            <a:endParaRPr lang="en-PH"/>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GI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statisticshowto.datasciencecentral.com/wilcoxon-signed-rank-test/" TargetMode="External"/><Relationship Id="rId1" Type="http://schemas.openxmlformats.org/officeDocument/2006/relationships/hyperlink" Target="https://newonlinecourses.science.psu.edu/stat414/node/319/"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1665"/>
          </a:xfrm>
          <a:prstGeom prst="rect">
            <a:avLst/>
          </a:prstGeom>
          <a:noFill/>
        </p:spPr>
        <p:txBody>
          <a:bodyPr wrap="square" rtlCol="0">
            <a:spAutoFit/>
          </a:bodyPr>
          <a:lstStyle/>
          <a:p>
            <a:r>
              <a:rPr lang="en-PH" sz="2400" dirty="0">
                <a:solidFill>
                  <a:schemeClr val="tx2">
                    <a:lumMod val="60000"/>
                    <a:lumOff val="40000"/>
                  </a:schemeClr>
                </a:solidFill>
              </a:rPr>
              <a:t>   Wilcoxon Signed Rank Test for Median</a:t>
            </a:r>
            <a:endParaRPr lang="en-PH" sz="2400" dirty="0">
              <a:solidFill>
                <a:schemeClr val="tx2">
                  <a:lumMod val="60000"/>
                  <a:lumOff val="40000"/>
                </a:schemeClr>
              </a:solidFill>
            </a:endParaRPr>
          </a:p>
        </p:txBody>
      </p:sp>
      <p:sp>
        <p:nvSpPr>
          <p:cNvPr id="10" name="TextBox 9"/>
          <p:cNvSpPr txBox="1"/>
          <p:nvPr/>
        </p:nvSpPr>
        <p:spPr>
          <a:xfrm>
            <a:off x="204532" y="1239250"/>
            <a:ext cx="824163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Developed in 1945 by the statistician Frank Wilcoxon.</a:t>
            </a:r>
            <a:endParaRPr lang="en-US" dirty="0"/>
          </a:p>
          <a:p>
            <a:pPr marL="285750" indent="-285750">
              <a:buFont typeface="Arial" panose="020B0604020202020204" pitchFamily="34" charset="0"/>
              <a:buChar char="•"/>
            </a:pPr>
            <a:r>
              <a:rPr lang="en-US" dirty="0"/>
              <a:t>Wilcoxon signed rank sum test is used to test the null hypothesis that the median of a distribution is equal to some value.</a:t>
            </a:r>
            <a:endParaRPr lang="en-US" dirty="0"/>
          </a:p>
          <a:p>
            <a:pPr marL="285750" indent="-285750">
              <a:buFont typeface="Arial" panose="020B0604020202020204" pitchFamily="34" charset="0"/>
              <a:buChar char="•"/>
            </a:pPr>
            <a:r>
              <a:rPr lang="en-US" dirty="0"/>
              <a:t>Elements of Wilcoxon signed ranked test</a:t>
            </a:r>
            <a:endParaRPr lang="en-US" dirty="0"/>
          </a:p>
          <a:p>
            <a:pPr marL="742950" lvl="1" indent="-285750">
              <a:buFont typeface="Arial" panose="020B0604020202020204" pitchFamily="34" charset="0"/>
              <a:buChar char="•"/>
            </a:pPr>
            <a:r>
              <a:rPr lang="en-US" dirty="0"/>
              <a:t>Two related groups</a:t>
            </a:r>
            <a:endParaRPr lang="en-US" dirty="0"/>
          </a:p>
          <a:p>
            <a:pPr marL="742950" lvl="1" indent="-285750">
              <a:buFont typeface="Arial" panose="020B0604020202020204" pitchFamily="34" charset="0"/>
              <a:buChar char="•"/>
            </a:pPr>
            <a:r>
              <a:rPr lang="en-US" dirty="0"/>
              <a:t>One dependent variable – (ordinal, interval or ratio)</a:t>
            </a:r>
            <a:endParaRPr lang="en-US" dirty="0"/>
          </a:p>
          <a:p>
            <a:pPr marL="742950" lvl="1" indent="-285750">
              <a:buFont typeface="Arial" panose="020B0604020202020204" pitchFamily="34" charset="0"/>
              <a:buChar char="•"/>
            </a:pPr>
            <a:r>
              <a:rPr lang="en-US" dirty="0"/>
              <a:t>Minimum of 5 pairs of observations</a:t>
            </a:r>
            <a:endParaRPr lang="en-US" dirty="0"/>
          </a:p>
          <a:p>
            <a:pPr marL="742950" lvl="1" indent="-285750">
              <a:buFont typeface="Arial" panose="020B0604020202020204" pitchFamily="34" charset="0"/>
              <a:buChar char="•"/>
            </a:pPr>
            <a:r>
              <a:rPr lang="en-US" dirty="0"/>
              <a:t>Can be used for pretest/post test designs</a:t>
            </a:r>
            <a:endParaRPr lang="en-US" dirty="0"/>
          </a:p>
          <a:p>
            <a:pPr marL="285750" indent="-285750">
              <a:buFont typeface="Arial" panose="020B0604020202020204" pitchFamily="34" charset="0"/>
              <a:buChar char="•"/>
            </a:pPr>
            <a:r>
              <a:rPr lang="en-US" dirty="0"/>
              <a:t>Assumptions</a:t>
            </a:r>
            <a:endParaRPr lang="en-US" dirty="0"/>
          </a:p>
          <a:p>
            <a:pPr marL="742950" lvl="1" indent="-285750">
              <a:buFont typeface="Arial" panose="020B0604020202020204" pitchFamily="34" charset="0"/>
              <a:buChar char="•"/>
            </a:pPr>
            <a:r>
              <a:rPr lang="en-US" dirty="0"/>
              <a:t>The paired samples are random and independent</a:t>
            </a:r>
            <a:endParaRPr lang="en-US" dirty="0"/>
          </a:p>
          <a:p>
            <a:pPr marL="742950" lvl="1" indent="-285750">
              <a:buFont typeface="Arial" panose="020B0604020202020204" pitchFamily="34" charset="0"/>
              <a:buChar char="•"/>
            </a:pPr>
            <a:r>
              <a:rPr lang="en-US" dirty="0"/>
              <a:t>The distribution of the differences between the groups must be symmetrical</a:t>
            </a:r>
            <a:endParaRPr lang="en-US" dirty="0"/>
          </a:p>
          <a:p>
            <a:pPr marL="742950" lvl="1" indent="-285750">
              <a:buFont typeface="Arial" panose="020B0604020202020204" pitchFamily="34" charset="0"/>
              <a:buChar char="•"/>
            </a:pPr>
            <a:r>
              <a:rPr lang="en-US" dirty="0"/>
              <a:t>No assumption of normality</a:t>
            </a:r>
            <a:endParaRPr lang="en-US" dirty="0"/>
          </a:p>
          <a:p>
            <a:pPr marL="285750" indent="-285750">
              <a:buFont typeface="Wingdings" panose="05000000000000000000" pitchFamily="2" charset="2"/>
              <a:buChar char="§"/>
            </a:pPr>
            <a:endParaRPr lang="en-PH" dirty="0"/>
          </a:p>
        </p:txBody>
      </p:sp>
      <p:sp>
        <p:nvSpPr>
          <p:cNvPr id="2" name="Slide Number Placeholder 1"/>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1665"/>
          </a:xfrm>
          <a:prstGeom prst="rect">
            <a:avLst/>
          </a:prstGeom>
          <a:noFill/>
        </p:spPr>
        <p:txBody>
          <a:bodyPr wrap="square" rtlCol="0">
            <a:spAutoFit/>
          </a:bodyPr>
          <a:lstStyle/>
          <a:p>
            <a:r>
              <a:rPr lang="en-PH" sz="2400" dirty="0">
                <a:solidFill>
                  <a:schemeClr val="tx2">
                    <a:lumMod val="60000"/>
                    <a:lumOff val="40000"/>
                  </a:schemeClr>
                </a:solidFill>
              </a:rPr>
              <a:t>   Wilcoxon Signed Rank Test for Median</a:t>
            </a:r>
            <a:endParaRPr lang="en-PH" sz="2400" dirty="0">
              <a:solidFill>
                <a:schemeClr val="tx2">
                  <a:lumMod val="60000"/>
                  <a:lumOff val="40000"/>
                </a:schemeClr>
              </a:solidFill>
            </a:endParaRPr>
          </a:p>
        </p:txBody>
      </p:sp>
      <p:sp>
        <p:nvSpPr>
          <p:cNvPr id="10" name="TextBox 9"/>
          <p:cNvSpPr txBox="1"/>
          <p:nvPr/>
        </p:nvSpPr>
        <p:spPr>
          <a:xfrm>
            <a:off x="204532" y="1036048"/>
            <a:ext cx="8590552" cy="584775"/>
          </a:xfrm>
          <a:prstGeom prst="rect">
            <a:avLst/>
          </a:prstGeom>
          <a:noFill/>
        </p:spPr>
        <p:txBody>
          <a:bodyPr wrap="square" rtlCol="0">
            <a:spAutoFit/>
          </a:bodyPr>
          <a:lstStyle/>
          <a:p>
            <a:r>
              <a:rPr lang="en-US" sz="1600" b="1" dirty="0"/>
              <a:t>Example 3 (Using Normal Approximation)</a:t>
            </a:r>
            <a:endParaRPr lang="en-US" sz="1600" b="1" dirty="0"/>
          </a:p>
          <a:p>
            <a:endParaRPr lang="en-US" sz="1600" b="1" dirty="0"/>
          </a:p>
        </p:txBody>
      </p:sp>
      <p:sp>
        <p:nvSpPr>
          <p:cNvPr id="6" name="TextBox 5"/>
          <p:cNvSpPr txBox="1"/>
          <p:nvPr/>
        </p:nvSpPr>
        <p:spPr>
          <a:xfrm>
            <a:off x="204532" y="1315071"/>
            <a:ext cx="5847352" cy="1077218"/>
          </a:xfrm>
          <a:prstGeom prst="rect">
            <a:avLst/>
          </a:prstGeom>
          <a:noFill/>
        </p:spPr>
        <p:txBody>
          <a:bodyPr wrap="square" rtlCol="0">
            <a:spAutoFit/>
          </a:bodyPr>
          <a:lstStyle/>
          <a:p>
            <a:r>
              <a:rPr lang="en-US" altLang="en-US" sz="1600" dirty="0">
                <a:latin typeface="Arial" panose="020B0604020202020204" pitchFamily="34" charset="0"/>
              </a:rPr>
              <a:t>Suppose that the marketing manager wants to make a decision about the new batter mix based not just on how many persons thought the new batter improved taste but also on the  amount of the taste improvement assigned to new mix.</a:t>
            </a:r>
            <a:endParaRPr lang="en-PH" sz="1600" dirty="0"/>
          </a:p>
        </p:txBody>
      </p:sp>
      <p:sp>
        <p:nvSpPr>
          <p:cNvPr id="7" name="TextBox 6"/>
          <p:cNvSpPr txBox="1"/>
          <p:nvPr/>
        </p:nvSpPr>
        <p:spPr>
          <a:xfrm>
            <a:off x="204532" y="2506049"/>
            <a:ext cx="5847352" cy="3785652"/>
          </a:xfrm>
          <a:prstGeom prst="rect">
            <a:avLst/>
          </a:prstGeom>
          <a:noFill/>
        </p:spPr>
        <p:txBody>
          <a:bodyPr wrap="square" rtlCol="0">
            <a:spAutoFit/>
          </a:bodyPr>
          <a:lstStyle/>
          <a:p>
            <a:r>
              <a:rPr lang="en-US" sz="1600" dirty="0">
                <a:latin typeface="Arial" panose="020B0604020202020204" pitchFamily="34" charset="0"/>
              </a:rPr>
              <a:t>n = 8, </a:t>
            </a:r>
            <a:r>
              <a:rPr lang="en-US" altLang="en-US" sz="1600" dirty="0">
                <a:latin typeface="Arial" panose="020B0604020202020204" pitchFamily="34" charset="0"/>
                <a:sym typeface="Symbol" panose="05050102010706020507" pitchFamily="18" charset="2"/>
              </a:rPr>
              <a:t>= 0.01</a:t>
            </a:r>
            <a:endParaRPr lang="en-US" sz="1600" dirty="0">
              <a:latin typeface="Arial" panose="020B0604020202020204" pitchFamily="34" charset="0"/>
            </a:endParaRPr>
          </a:p>
          <a:p>
            <a:endParaRPr lang="en-US" sz="1600" dirty="0">
              <a:latin typeface="Arial" panose="020B0604020202020204" pitchFamily="34" charset="0"/>
            </a:endParaRPr>
          </a:p>
          <a:p>
            <a:r>
              <a:rPr lang="en-US" sz="1600" dirty="0">
                <a:latin typeface="Arial" panose="020B0604020202020204" pitchFamily="34" charset="0"/>
              </a:rPr>
              <a:t>n(n+1) / 2 = (8*9)/2 = 36</a:t>
            </a:r>
            <a:endParaRPr lang="en-US" sz="1600" dirty="0">
              <a:latin typeface="Arial" panose="020B0604020202020204" pitchFamily="34" charset="0"/>
            </a:endParaRPr>
          </a:p>
          <a:p>
            <a:r>
              <a:rPr lang="en-US" sz="1600" dirty="0">
                <a:latin typeface="Arial" panose="020B0604020202020204" pitchFamily="34" charset="0"/>
              </a:rPr>
              <a:t>36 &gt; 20,  therefore normal approximation can be used</a:t>
            </a:r>
            <a:endParaRPr lang="en-US" sz="1600" dirty="0">
              <a:latin typeface="Arial" panose="020B0604020202020204" pitchFamily="34" charset="0"/>
            </a:endParaRPr>
          </a:p>
          <a:p>
            <a:endParaRPr lang="en-US" sz="1600" dirty="0">
              <a:latin typeface="Arial" panose="020B0604020202020204" pitchFamily="34" charset="0"/>
            </a:endParaRPr>
          </a:p>
          <a:p>
            <a:r>
              <a:rPr lang="en-PH" sz="1600" dirty="0"/>
              <a:t>T</a:t>
            </a:r>
            <a:r>
              <a:rPr lang="en-PH" sz="1600" baseline="-25000" dirty="0"/>
              <a:t>c</a:t>
            </a:r>
            <a:r>
              <a:rPr lang="en-PH" sz="1600" dirty="0"/>
              <a:t> = min(W-, W+) = 10.5</a:t>
            </a:r>
            <a:endParaRPr lang="en-PH" sz="1600" dirty="0"/>
          </a:p>
          <a:p>
            <a:r>
              <a:rPr lang="el-GR" sz="1600" dirty="0"/>
              <a:t>Μ</a:t>
            </a:r>
            <a:r>
              <a:rPr lang="en-PH" sz="1600" dirty="0"/>
              <a:t> = n(n+1)/4 = (8*9)/4 = 18</a:t>
            </a:r>
            <a:endParaRPr lang="en-PH" sz="1600" dirty="0"/>
          </a:p>
          <a:p>
            <a:r>
              <a:rPr lang="en-PH" sz="1600" dirty="0"/>
              <a:t>For tied rank = 5</a:t>
            </a:r>
            <a:endParaRPr lang="en-PH" sz="1600" dirty="0"/>
          </a:p>
          <a:p>
            <a:r>
              <a:rPr lang="en-PH" sz="1600" dirty="0"/>
              <a:t>	sub = </a:t>
            </a:r>
            <a:r>
              <a:rPr lang="en-US" sz="1600" dirty="0"/>
              <a:t>t</a:t>
            </a:r>
            <a:r>
              <a:rPr lang="en-US" sz="1600" baseline="30000" dirty="0"/>
              <a:t>3</a:t>
            </a:r>
            <a:r>
              <a:rPr lang="en-US" sz="1600" dirty="0"/>
              <a:t>-t/48  = 5</a:t>
            </a:r>
            <a:r>
              <a:rPr lang="en-US" sz="1600" baseline="30000" dirty="0"/>
              <a:t>3</a:t>
            </a:r>
            <a:r>
              <a:rPr lang="en-US" sz="1600" dirty="0"/>
              <a:t>-5/48 = 2.5</a:t>
            </a:r>
            <a:endParaRPr lang="en-PH" sz="1600" dirty="0"/>
          </a:p>
          <a:p>
            <a:endParaRPr lang="en-PH" sz="1600" dirty="0"/>
          </a:p>
          <a:p>
            <a:r>
              <a:rPr lang="el-GR" sz="1600" dirty="0"/>
              <a:t>σ: √((</a:t>
            </a:r>
            <a:r>
              <a:rPr lang="en-PH" sz="1600" dirty="0"/>
              <a:t>n(n+1)(2n+1))/24) – sub = </a:t>
            </a:r>
            <a:r>
              <a:rPr lang="el-GR" sz="1600" dirty="0"/>
              <a:t>√(</a:t>
            </a:r>
            <a:r>
              <a:rPr lang="en-PH" sz="1600" dirty="0"/>
              <a:t>8*9*17)/24) – sub  = 6.96</a:t>
            </a:r>
            <a:endParaRPr lang="en-PH" sz="1600" dirty="0"/>
          </a:p>
          <a:p>
            <a:r>
              <a:rPr lang="en-PH" sz="1600" dirty="0" err="1"/>
              <a:t>Z</a:t>
            </a:r>
            <a:r>
              <a:rPr lang="en-PH" sz="1600" baseline="-25000" dirty="0" err="1"/>
              <a:t>c</a:t>
            </a:r>
            <a:r>
              <a:rPr lang="en-PH" sz="1600" dirty="0"/>
              <a:t> = (10.5 – 18)/6.96 = -1.078</a:t>
            </a:r>
            <a:endParaRPr lang="en-PH" sz="1600" dirty="0"/>
          </a:p>
          <a:p>
            <a:endParaRPr lang="en-PH" sz="1600" dirty="0"/>
          </a:p>
          <a:p>
            <a:r>
              <a:rPr lang="en-PH" sz="1600" dirty="0"/>
              <a:t>Z</a:t>
            </a:r>
            <a:r>
              <a:rPr lang="en-PH" sz="1600" baseline="-25000" dirty="0"/>
              <a:t>(0.01)</a:t>
            </a:r>
            <a:r>
              <a:rPr lang="en-PH" sz="1600" dirty="0"/>
              <a:t> = 2.323</a:t>
            </a:r>
            <a:endParaRPr lang="en-PH" sz="1600" dirty="0"/>
          </a:p>
          <a:p>
            <a:endParaRPr lang="en-PH" sz="1600" dirty="0"/>
          </a:p>
        </p:txBody>
      </p:sp>
      <p:sp>
        <p:nvSpPr>
          <p:cNvPr id="12" name="TextBox 11"/>
          <p:cNvSpPr txBox="1"/>
          <p:nvPr/>
        </p:nvSpPr>
        <p:spPr>
          <a:xfrm>
            <a:off x="5805744" y="4672446"/>
            <a:ext cx="2622894" cy="1477328"/>
          </a:xfrm>
          <a:prstGeom prst="rect">
            <a:avLst/>
          </a:prstGeom>
          <a:noFill/>
        </p:spPr>
        <p:txBody>
          <a:bodyPr wrap="square" rtlCol="0">
            <a:spAutoFit/>
          </a:bodyPr>
          <a:lstStyle/>
          <a:p>
            <a:r>
              <a:rPr lang="en-PH" altLang="en-US" dirty="0">
                <a:latin typeface="Arial" panose="020B0604020202020204" pitchFamily="34" charset="0"/>
                <a:sym typeface="Symbol" panose="05050102010706020507" pitchFamily="18" charset="2"/>
              </a:rPr>
              <a:t>Since </a:t>
            </a:r>
            <a:r>
              <a:rPr lang="en-PH" altLang="en-US" dirty="0" err="1">
                <a:latin typeface="Arial" panose="020B0604020202020204" pitchFamily="34" charset="0"/>
                <a:sym typeface="Symbol" panose="05050102010706020507" pitchFamily="18" charset="2"/>
              </a:rPr>
              <a:t>Z</a:t>
            </a:r>
            <a:r>
              <a:rPr lang="en-PH" baseline="-25000" dirty="0" err="1"/>
              <a:t>c</a:t>
            </a:r>
            <a:r>
              <a:rPr lang="en-US" altLang="en-US" dirty="0">
                <a:latin typeface="Arial" panose="020B0604020202020204" pitchFamily="34" charset="0"/>
                <a:sym typeface="Symbol" panose="05050102010706020507" pitchFamily="18" charset="2"/>
              </a:rPr>
              <a:t> &lt; Z, fail to reject Ho. T</a:t>
            </a:r>
            <a:r>
              <a:rPr lang="en-US" altLang="en-US" dirty="0">
                <a:latin typeface="Arial" panose="020B0604020202020204" pitchFamily="34" charset="0"/>
              </a:rPr>
              <a:t>he new mix produces no significant taste improvement over the original batter.</a:t>
            </a:r>
            <a:r>
              <a:rPr lang="en-PH" baseline="-25000" dirty="0"/>
              <a:t> </a:t>
            </a:r>
            <a:endParaRPr lang="en-US" altLang="en-US" dirty="0">
              <a:latin typeface="Arial" panose="020B0604020202020204" pitchFamily="34" charset="0"/>
              <a:sym typeface="Symbol" panose="05050102010706020507" pitchFamily="18" charset="2"/>
            </a:endParaRPr>
          </a:p>
        </p:txBody>
      </p:sp>
      <p:sp>
        <p:nvSpPr>
          <p:cNvPr id="2" name="Slide Number Placeholder 1"/>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1665"/>
          </a:xfrm>
          <a:prstGeom prst="rect">
            <a:avLst/>
          </a:prstGeom>
          <a:noFill/>
        </p:spPr>
        <p:txBody>
          <a:bodyPr wrap="square" rtlCol="0">
            <a:spAutoFit/>
          </a:bodyPr>
          <a:lstStyle/>
          <a:p>
            <a:r>
              <a:rPr lang="en-PH" sz="2400" dirty="0">
                <a:solidFill>
                  <a:schemeClr val="tx2">
                    <a:lumMod val="60000"/>
                    <a:lumOff val="40000"/>
                  </a:schemeClr>
                </a:solidFill>
              </a:rPr>
              <a:t>   Wilcoxon Signed Rank Test for Median</a:t>
            </a:r>
            <a:endParaRPr lang="en-PH" sz="2400" dirty="0">
              <a:solidFill>
                <a:schemeClr val="tx2">
                  <a:lumMod val="60000"/>
                  <a:lumOff val="40000"/>
                </a:schemeClr>
              </a:solidFill>
            </a:endParaRPr>
          </a:p>
        </p:txBody>
      </p:sp>
      <p:sp>
        <p:nvSpPr>
          <p:cNvPr id="10" name="TextBox 9"/>
          <p:cNvSpPr txBox="1"/>
          <p:nvPr/>
        </p:nvSpPr>
        <p:spPr>
          <a:xfrm>
            <a:off x="204532" y="1036048"/>
            <a:ext cx="4264652" cy="3539430"/>
          </a:xfrm>
          <a:prstGeom prst="rect">
            <a:avLst/>
          </a:prstGeom>
          <a:noFill/>
        </p:spPr>
        <p:txBody>
          <a:bodyPr wrap="square" rtlCol="0">
            <a:spAutoFit/>
          </a:bodyPr>
          <a:lstStyle/>
          <a:p>
            <a:r>
              <a:rPr lang="en-US" sz="1600" b="1" dirty="0"/>
              <a:t>Exercise 1</a:t>
            </a:r>
            <a:endParaRPr lang="en-US" sz="1600" b="1" dirty="0"/>
          </a:p>
          <a:p>
            <a:r>
              <a:rPr lang="en-US" sz="1600" dirty="0"/>
              <a:t>Suppose we wanted to know if people's ability to report words accurately was affected by which ear they heard them in. To investigate this, we performed a dichotic listening task. Each participant heard a series of words, presented randomly to either their left or right ear, and reported the words if they could. Each participant Graham Hole Research Skills, version 1.0 thus provided two scores: the number of words that they reported correctly from their left ear, and the number reported correctly from their right ear. Do participants report more words from one ear than the other? </a:t>
            </a:r>
            <a:endParaRPr lang="en-US" sz="1600" b="1" dirty="0"/>
          </a:p>
        </p:txBody>
      </p:sp>
      <p:pic>
        <p:nvPicPr>
          <p:cNvPr id="2" name="Picture 1"/>
          <p:cNvPicPr>
            <a:picLocks noChangeAspect="1"/>
          </p:cNvPicPr>
          <p:nvPr/>
        </p:nvPicPr>
        <p:blipFill>
          <a:blip r:embed="rId1"/>
          <a:stretch>
            <a:fillRect/>
          </a:stretch>
        </p:blipFill>
        <p:spPr>
          <a:xfrm>
            <a:off x="4674817" y="1195388"/>
            <a:ext cx="3656382" cy="4460346"/>
          </a:xfrm>
          <a:prstGeom prst="rect">
            <a:avLst/>
          </a:prstGeom>
        </p:spPr>
      </p:pic>
      <p:sp>
        <p:nvSpPr>
          <p:cNvPr id="11" name="TextBox 10"/>
          <p:cNvSpPr txBox="1"/>
          <p:nvPr/>
        </p:nvSpPr>
        <p:spPr>
          <a:xfrm>
            <a:off x="304800" y="6024845"/>
            <a:ext cx="7947378" cy="523220"/>
          </a:xfrm>
          <a:prstGeom prst="rect">
            <a:avLst/>
          </a:prstGeom>
          <a:noFill/>
        </p:spPr>
        <p:txBody>
          <a:bodyPr wrap="square" rtlCol="0">
            <a:spAutoFit/>
          </a:bodyPr>
          <a:lstStyle/>
          <a:p>
            <a:r>
              <a:rPr lang="en-PH" sz="1400" dirty="0"/>
              <a:t>Answer: </a:t>
            </a:r>
            <a:r>
              <a:rPr lang="en-US" sz="1400" dirty="0"/>
              <a:t>The number of words reported correctly was not significantly affected by which ear they were presented</a:t>
            </a:r>
            <a:endParaRPr lang="en-PH" sz="1400" dirty="0"/>
          </a:p>
        </p:txBody>
      </p:sp>
      <p:sp>
        <p:nvSpPr>
          <p:cNvPr id="3" name="Slide Number Placeholder 2"/>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1665"/>
          </a:xfrm>
          <a:prstGeom prst="rect">
            <a:avLst/>
          </a:prstGeom>
          <a:noFill/>
        </p:spPr>
        <p:txBody>
          <a:bodyPr wrap="square" rtlCol="0">
            <a:spAutoFit/>
          </a:bodyPr>
          <a:lstStyle/>
          <a:p>
            <a:r>
              <a:rPr lang="en-PH" sz="2400" dirty="0">
                <a:solidFill>
                  <a:schemeClr val="tx2">
                    <a:lumMod val="60000"/>
                    <a:lumOff val="40000"/>
                  </a:schemeClr>
                </a:solidFill>
              </a:rPr>
              <a:t>   Wilcoxon Signed Rank Test for Median</a:t>
            </a:r>
            <a:endParaRPr lang="en-PH" sz="2400" dirty="0">
              <a:solidFill>
                <a:schemeClr val="tx2">
                  <a:lumMod val="60000"/>
                  <a:lumOff val="40000"/>
                </a:schemeClr>
              </a:solidFill>
            </a:endParaRPr>
          </a:p>
        </p:txBody>
      </p:sp>
      <p:sp>
        <p:nvSpPr>
          <p:cNvPr id="10" name="TextBox 9"/>
          <p:cNvSpPr txBox="1"/>
          <p:nvPr/>
        </p:nvSpPr>
        <p:spPr>
          <a:xfrm>
            <a:off x="204531" y="1036048"/>
            <a:ext cx="8420179" cy="892552"/>
          </a:xfrm>
          <a:prstGeom prst="rect">
            <a:avLst/>
          </a:prstGeom>
          <a:noFill/>
        </p:spPr>
        <p:txBody>
          <a:bodyPr wrap="square" rtlCol="0">
            <a:spAutoFit/>
          </a:bodyPr>
          <a:lstStyle/>
          <a:p>
            <a:r>
              <a:rPr lang="en-US" sz="1600" b="1" dirty="0"/>
              <a:t>Exercise 2</a:t>
            </a:r>
            <a:endParaRPr lang="en-US" sz="1600" b="1" dirty="0"/>
          </a:p>
          <a:p>
            <a:r>
              <a:rPr lang="en-US" dirty="0"/>
              <a:t>Ordinal data is displayed in the table below. Is there a difference between Before and After using alpha = 0.05? Use normal approximation.</a:t>
            </a:r>
            <a:endParaRPr lang="en-US" sz="1600" b="1" dirty="0"/>
          </a:p>
        </p:txBody>
      </p:sp>
      <p:pic>
        <p:nvPicPr>
          <p:cNvPr id="1027" name="Picture 3" descr="http://www.statisticslectures.com/images/wil1.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531" y="1928600"/>
            <a:ext cx="6191250" cy="1352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800" y="5979689"/>
            <a:ext cx="7947378" cy="307777"/>
          </a:xfrm>
          <a:prstGeom prst="rect">
            <a:avLst/>
          </a:prstGeom>
          <a:noFill/>
        </p:spPr>
        <p:txBody>
          <a:bodyPr wrap="square" rtlCol="0">
            <a:spAutoFit/>
          </a:bodyPr>
          <a:lstStyle/>
          <a:p>
            <a:r>
              <a:rPr lang="en-PH" sz="1400" dirty="0"/>
              <a:t>Answer: </a:t>
            </a:r>
            <a:r>
              <a:rPr lang="en-US" sz="1400" dirty="0"/>
              <a:t>There is a difference between the before and after group.</a:t>
            </a:r>
            <a:endParaRPr lang="en-PH" sz="1400" dirty="0"/>
          </a:p>
        </p:txBody>
      </p:sp>
      <p:sp>
        <p:nvSpPr>
          <p:cNvPr id="2" name="Slide Number Placeholder 1"/>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1665"/>
          </a:xfrm>
          <a:prstGeom prst="rect">
            <a:avLst/>
          </a:prstGeom>
          <a:noFill/>
        </p:spPr>
        <p:txBody>
          <a:bodyPr wrap="square" rtlCol="0">
            <a:spAutoFit/>
          </a:bodyPr>
          <a:lstStyle/>
          <a:p>
            <a:r>
              <a:rPr lang="en-PH" sz="2400" dirty="0">
                <a:solidFill>
                  <a:schemeClr val="tx2">
                    <a:lumMod val="60000"/>
                    <a:lumOff val="40000"/>
                  </a:schemeClr>
                </a:solidFill>
              </a:rPr>
              <a:t>   Wilcoxon Signed Rank Test for Median</a:t>
            </a:r>
            <a:endParaRPr lang="en-PH" sz="2400" dirty="0">
              <a:solidFill>
                <a:schemeClr val="tx2">
                  <a:lumMod val="60000"/>
                  <a:lumOff val="40000"/>
                </a:schemeClr>
              </a:solidFill>
            </a:endParaRPr>
          </a:p>
        </p:txBody>
      </p:sp>
      <p:sp>
        <p:nvSpPr>
          <p:cNvPr id="10" name="TextBox 9"/>
          <p:cNvSpPr txBox="1"/>
          <p:nvPr/>
        </p:nvSpPr>
        <p:spPr>
          <a:xfrm>
            <a:off x="204532" y="1239250"/>
            <a:ext cx="8241631" cy="2031325"/>
          </a:xfrm>
          <a:prstGeom prst="rect">
            <a:avLst/>
          </a:prstGeom>
          <a:noFill/>
        </p:spPr>
        <p:txBody>
          <a:bodyPr wrap="square" rtlCol="0">
            <a:spAutoFit/>
          </a:bodyPr>
          <a:lstStyle/>
          <a:p>
            <a:r>
              <a:rPr lang="en-US" b="1" dirty="0"/>
              <a:t>References</a:t>
            </a:r>
            <a:endParaRPr lang="en-US" b="1" dirty="0"/>
          </a:p>
          <a:p>
            <a:endParaRPr lang="en-US" dirty="0"/>
          </a:p>
          <a:p>
            <a:pPr marL="285750" indent="-285750">
              <a:buFont typeface="Arial" panose="020B0604020202020204" pitchFamily="34" charset="0"/>
              <a:buChar char="•"/>
            </a:pPr>
            <a:r>
              <a:rPr lang="en-US" dirty="0">
                <a:hlinkClick r:id="rId1"/>
              </a:rPr>
              <a:t>https://newonlinecourses.science.psu.edu/stat414/node/319/</a:t>
            </a:r>
            <a:endParaRPr lang="en-US" dirty="0">
              <a:hlinkClick r:id="rId2"/>
            </a:endParaRPr>
          </a:p>
          <a:p>
            <a:pPr marL="285750" indent="-285750">
              <a:buFont typeface="Arial" panose="020B0604020202020204" pitchFamily="34" charset="0"/>
              <a:buChar char="•"/>
            </a:pPr>
            <a:r>
              <a:rPr lang="en-US" dirty="0">
                <a:hlinkClick r:id="rId2"/>
              </a:rPr>
              <a:t>https://www.statisticshowto.datasciencecentral.com/wilcoxon-signed-rank-test/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Wingdings" panose="05000000000000000000" pitchFamily="2" charset="2"/>
              <a:buChar char="§"/>
            </a:pPr>
            <a:endParaRPr lang="en-PH" dirty="0"/>
          </a:p>
        </p:txBody>
      </p:sp>
      <p:sp>
        <p:nvSpPr>
          <p:cNvPr id="2" name="Slide Number Placeholder 1"/>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0375"/>
          </a:xfrm>
          <a:prstGeom prst="rect">
            <a:avLst/>
          </a:prstGeom>
          <a:noFill/>
        </p:spPr>
        <p:txBody>
          <a:bodyPr wrap="square" rtlCol="0">
            <a:spAutoFit/>
          </a:bodyPr>
          <a:lstStyle/>
          <a:p>
            <a:r>
              <a:rPr lang="en-PH" sz="2400" dirty="0">
                <a:solidFill>
                  <a:schemeClr val="tx2">
                    <a:lumMod val="60000"/>
                    <a:lumOff val="40000"/>
                  </a:schemeClr>
                </a:solidFill>
              </a:rPr>
              <a:t>   Moses Test of Extreme Reactions</a:t>
            </a:r>
            <a:endParaRPr lang="en-PH" sz="2400" dirty="0">
              <a:solidFill>
                <a:schemeClr val="tx2">
                  <a:lumMod val="60000"/>
                  <a:lumOff val="40000"/>
                </a:schemeClr>
              </a:solidFill>
            </a:endParaRPr>
          </a:p>
        </p:txBody>
      </p:sp>
      <p:sp>
        <p:nvSpPr>
          <p:cNvPr id="10" name="TextBox 9"/>
          <p:cNvSpPr txBox="1"/>
          <p:nvPr/>
        </p:nvSpPr>
        <p:spPr>
          <a:xfrm>
            <a:off x="204532" y="1239250"/>
            <a:ext cx="8241631" cy="2584450"/>
          </a:xfrm>
          <a:prstGeom prst="rect">
            <a:avLst/>
          </a:prstGeom>
          <a:noFill/>
        </p:spPr>
        <p:txBody>
          <a:bodyPr wrap="square" rtlCol="0">
            <a:spAutoFit/>
          </a:bodyPr>
          <a:lstStyle/>
          <a:p>
            <a:pPr marL="285750" indent="-285750">
              <a:buFont typeface="Arial" panose="020B0604020202020204" pitchFamily="34" charset="0"/>
              <a:buChar char="•"/>
            </a:pPr>
            <a:r>
              <a:rPr lang="en-US" dirty="0"/>
              <a:t>Perform Moses test of extreme reactions, which can be used to determine the difference in range between two samples</a:t>
            </a:r>
            <a:r>
              <a:rPr lang="en-PH" altLang="en-US" dirty="0"/>
              <a:t>.</a:t>
            </a:r>
            <a:endParaRPr lang="en-US" dirty="0"/>
          </a:p>
          <a:p>
            <a:pPr marL="285750" indent="-285750">
              <a:buFont typeface="Arial" panose="020B0604020202020204" pitchFamily="34" charset="0"/>
              <a:buChar char="•"/>
            </a:pPr>
            <a:r>
              <a:rPr lang="en-US" dirty="0"/>
              <a:t>For two independent samples from a continuous field, this tests whether extreme values are equally likely in both populations or if they are more likely to occur in the population from which the sample with the larger range was drawn.</a:t>
            </a:r>
            <a:endParaRPr lang="en-US" dirty="0"/>
          </a:p>
          <a:p>
            <a:pPr marL="742950" lvl="1" indent="-285750">
              <a:buFont typeface="Arial" panose="020B0604020202020204" pitchFamily="34" charset="0"/>
              <a:buChar char="•"/>
            </a:pPr>
            <a:r>
              <a:rPr lang="en-PH" altLang="en-US" dirty="0"/>
              <a:t>Ho: Extreme values are equally likely in both populations.</a:t>
            </a:r>
            <a:endParaRPr lang="en-PH" altLang="en-US" dirty="0"/>
          </a:p>
          <a:p>
            <a:pPr marL="742950" lvl="1" indent="-285750">
              <a:buFont typeface="Arial" panose="020B0604020202020204" pitchFamily="34" charset="0"/>
              <a:buChar char="•"/>
            </a:pPr>
            <a:r>
              <a:rPr lang="en-PH" altLang="en-US" dirty="0"/>
              <a:t>Ha: Extreme values are more likely to occur from </a:t>
            </a:r>
            <a:r>
              <a:rPr lang="en-US" dirty="0">
                <a:sym typeface="+mn-ea"/>
              </a:rPr>
              <a:t>which the sample with the larger range was drawn</a:t>
            </a:r>
            <a:r>
              <a:rPr lang="en-PH" altLang="en-US" dirty="0">
                <a:sym typeface="+mn-ea"/>
              </a:rPr>
              <a:t>.</a:t>
            </a:r>
            <a:endParaRPr lang="en-US" dirty="0"/>
          </a:p>
          <a:p>
            <a:pPr marL="285750" indent="-285750">
              <a:buFont typeface="Wingdings" panose="05000000000000000000" pitchFamily="2" charset="2"/>
              <a:buChar char="§"/>
            </a:pPr>
            <a:endParaRPr lang="en-PH" dirty="0"/>
          </a:p>
        </p:txBody>
      </p:sp>
      <p:sp>
        <p:nvSpPr>
          <p:cNvPr id="2" name="Slide Number Placeholder 1"/>
          <p:cNvSpPr>
            <a:spLocks noGrp="1"/>
          </p:cNvSpPr>
          <p:nvPr>
            <p:ph type="sldNum" sz="quarter" idx="12"/>
          </p:nvPr>
        </p:nvSpPr>
        <p:spPr/>
        <p:txBody>
          <a:bodyPr/>
          <a:lstStyle/>
          <a:p>
            <a:fld id="{1AC1DF64-2907-4552-A9AC-AC38138C1DFB}" type="slidenum">
              <a:rPr lang="en-PH" smtClean="0"/>
            </a:fld>
            <a:endParaRPr lang="en-PH"/>
          </a:p>
        </p:txBody>
      </p:sp>
      <p:sp>
        <p:nvSpPr>
          <p:cNvPr id="4" name="TextBox 5"/>
          <p:cNvSpPr txBox="1"/>
          <p:nvPr/>
        </p:nvSpPr>
        <p:spPr>
          <a:xfrm>
            <a:off x="331532" y="3886821"/>
            <a:ext cx="5185616" cy="337185"/>
          </a:xfrm>
          <a:prstGeom prst="rect">
            <a:avLst/>
          </a:prstGeom>
          <a:noFill/>
        </p:spPr>
        <p:txBody>
          <a:bodyPr wrap="square" rtlCol="0">
            <a:spAutoFit/>
          </a:bodyPr>
          <a:p>
            <a:r>
              <a:rPr lang="en-PH" altLang="en-US" sz="1600" dirty="0">
                <a:latin typeface="Arial" panose="020B0604020202020204" pitchFamily="34" charset="0"/>
              </a:rPr>
              <a:t>Using R, library “DescTools”</a:t>
            </a:r>
            <a:endParaRPr lang="en-PH" sz="1600" dirty="0"/>
          </a:p>
        </p:txBody>
      </p:sp>
      <p:pic>
        <p:nvPicPr>
          <p:cNvPr id="3" name="Picture 2"/>
          <p:cNvPicPr>
            <a:picLocks noChangeAspect="1"/>
          </p:cNvPicPr>
          <p:nvPr/>
        </p:nvPicPr>
        <p:blipFill>
          <a:blip r:embed="rId1"/>
          <a:stretch>
            <a:fillRect/>
          </a:stretch>
        </p:blipFill>
        <p:spPr>
          <a:xfrm>
            <a:off x="331470" y="4228465"/>
            <a:ext cx="7308850" cy="17926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0375"/>
          </a:xfrm>
          <a:prstGeom prst="rect">
            <a:avLst/>
          </a:prstGeom>
          <a:noFill/>
        </p:spPr>
        <p:txBody>
          <a:bodyPr wrap="square" rtlCol="0">
            <a:spAutoFit/>
          </a:bodyPr>
          <a:lstStyle/>
          <a:p>
            <a:r>
              <a:rPr lang="en-PH" sz="2400" dirty="0">
                <a:solidFill>
                  <a:schemeClr val="tx2">
                    <a:lumMod val="60000"/>
                    <a:lumOff val="40000"/>
                  </a:schemeClr>
                </a:solidFill>
              </a:rPr>
              <a:t>   Moses Test of Extreme Reactions</a:t>
            </a:r>
            <a:endParaRPr lang="en-PH" sz="2400" dirty="0">
              <a:solidFill>
                <a:schemeClr val="tx2">
                  <a:lumMod val="60000"/>
                  <a:lumOff val="40000"/>
                </a:schemeClr>
              </a:solidFill>
            </a:endParaRPr>
          </a:p>
        </p:txBody>
      </p:sp>
      <p:sp>
        <p:nvSpPr>
          <p:cNvPr id="10" name="TextBox 9"/>
          <p:cNvSpPr txBox="1"/>
          <p:nvPr/>
        </p:nvSpPr>
        <p:spPr>
          <a:xfrm>
            <a:off x="204532" y="1239250"/>
            <a:ext cx="8241631" cy="2584450"/>
          </a:xfrm>
          <a:prstGeom prst="rect">
            <a:avLst/>
          </a:prstGeom>
          <a:noFill/>
        </p:spPr>
        <p:txBody>
          <a:bodyPr wrap="square" rtlCol="0">
            <a:spAutoFit/>
          </a:bodyPr>
          <a:lstStyle/>
          <a:p>
            <a:pPr marL="285750" indent="-285750">
              <a:buFont typeface="Arial" panose="020B0604020202020204" pitchFamily="34" charset="0"/>
              <a:buChar char="•"/>
            </a:pPr>
            <a:r>
              <a:rPr lang="en-US" dirty="0"/>
              <a:t>Perform Moses test of extreme reactions, which can be used to determine the difference in range between two samples</a:t>
            </a:r>
            <a:r>
              <a:rPr lang="en-PH" altLang="en-US" dirty="0"/>
              <a:t>.</a:t>
            </a:r>
            <a:endParaRPr lang="en-US" dirty="0"/>
          </a:p>
          <a:p>
            <a:pPr marL="285750" indent="-285750">
              <a:buFont typeface="Arial" panose="020B0604020202020204" pitchFamily="34" charset="0"/>
              <a:buChar char="•"/>
            </a:pPr>
            <a:r>
              <a:rPr lang="en-US" dirty="0"/>
              <a:t>For two independent samples from a continuous field, this tests whether extreme values are equally likely in both populations or if they are more likely to occur in the population from which the sample with the larger range was drawn.</a:t>
            </a:r>
            <a:endParaRPr lang="en-US" dirty="0"/>
          </a:p>
          <a:p>
            <a:pPr marL="742950" lvl="1" indent="-285750">
              <a:buFont typeface="Arial" panose="020B0604020202020204" pitchFamily="34" charset="0"/>
              <a:buChar char="•"/>
            </a:pPr>
            <a:r>
              <a:rPr lang="en-PH" altLang="en-US" dirty="0"/>
              <a:t>Ho: Extreme values are equally likely in both populations.</a:t>
            </a:r>
            <a:endParaRPr lang="en-PH" altLang="en-US" dirty="0"/>
          </a:p>
          <a:p>
            <a:pPr marL="742950" lvl="1" indent="-285750">
              <a:buFont typeface="Arial" panose="020B0604020202020204" pitchFamily="34" charset="0"/>
              <a:buChar char="•"/>
            </a:pPr>
            <a:r>
              <a:rPr lang="en-PH" altLang="en-US" dirty="0"/>
              <a:t>Ha: Extreme values are more likely to occur from </a:t>
            </a:r>
            <a:r>
              <a:rPr lang="en-US" dirty="0">
                <a:sym typeface="+mn-ea"/>
              </a:rPr>
              <a:t>which the sample with the larger range was drawn</a:t>
            </a:r>
            <a:r>
              <a:rPr lang="en-PH" altLang="en-US" dirty="0">
                <a:sym typeface="+mn-ea"/>
              </a:rPr>
              <a:t>.</a:t>
            </a:r>
            <a:endParaRPr lang="en-US" dirty="0"/>
          </a:p>
          <a:p>
            <a:pPr marL="285750" indent="-285750">
              <a:buFont typeface="Wingdings" panose="05000000000000000000" pitchFamily="2" charset="2"/>
              <a:buChar char="§"/>
            </a:pPr>
            <a:endParaRPr lang="en-PH" dirty="0"/>
          </a:p>
        </p:txBody>
      </p:sp>
      <p:sp>
        <p:nvSpPr>
          <p:cNvPr id="2" name="Slide Number Placeholder 1"/>
          <p:cNvSpPr>
            <a:spLocks noGrp="1"/>
          </p:cNvSpPr>
          <p:nvPr>
            <p:ph type="sldNum" sz="quarter" idx="12"/>
          </p:nvPr>
        </p:nvSpPr>
        <p:spPr/>
        <p:txBody>
          <a:bodyPr/>
          <a:lstStyle/>
          <a:p>
            <a:fld id="{1AC1DF64-2907-4552-A9AC-AC38138C1DFB}" type="slidenum">
              <a:rPr lang="en-PH" smtClean="0"/>
            </a:fld>
            <a:endParaRPr lang="en-PH"/>
          </a:p>
        </p:txBody>
      </p:sp>
      <p:sp>
        <p:nvSpPr>
          <p:cNvPr id="4" name="TextBox 5"/>
          <p:cNvSpPr txBox="1"/>
          <p:nvPr/>
        </p:nvSpPr>
        <p:spPr>
          <a:xfrm>
            <a:off x="331532" y="3886821"/>
            <a:ext cx="5185616" cy="337185"/>
          </a:xfrm>
          <a:prstGeom prst="rect">
            <a:avLst/>
          </a:prstGeom>
          <a:noFill/>
        </p:spPr>
        <p:txBody>
          <a:bodyPr wrap="square" rtlCol="0">
            <a:spAutoFit/>
          </a:bodyPr>
          <a:p>
            <a:r>
              <a:rPr lang="en-PH" altLang="en-US" sz="1600" dirty="0">
                <a:latin typeface="Arial" panose="020B0604020202020204" pitchFamily="34" charset="0"/>
              </a:rPr>
              <a:t>Using R, library “DescTools”</a:t>
            </a:r>
            <a:endParaRPr lang="en-PH" sz="1600" dirty="0"/>
          </a:p>
        </p:txBody>
      </p:sp>
      <p:pic>
        <p:nvPicPr>
          <p:cNvPr id="3" name="Picture 2"/>
          <p:cNvPicPr>
            <a:picLocks noChangeAspect="1"/>
          </p:cNvPicPr>
          <p:nvPr/>
        </p:nvPicPr>
        <p:blipFill>
          <a:blip r:embed="rId1"/>
          <a:stretch>
            <a:fillRect/>
          </a:stretch>
        </p:blipFill>
        <p:spPr>
          <a:xfrm>
            <a:off x="331470" y="4228465"/>
            <a:ext cx="7308850" cy="17926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0375"/>
          </a:xfrm>
          <a:prstGeom prst="rect">
            <a:avLst/>
          </a:prstGeom>
          <a:noFill/>
        </p:spPr>
        <p:txBody>
          <a:bodyPr wrap="square" rtlCol="0">
            <a:spAutoFit/>
          </a:bodyPr>
          <a:lstStyle/>
          <a:p>
            <a:r>
              <a:rPr lang="en-PH" sz="2400" dirty="0">
                <a:solidFill>
                  <a:schemeClr val="tx2">
                    <a:lumMod val="60000"/>
                    <a:lumOff val="40000"/>
                  </a:schemeClr>
                </a:solidFill>
              </a:rPr>
              <a:t>   Moses Test of Extreme Reactions</a:t>
            </a:r>
            <a:endParaRPr lang="en-PH" sz="2400" dirty="0">
              <a:solidFill>
                <a:schemeClr val="tx2">
                  <a:lumMod val="60000"/>
                  <a:lumOff val="40000"/>
                </a:schemeClr>
              </a:solidFill>
            </a:endParaRPr>
          </a:p>
        </p:txBody>
      </p:sp>
      <p:sp>
        <p:nvSpPr>
          <p:cNvPr id="10" name="TextBox 9"/>
          <p:cNvSpPr txBox="1"/>
          <p:nvPr/>
        </p:nvSpPr>
        <p:spPr>
          <a:xfrm>
            <a:off x="204532" y="1239250"/>
            <a:ext cx="8241631" cy="2861310"/>
          </a:xfrm>
          <a:prstGeom prst="rect">
            <a:avLst/>
          </a:prstGeom>
          <a:noFill/>
        </p:spPr>
        <p:txBody>
          <a:bodyPr wrap="square" rtlCol="0">
            <a:spAutoFit/>
          </a:bodyPr>
          <a:lstStyle/>
          <a:p>
            <a:r>
              <a:rPr lang="en-US" b="1" dirty="0"/>
              <a:t>References</a:t>
            </a:r>
            <a:endParaRPr lang="en-US" b="1" dirty="0"/>
          </a:p>
          <a:p>
            <a:endParaRPr lang="en-US" dirty="0"/>
          </a:p>
          <a:p>
            <a:pPr marL="285750" indent="-285750">
              <a:buFont typeface="Arial" panose="020B0604020202020204" pitchFamily="34" charset="0"/>
              <a:buChar char="•"/>
            </a:pPr>
            <a:r>
              <a:rPr lang="en-US" dirty="0"/>
              <a:t>https://www.ibm.com/support/knowledgecenter/SSLVMB_22.0.0/com.ibm.spss.statistics.algorithms/alg_nonparametric_independent_moses.htm</a:t>
            </a:r>
            <a:endParaRPr lang="en-US" dirty="0"/>
          </a:p>
          <a:p>
            <a:pPr marL="285750" indent="-285750">
              <a:buFont typeface="Arial" panose="020B0604020202020204" pitchFamily="34" charset="0"/>
              <a:buChar char="•"/>
            </a:pPr>
            <a:r>
              <a:rPr lang="en-US" dirty="0"/>
              <a:t>https://www.rdocumentation.org/packages/DescTools/versions/0.99.19/topics/MosesTest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Wingdings" panose="05000000000000000000" pitchFamily="2" charset="2"/>
              <a:buChar char="§"/>
            </a:pPr>
            <a:endParaRPr lang="en-PH" dirty="0"/>
          </a:p>
        </p:txBody>
      </p:sp>
      <p:sp>
        <p:nvSpPr>
          <p:cNvPr id="2" name="Slide Number Placeholder 1"/>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1665"/>
          </a:xfrm>
          <a:prstGeom prst="rect">
            <a:avLst/>
          </a:prstGeom>
          <a:noFill/>
        </p:spPr>
        <p:txBody>
          <a:bodyPr wrap="square" rtlCol="0">
            <a:spAutoFit/>
          </a:bodyPr>
          <a:lstStyle/>
          <a:p>
            <a:r>
              <a:rPr lang="en-PH" sz="2400" dirty="0">
                <a:solidFill>
                  <a:schemeClr val="tx2">
                    <a:lumMod val="60000"/>
                    <a:lumOff val="40000"/>
                  </a:schemeClr>
                </a:solidFill>
              </a:rPr>
              <a:t>   Wilcoxon Signed Rank Test for Median</a:t>
            </a:r>
            <a:endParaRPr lang="en-PH" sz="2400" dirty="0">
              <a:solidFill>
                <a:schemeClr val="tx2">
                  <a:lumMod val="60000"/>
                  <a:lumOff val="40000"/>
                </a:schemeClr>
              </a:solidFill>
            </a:endParaRPr>
          </a:p>
        </p:txBody>
      </p:sp>
      <p:sp>
        <p:nvSpPr>
          <p:cNvPr id="10" name="TextBox 9"/>
          <p:cNvSpPr txBox="1"/>
          <p:nvPr/>
        </p:nvSpPr>
        <p:spPr>
          <a:xfrm>
            <a:off x="204532" y="1239250"/>
            <a:ext cx="8241631" cy="646331"/>
          </a:xfrm>
          <a:prstGeom prst="rect">
            <a:avLst/>
          </a:prstGeom>
          <a:noFill/>
        </p:spPr>
        <p:txBody>
          <a:bodyPr wrap="square" rtlCol="0">
            <a:spAutoFit/>
          </a:bodyPr>
          <a:lstStyle/>
          <a:p>
            <a:pPr marL="285750" indent="-285750">
              <a:buFont typeface="Arial" panose="020B0604020202020204" pitchFamily="34" charset="0"/>
              <a:buChar char="•"/>
            </a:pPr>
            <a:r>
              <a:rPr lang="en-US" dirty="0"/>
              <a:t>Two slightly different versions of the test exist.</a:t>
            </a:r>
            <a:endParaRPr lang="en-US" dirty="0"/>
          </a:p>
          <a:p>
            <a:pPr marL="285750" indent="-285750">
              <a:buFont typeface="Wingdings" panose="05000000000000000000" pitchFamily="2" charset="2"/>
              <a:buChar char="§"/>
            </a:pPr>
            <a:endParaRPr lang="en-PH" dirty="0"/>
          </a:p>
        </p:txBody>
      </p:sp>
      <p:graphicFrame>
        <p:nvGraphicFramePr>
          <p:cNvPr id="13" name="Table 12"/>
          <p:cNvGraphicFramePr>
            <a:graphicFrameLocks noGrp="1"/>
          </p:cNvGraphicFramePr>
          <p:nvPr/>
        </p:nvGraphicFramePr>
        <p:xfrm>
          <a:off x="601582" y="1668740"/>
          <a:ext cx="7760365" cy="2859426"/>
        </p:xfrm>
        <a:graphic>
          <a:graphicData uri="http://schemas.openxmlformats.org/drawingml/2006/table">
            <a:tbl>
              <a:tblPr bandRow="1">
                <a:tableStyleId>{5C22544A-7EE6-4342-B048-85BDC9FD1C3A}</a:tableStyleId>
              </a:tblPr>
              <a:tblGrid>
                <a:gridCol w="1962551"/>
                <a:gridCol w="5797814"/>
              </a:tblGrid>
              <a:tr h="1429713">
                <a:tc>
                  <a:txBody>
                    <a:bodyPr/>
                    <a:lstStyle/>
                    <a:p>
                      <a:pPr algn="ctr"/>
                      <a:r>
                        <a:rPr lang="en-PH" sz="1600" b="1" dirty="0">
                          <a:latin typeface="+mn-lt"/>
                          <a:cs typeface="Arial" panose="020B0604020202020204" pitchFamily="34" charset="0"/>
                        </a:rPr>
                        <a:t>Paired Samples</a:t>
                      </a:r>
                      <a:endParaRPr lang="en-PH" sz="1600" b="1" dirty="0">
                        <a:latin typeface="+mn-lt"/>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blipFill>
                      <a:blip r:embed="rId1"/>
                      <a:stretch>
                        <a:fillRect l="-33929" t="-426" r="-210" b="-100851"/>
                      </a:stretch>
                    </a:blipFill>
                  </a:tcPr>
                </a:tc>
              </a:tr>
              <a:tr h="1429713">
                <a:tc>
                  <a:txBody>
                    <a:bodyPr/>
                    <a:lstStyle/>
                    <a:p>
                      <a:pPr algn="ctr"/>
                      <a:r>
                        <a:rPr lang="en-PH" sz="1600" b="1" dirty="0">
                          <a:latin typeface="+mn-lt"/>
                          <a:cs typeface="Arial" panose="020B0604020202020204" pitchFamily="34" charset="0"/>
                        </a:rPr>
                        <a:t>One Sample</a:t>
                      </a:r>
                      <a:endParaRPr lang="en-PH" sz="1600" b="1" dirty="0">
                        <a:latin typeface="+mn-lt"/>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blipFill>
                      <a:blip r:embed="rId1"/>
                      <a:stretch>
                        <a:fillRect l="-33929" t="-100426" r="-210" b="-851"/>
                      </a:stretch>
                    </a:blipFill>
                  </a:tcPr>
                </a:tc>
              </a:tr>
            </a:tbl>
          </a:graphicData>
        </a:graphic>
      </p:graphicFrame>
      <p:sp>
        <p:nvSpPr>
          <p:cNvPr id="2" name="Slide Number Placeholder 1"/>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1665"/>
          </a:xfrm>
          <a:prstGeom prst="rect">
            <a:avLst/>
          </a:prstGeom>
          <a:noFill/>
        </p:spPr>
        <p:txBody>
          <a:bodyPr wrap="square" rtlCol="0">
            <a:spAutoFit/>
          </a:bodyPr>
          <a:lstStyle/>
          <a:p>
            <a:r>
              <a:rPr lang="en-PH" sz="2400" dirty="0">
                <a:solidFill>
                  <a:schemeClr val="tx2">
                    <a:lumMod val="60000"/>
                    <a:lumOff val="40000"/>
                  </a:schemeClr>
                </a:solidFill>
              </a:rPr>
              <a:t>   Wilcoxon Signed Rank Test for Median</a:t>
            </a:r>
            <a:endParaRPr lang="en-PH" sz="2400" dirty="0">
              <a:solidFill>
                <a:schemeClr val="tx2">
                  <a:lumMod val="60000"/>
                  <a:lumOff val="40000"/>
                </a:schemeClr>
              </a:solidFill>
            </a:endParaRPr>
          </a:p>
        </p:txBody>
      </p:sp>
      <p:sp>
        <p:nvSpPr>
          <p:cNvPr id="10" name="TextBox 9"/>
          <p:cNvSpPr txBox="1"/>
          <p:nvPr/>
        </p:nvSpPr>
        <p:spPr>
          <a:xfrm>
            <a:off x="204532" y="1239250"/>
            <a:ext cx="8590552" cy="4524315"/>
          </a:xfrm>
          <a:prstGeom prst="rect">
            <a:avLst/>
          </a:prstGeom>
          <a:noFill/>
        </p:spPr>
        <p:txBody>
          <a:bodyPr wrap="square" rtlCol="0">
            <a:spAutoFit/>
          </a:bodyPr>
          <a:lstStyle/>
          <a:p>
            <a:r>
              <a:rPr lang="en-US" sz="1600" b="1" dirty="0"/>
              <a:t>Carrying out the Wilcoxon signed rank sum test.</a:t>
            </a:r>
            <a:endParaRPr lang="en-US" sz="1600" b="1" dirty="0"/>
          </a:p>
          <a:p>
            <a:endParaRPr lang="en-US" sz="1600" dirty="0"/>
          </a:p>
          <a:p>
            <a:r>
              <a:rPr lang="en-US" sz="1600" dirty="0"/>
              <a:t>Paired samples</a:t>
            </a:r>
            <a:endParaRPr lang="en-US" sz="1600" dirty="0"/>
          </a:p>
          <a:p>
            <a:pPr lvl="1"/>
            <a:r>
              <a:rPr lang="en-PH" sz="1600" dirty="0"/>
              <a:t>1. State the null hypothesis - in this case it is that the median difference, md = 0</a:t>
            </a:r>
            <a:endParaRPr lang="en-PH" sz="1600" dirty="0"/>
          </a:p>
          <a:p>
            <a:pPr lvl="1"/>
            <a:r>
              <a:rPr lang="en-PH" sz="1600" dirty="0"/>
              <a:t>2. Calculate each paired difference, d</a:t>
            </a:r>
            <a:r>
              <a:rPr lang="en-PH" sz="1600" baseline="-25000" dirty="0"/>
              <a:t>i</a:t>
            </a:r>
            <a:r>
              <a:rPr lang="en-PH" sz="1600" dirty="0"/>
              <a:t> = x</a:t>
            </a:r>
            <a:r>
              <a:rPr lang="en-PH" sz="1600" baseline="-25000" dirty="0"/>
              <a:t>i </a:t>
            </a:r>
            <a:r>
              <a:rPr lang="en-PH" sz="1600" dirty="0"/>
              <a:t>− </a:t>
            </a:r>
            <a:r>
              <a:rPr lang="en-PH" sz="1600" dirty="0" err="1"/>
              <a:t>y</a:t>
            </a:r>
            <a:r>
              <a:rPr lang="en-PH" sz="1600" baseline="-25000" dirty="0" err="1"/>
              <a:t>i</a:t>
            </a:r>
            <a:r>
              <a:rPr lang="en-PH" sz="1600" dirty="0"/>
              <a:t>, where x</a:t>
            </a:r>
            <a:r>
              <a:rPr lang="en-PH" sz="1600" baseline="-25000" dirty="0"/>
              <a:t>i </a:t>
            </a:r>
            <a:r>
              <a:rPr lang="en-PH" sz="1600" dirty="0"/>
              <a:t>and</a:t>
            </a:r>
            <a:r>
              <a:rPr lang="en-PH" sz="1600" baseline="-25000" dirty="0"/>
              <a:t>  </a:t>
            </a:r>
            <a:r>
              <a:rPr lang="en-PH" sz="1600" dirty="0" err="1"/>
              <a:t>y</a:t>
            </a:r>
            <a:r>
              <a:rPr lang="en-PH" sz="1600" baseline="-25000" dirty="0" err="1"/>
              <a:t>i</a:t>
            </a:r>
            <a:r>
              <a:rPr lang="en-PH" sz="1600" dirty="0"/>
              <a:t> are the pairs of observations.</a:t>
            </a:r>
            <a:endParaRPr lang="en-PH" sz="1600" dirty="0"/>
          </a:p>
          <a:p>
            <a:pPr lvl="1"/>
            <a:r>
              <a:rPr lang="en-PH" sz="1600" dirty="0"/>
              <a:t>3. Rank the d</a:t>
            </a:r>
            <a:r>
              <a:rPr lang="en-PH" sz="1600" baseline="-25000" dirty="0"/>
              <a:t>i</a:t>
            </a:r>
            <a:r>
              <a:rPr lang="en-PH" sz="1600" dirty="0"/>
              <a:t>s, ignoring the signs (i.e. assign rank 1 to the smallest |d</a:t>
            </a:r>
            <a:r>
              <a:rPr lang="en-PH" sz="1600" baseline="-25000" dirty="0"/>
              <a:t>i</a:t>
            </a:r>
            <a:r>
              <a:rPr lang="en-PH" sz="1600" dirty="0"/>
              <a:t>|, rank 2 to the next etc.)</a:t>
            </a:r>
            <a:endParaRPr lang="en-PH" sz="1600" dirty="0"/>
          </a:p>
          <a:p>
            <a:pPr lvl="1"/>
            <a:r>
              <a:rPr lang="en-PH" sz="1600" dirty="0"/>
              <a:t>4. Label each rank with its sign, according to the sign of d</a:t>
            </a:r>
            <a:r>
              <a:rPr lang="en-PH" sz="1600" baseline="-25000" dirty="0"/>
              <a:t>i</a:t>
            </a:r>
            <a:r>
              <a:rPr lang="en-PH" sz="1600" dirty="0"/>
              <a:t>.</a:t>
            </a:r>
            <a:endParaRPr lang="en-PH" sz="1600" dirty="0"/>
          </a:p>
          <a:p>
            <a:pPr lvl="1"/>
            <a:r>
              <a:rPr lang="en-PH" sz="1600" dirty="0"/>
              <a:t>5. Calculate W+, the sum of the ranks of the (+)d</a:t>
            </a:r>
            <a:r>
              <a:rPr lang="en-PH" sz="1600" baseline="-25000" dirty="0"/>
              <a:t>i</a:t>
            </a:r>
            <a:r>
              <a:rPr lang="en-PH" sz="1600" dirty="0"/>
              <a:t>s, and W−, the sum of the ranks of the (-)d</a:t>
            </a:r>
            <a:r>
              <a:rPr lang="en-PH" sz="1600" baseline="-25000" dirty="0"/>
              <a:t>i</a:t>
            </a:r>
            <a:r>
              <a:rPr lang="en-PH" sz="1600" dirty="0"/>
              <a:t>s.</a:t>
            </a:r>
            <a:endParaRPr lang="en-PH" sz="1600" dirty="0"/>
          </a:p>
          <a:p>
            <a:pPr lvl="1"/>
            <a:endParaRPr lang="en-PH" sz="1600" dirty="0"/>
          </a:p>
          <a:p>
            <a:r>
              <a:rPr lang="en-PH" sz="1600" dirty="0"/>
              <a:t>One Sample</a:t>
            </a:r>
            <a:endParaRPr lang="en-PH" sz="1600" dirty="0"/>
          </a:p>
          <a:p>
            <a:pPr lvl="1"/>
            <a:r>
              <a:rPr lang="en-PH" sz="1600" dirty="0"/>
              <a:t>1. State the null hypothesis - the median value is equal to some value m.</a:t>
            </a:r>
            <a:endParaRPr lang="en-PH" sz="1600" dirty="0"/>
          </a:p>
          <a:p>
            <a:pPr lvl="1"/>
            <a:r>
              <a:rPr lang="en-PH" sz="1600" dirty="0"/>
              <a:t>2. Calculate the difference between each observation and the hypothesized median, d</a:t>
            </a:r>
            <a:r>
              <a:rPr lang="en-PH" sz="1600" baseline="-25000" dirty="0"/>
              <a:t>i</a:t>
            </a:r>
            <a:r>
              <a:rPr lang="en-PH" sz="1600" dirty="0"/>
              <a:t> = x</a:t>
            </a:r>
            <a:r>
              <a:rPr lang="en-PH" sz="1600" baseline="-25000" dirty="0"/>
              <a:t>i</a:t>
            </a:r>
            <a:r>
              <a:rPr lang="en-PH" sz="1600" dirty="0"/>
              <a:t> − m.</a:t>
            </a:r>
            <a:endParaRPr lang="en-PH" sz="1600" dirty="0"/>
          </a:p>
          <a:p>
            <a:pPr lvl="1"/>
            <a:r>
              <a:rPr lang="en-PH" sz="1600" dirty="0"/>
              <a:t>3. Apply Steps 3-5 as above.</a:t>
            </a:r>
            <a:endParaRPr lang="en-PH" sz="1600" dirty="0"/>
          </a:p>
          <a:p>
            <a:pPr lvl="1"/>
            <a:endParaRPr lang="en-US" sz="1600" dirty="0"/>
          </a:p>
          <a:p>
            <a:pPr lvl="1"/>
            <a:r>
              <a:rPr lang="en-PH" sz="1600" dirty="0"/>
              <a:t>6. Choose T</a:t>
            </a:r>
            <a:r>
              <a:rPr lang="en-PH" sz="1600" baseline="-25000" dirty="0"/>
              <a:t>c</a:t>
            </a:r>
            <a:r>
              <a:rPr lang="en-PH" sz="1600" dirty="0"/>
              <a:t> (Test Statistic) = min(W−,W+).</a:t>
            </a:r>
            <a:endParaRPr lang="en-PH" sz="1600" dirty="0"/>
          </a:p>
          <a:p>
            <a:pPr lvl="1"/>
            <a:r>
              <a:rPr lang="en-PH" sz="1600" dirty="0"/>
              <a:t>7. Use tables of critical values for the Wilcoxon test to find the T statistic.</a:t>
            </a:r>
            <a:endParaRPr lang="en-PH" sz="1600" dirty="0"/>
          </a:p>
          <a:p>
            <a:pPr lvl="1"/>
            <a:endParaRPr lang="en-US" sz="1600" dirty="0"/>
          </a:p>
          <a:p>
            <a:endParaRPr lang="en-PH" sz="1600" dirty="0"/>
          </a:p>
        </p:txBody>
      </p:sp>
      <p:sp>
        <p:nvSpPr>
          <p:cNvPr id="6" name="TextBox 5"/>
          <p:cNvSpPr txBox="1"/>
          <p:nvPr/>
        </p:nvSpPr>
        <p:spPr>
          <a:xfrm>
            <a:off x="252668" y="5525876"/>
            <a:ext cx="8241631" cy="646331"/>
          </a:xfrm>
          <a:prstGeom prst="rect">
            <a:avLst/>
          </a:prstGeom>
          <a:noFill/>
        </p:spPr>
        <p:txBody>
          <a:bodyPr wrap="square" rtlCol="0">
            <a:spAutoFit/>
          </a:bodyPr>
          <a:lstStyle/>
          <a:p>
            <a:r>
              <a:rPr lang="en-US" dirty="0"/>
              <a:t>If computed </a:t>
            </a:r>
            <a:r>
              <a:rPr lang="en-PH" dirty="0"/>
              <a:t>T</a:t>
            </a:r>
            <a:r>
              <a:rPr lang="en-PH" baseline="-25000" dirty="0"/>
              <a:t>c</a:t>
            </a:r>
            <a:r>
              <a:rPr lang="en-US" dirty="0"/>
              <a:t> value </a:t>
            </a:r>
            <a:r>
              <a:rPr lang="en-US" altLang="en-US" dirty="0">
                <a:latin typeface="Arial" panose="020B0604020202020204" pitchFamily="34" charset="0"/>
                <a:sym typeface="Symbol" panose="05050102010706020507" pitchFamily="18" charset="2"/>
              </a:rPr>
              <a:t>≤</a:t>
            </a:r>
            <a:r>
              <a:rPr lang="en-US" dirty="0"/>
              <a:t> the table T value, Reject Ho. Otherwise, Accept Ho</a:t>
            </a:r>
            <a:endParaRPr lang="en-US" dirty="0"/>
          </a:p>
          <a:p>
            <a:pPr marL="285750" indent="-285750">
              <a:buFont typeface="Wingdings" panose="05000000000000000000" pitchFamily="2" charset="2"/>
              <a:buChar char="§"/>
            </a:pPr>
            <a:endParaRPr lang="en-PH" dirty="0"/>
          </a:p>
        </p:txBody>
      </p:sp>
      <p:sp>
        <p:nvSpPr>
          <p:cNvPr id="2" name="Slide Number Placeholder 1"/>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1665"/>
          </a:xfrm>
          <a:prstGeom prst="rect">
            <a:avLst/>
          </a:prstGeom>
          <a:noFill/>
        </p:spPr>
        <p:txBody>
          <a:bodyPr wrap="square" rtlCol="0">
            <a:spAutoFit/>
          </a:bodyPr>
          <a:lstStyle/>
          <a:p>
            <a:r>
              <a:rPr lang="en-PH" sz="2400" dirty="0">
                <a:solidFill>
                  <a:schemeClr val="tx2">
                    <a:lumMod val="60000"/>
                    <a:lumOff val="40000"/>
                  </a:schemeClr>
                </a:solidFill>
              </a:rPr>
              <a:t>   Wilcoxon Signed Rank Test for Median</a:t>
            </a:r>
            <a:endParaRPr lang="en-PH" sz="2400" dirty="0">
              <a:solidFill>
                <a:schemeClr val="tx2">
                  <a:lumMod val="60000"/>
                  <a:lumOff val="40000"/>
                </a:schemeClr>
              </a:solidFill>
            </a:endParaRPr>
          </a:p>
        </p:txBody>
      </p:sp>
      <p:pic>
        <p:nvPicPr>
          <p:cNvPr id="2" name="Picture 1"/>
          <p:cNvPicPr>
            <a:picLocks noChangeAspect="1"/>
          </p:cNvPicPr>
          <p:nvPr/>
        </p:nvPicPr>
        <p:blipFill>
          <a:blip r:embed="rId1"/>
          <a:stretch>
            <a:fillRect/>
          </a:stretch>
        </p:blipFill>
        <p:spPr>
          <a:xfrm>
            <a:off x="299536" y="1064294"/>
            <a:ext cx="5248275" cy="5553075"/>
          </a:xfrm>
          <a:prstGeom prst="rect">
            <a:avLst/>
          </a:prstGeom>
        </p:spPr>
      </p:pic>
      <p:sp>
        <p:nvSpPr>
          <p:cNvPr id="3" name="Slide Number Placeholder 2"/>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1665"/>
          </a:xfrm>
          <a:prstGeom prst="rect">
            <a:avLst/>
          </a:prstGeom>
          <a:noFill/>
        </p:spPr>
        <p:txBody>
          <a:bodyPr wrap="square" rtlCol="0">
            <a:spAutoFit/>
          </a:bodyPr>
          <a:lstStyle/>
          <a:p>
            <a:r>
              <a:rPr lang="en-PH" sz="2400" dirty="0">
                <a:solidFill>
                  <a:schemeClr val="tx2">
                    <a:lumMod val="60000"/>
                    <a:lumOff val="40000"/>
                  </a:schemeClr>
                </a:solidFill>
              </a:rPr>
              <a:t>   Wilcoxon Signed Rank Test for Median</a:t>
            </a:r>
            <a:endParaRPr lang="en-PH" sz="2400" dirty="0">
              <a:solidFill>
                <a:schemeClr val="tx2">
                  <a:lumMod val="60000"/>
                  <a:lumOff val="40000"/>
                </a:schemeClr>
              </a:solidFill>
            </a:endParaRPr>
          </a:p>
        </p:txBody>
      </p:sp>
      <p:sp>
        <p:nvSpPr>
          <p:cNvPr id="10" name="TextBox 9"/>
          <p:cNvSpPr txBox="1"/>
          <p:nvPr/>
        </p:nvSpPr>
        <p:spPr>
          <a:xfrm>
            <a:off x="204532" y="1239250"/>
            <a:ext cx="8590552" cy="4524315"/>
          </a:xfrm>
          <a:prstGeom prst="rect">
            <a:avLst/>
          </a:prstGeom>
          <a:noFill/>
        </p:spPr>
        <p:txBody>
          <a:bodyPr wrap="square" rtlCol="0">
            <a:spAutoFit/>
          </a:bodyPr>
          <a:lstStyle/>
          <a:p>
            <a:r>
              <a:rPr lang="en-US" sz="1600" b="1" dirty="0"/>
              <a:t>Using Normal Approximation</a:t>
            </a:r>
            <a:endParaRPr lang="en-US" sz="1600" b="1" dirty="0"/>
          </a:p>
          <a:p>
            <a:endParaRPr lang="en-US" sz="1600" b="1" dirty="0"/>
          </a:p>
          <a:p>
            <a:r>
              <a:rPr lang="en-US" sz="1600" dirty="0"/>
              <a:t>If the number of observations/pairs such that n(n+1) / 2 is large enough (&gt; 20), a normal approximation can be used. For this case, we can use z-test with the following considerations.</a:t>
            </a:r>
            <a:endParaRPr lang="en-US" sz="1600" dirty="0"/>
          </a:p>
          <a:p>
            <a:endParaRPr lang="en-US" sz="1600" dirty="0"/>
          </a:p>
          <a:p>
            <a:pPr marL="285750" indent="-285750">
              <a:buFont typeface="Arial" panose="020B0604020202020204" pitchFamily="34" charset="0"/>
              <a:buChar char="•"/>
            </a:pPr>
            <a:r>
              <a:rPr lang="en-US" sz="1600" dirty="0"/>
              <a:t>Use min(W-, W+) for test statistic</a:t>
            </a:r>
            <a:endParaRPr lang="en-US" sz="1600" dirty="0"/>
          </a:p>
          <a:p>
            <a:pPr marL="285750" indent="-285750">
              <a:buFont typeface="Arial" panose="020B0604020202020204" pitchFamily="34" charset="0"/>
              <a:buChar char="•"/>
            </a:pPr>
            <a:r>
              <a:rPr lang="en-US" sz="1600" dirty="0"/>
              <a:t>Use the following formula for the mean: </a:t>
            </a:r>
            <a:r>
              <a:rPr lang="pt-BR" sz="1600" dirty="0"/>
              <a:t>μ: n(n+1)/4.</a:t>
            </a:r>
            <a:endParaRPr lang="en-US" sz="1600" dirty="0"/>
          </a:p>
          <a:p>
            <a:pPr marL="285750" indent="-285750">
              <a:buFont typeface="Arial" panose="020B0604020202020204" pitchFamily="34" charset="0"/>
              <a:buChar char="•"/>
            </a:pPr>
            <a:r>
              <a:rPr lang="en-US" sz="1600" dirty="0"/>
              <a:t>Use the </a:t>
            </a:r>
            <a:r>
              <a:rPr lang="en-PH" sz="1600" dirty="0"/>
              <a:t>following formula for </a:t>
            </a:r>
            <a:r>
              <a:rPr lang="el-GR" sz="1600" dirty="0"/>
              <a:t>σ: √((</a:t>
            </a:r>
            <a:r>
              <a:rPr lang="en-PH" sz="1600" dirty="0"/>
              <a:t>n(n+1)(2n+1))/24)</a:t>
            </a:r>
            <a:endParaRPr lang="en-PH" sz="1600" dirty="0"/>
          </a:p>
          <a:p>
            <a:pPr marL="285750" indent="-285750">
              <a:buFont typeface="Arial" panose="020B0604020202020204" pitchFamily="34" charset="0"/>
              <a:buChar char="•"/>
            </a:pPr>
            <a:r>
              <a:rPr lang="en-PH" sz="1600" dirty="0"/>
              <a:t>If </a:t>
            </a:r>
            <a:r>
              <a:rPr lang="en-US" sz="1600" dirty="0"/>
              <a:t>you have </a:t>
            </a:r>
            <a:r>
              <a:rPr lang="en-US" sz="1600" b="1" dirty="0"/>
              <a:t>tied ranks,</a:t>
            </a:r>
            <a:r>
              <a:rPr lang="en-US" sz="1600" dirty="0"/>
              <a:t> you must reduce σ by t</a:t>
            </a:r>
            <a:r>
              <a:rPr lang="en-US" sz="1600" baseline="30000" dirty="0"/>
              <a:t>3</a:t>
            </a:r>
            <a:r>
              <a:rPr lang="en-US" sz="1600" dirty="0"/>
              <a:t>-t/48 for each of </a:t>
            </a:r>
            <a:r>
              <a:rPr lang="en-US" sz="1600" i="1" dirty="0"/>
              <a:t>t</a:t>
            </a:r>
            <a:r>
              <a:rPr lang="en-US" sz="1600" dirty="0"/>
              <a:t> tied ranks. For example, for 2 tied ranks reduce σ by 8-2/48 = 0.125.</a:t>
            </a:r>
            <a:endParaRPr lang="en-US" sz="1600" dirty="0"/>
          </a:p>
          <a:p>
            <a:endParaRPr lang="en-US" sz="1600" dirty="0"/>
          </a:p>
          <a:p>
            <a:r>
              <a:rPr lang="en-PH" sz="2400" dirty="0"/>
              <a:t>z = (x – </a:t>
            </a:r>
            <a:r>
              <a:rPr lang="el-GR" sz="2400" dirty="0"/>
              <a:t>μ) / σ</a:t>
            </a:r>
            <a:endParaRPr lang="en-US" sz="2400" dirty="0"/>
          </a:p>
          <a:p>
            <a:endParaRPr lang="en-PH" sz="1600" dirty="0"/>
          </a:p>
          <a:p>
            <a:r>
              <a:rPr lang="en-PH" sz="1600" dirty="0"/>
              <a:t>Example:</a:t>
            </a:r>
            <a:endParaRPr lang="en-PH" sz="1600" dirty="0"/>
          </a:p>
          <a:p>
            <a:r>
              <a:rPr lang="en-PH" sz="1600" dirty="0"/>
              <a:t>	x = T = W- = 7</a:t>
            </a:r>
            <a:endParaRPr lang="en-PH" sz="1600" dirty="0"/>
          </a:p>
          <a:p>
            <a:r>
              <a:rPr lang="en-PH" sz="1600" dirty="0"/>
              <a:t>	n = 12</a:t>
            </a:r>
            <a:endParaRPr lang="en-PH" sz="1600" dirty="0"/>
          </a:p>
          <a:p>
            <a:r>
              <a:rPr lang="en-PH" sz="1600" dirty="0"/>
              <a:t>	tied ranks = 2</a:t>
            </a:r>
            <a:endParaRPr lang="en-PH" sz="1600" dirty="0"/>
          </a:p>
        </p:txBody>
      </p:sp>
      <p:pic>
        <p:nvPicPr>
          <p:cNvPr id="2" name="Picture 1"/>
          <p:cNvPicPr>
            <a:picLocks noChangeAspect="1"/>
          </p:cNvPicPr>
          <p:nvPr/>
        </p:nvPicPr>
        <p:blipFill>
          <a:blip r:embed="rId1"/>
          <a:stretch>
            <a:fillRect/>
          </a:stretch>
        </p:blipFill>
        <p:spPr>
          <a:xfrm>
            <a:off x="3461834" y="4665686"/>
            <a:ext cx="3305836" cy="1097879"/>
          </a:xfrm>
          <a:prstGeom prst="rect">
            <a:avLst/>
          </a:prstGeom>
        </p:spPr>
      </p:pic>
      <p:sp>
        <p:nvSpPr>
          <p:cNvPr id="3" name="Slide Number Placeholder 2"/>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1665"/>
          </a:xfrm>
          <a:prstGeom prst="rect">
            <a:avLst/>
          </a:prstGeom>
          <a:noFill/>
        </p:spPr>
        <p:txBody>
          <a:bodyPr wrap="square" rtlCol="0">
            <a:spAutoFit/>
          </a:bodyPr>
          <a:lstStyle/>
          <a:p>
            <a:r>
              <a:rPr lang="en-PH" sz="2400" dirty="0">
                <a:solidFill>
                  <a:schemeClr val="tx2">
                    <a:lumMod val="60000"/>
                    <a:lumOff val="40000"/>
                  </a:schemeClr>
                </a:solidFill>
              </a:rPr>
              <a:t>   Wilcoxon Signed Rank Test for Median</a:t>
            </a:r>
            <a:endParaRPr lang="en-PH" sz="2400" dirty="0">
              <a:solidFill>
                <a:schemeClr val="tx2">
                  <a:lumMod val="60000"/>
                  <a:lumOff val="40000"/>
                </a:schemeClr>
              </a:solidFill>
            </a:endParaRPr>
          </a:p>
        </p:txBody>
      </p:sp>
      <p:sp>
        <p:nvSpPr>
          <p:cNvPr id="10" name="TextBox 9"/>
          <p:cNvSpPr txBox="1"/>
          <p:nvPr/>
        </p:nvSpPr>
        <p:spPr>
          <a:xfrm>
            <a:off x="204532" y="998620"/>
            <a:ext cx="8590552" cy="584775"/>
          </a:xfrm>
          <a:prstGeom prst="rect">
            <a:avLst/>
          </a:prstGeom>
          <a:noFill/>
        </p:spPr>
        <p:txBody>
          <a:bodyPr wrap="square" rtlCol="0">
            <a:spAutoFit/>
          </a:bodyPr>
          <a:lstStyle/>
          <a:p>
            <a:r>
              <a:rPr lang="en-US" sz="1600" b="1" dirty="0"/>
              <a:t>Example 1 (Paired Sample)</a:t>
            </a:r>
            <a:endParaRPr lang="en-US" sz="1600" b="1" dirty="0"/>
          </a:p>
          <a:p>
            <a:endParaRPr lang="en-US" sz="1600" b="1" dirty="0"/>
          </a:p>
        </p:txBody>
      </p:sp>
      <p:graphicFrame>
        <p:nvGraphicFramePr>
          <p:cNvPr id="6" name="Group 1319"/>
          <p:cNvGraphicFramePr>
            <a:graphicFrameLocks noGrp="1"/>
          </p:cNvGraphicFramePr>
          <p:nvPr/>
        </p:nvGraphicFramePr>
        <p:xfrm>
          <a:off x="324852" y="2562732"/>
          <a:ext cx="5462337" cy="3406418"/>
        </p:xfrm>
        <a:graphic>
          <a:graphicData uri="http://schemas.openxmlformats.org/drawingml/2006/table">
            <a:tbl>
              <a:tblPr>
                <a:tableStyleId>{2D5ABB26-0587-4C30-8999-92F81FD0307C}</a:tableStyleId>
              </a:tblPr>
              <a:tblGrid>
                <a:gridCol w="1467853"/>
                <a:gridCol w="866274"/>
                <a:gridCol w="770021"/>
                <a:gridCol w="854242"/>
                <a:gridCol w="757990"/>
                <a:gridCol w="745957"/>
              </a:tblGrid>
              <a:tr h="396313">
                <a:tc>
                  <a:txBody>
                    <a:bodyPr/>
                    <a:lstStyle/>
                    <a:p>
                      <a:pPr marL="0" marR="0" lvl="0" indent="0" algn="ctr" defTabSz="914400" rtl="0" eaLnBrk="0" fontAlgn="b" latinLnBrk="0" hangingPunct="0">
                        <a:lnSpc>
                          <a:spcPct val="100000"/>
                        </a:lnSpc>
                        <a:spcBef>
                          <a:spcPct val="0"/>
                        </a:spcBef>
                        <a:spcAft>
                          <a:spcPct val="0"/>
                        </a:spcAft>
                        <a:buClrTx/>
                        <a:buSzTx/>
                        <a:buFontTx/>
                        <a:buNone/>
                        <a:defRPr/>
                      </a:pPr>
                      <a:r>
                        <a:rPr kumimoji="0" lang="en-US" sz="1100" u="none" strike="noStrike" cap="none" normalizeH="0" baseline="0" dirty="0">
                          <a:ln>
                            <a:noFill/>
                          </a:ln>
                          <a:effectLst/>
                        </a:rPr>
                        <a:t>Consumers</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dirty="0">
                          <a:ln>
                            <a:noFill/>
                          </a:ln>
                          <a:effectLst/>
                        </a:rPr>
                        <a:t>Original </a:t>
                      </a:r>
                      <a:endParaRPr kumimoji="0" lang="en-US" sz="1100" u="none" strike="noStrike" cap="none" normalizeH="0" baseline="0" dirty="0">
                        <a:ln>
                          <a:noFill/>
                        </a:ln>
                        <a:effectLst/>
                      </a:endParaRPr>
                    </a:p>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dirty="0">
                          <a:ln>
                            <a:noFill/>
                          </a:ln>
                          <a:effectLst/>
                        </a:rPr>
                        <a:t>Batter</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New Batter</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dirty="0">
                          <a:ln>
                            <a:noFill/>
                          </a:ln>
                          <a:effectLst/>
                        </a:rPr>
                        <a:t>Diff.</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Rank </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defRPr/>
                      </a:pPr>
                      <a:r>
                        <a:rPr kumimoji="0" lang="en-US" sz="1100" u="none" strike="noStrike" cap="none" normalizeH="0" baseline="0" dirty="0">
                          <a:ln>
                            <a:noFill/>
                          </a:ln>
                          <a:effectLst/>
                        </a:rPr>
                        <a:t>Signed</a:t>
                      </a:r>
                      <a:endParaRPr kumimoji="0" lang="en-US" sz="1100" u="none" strike="noStrike" cap="none" normalizeH="0" baseline="0" dirty="0">
                        <a:ln>
                          <a:noFill/>
                        </a:ln>
                        <a:effectLst/>
                      </a:endParaRPr>
                    </a:p>
                    <a:p>
                      <a:pPr marL="0" marR="0" lvl="0" indent="0" algn="ctr" defTabSz="914400" rtl="0" eaLnBrk="1" fontAlgn="b" latinLnBrk="0" hangingPunct="1">
                        <a:lnSpc>
                          <a:spcPct val="100000"/>
                        </a:lnSpc>
                        <a:spcBef>
                          <a:spcPct val="0"/>
                        </a:spcBef>
                        <a:spcAft>
                          <a:spcPct val="0"/>
                        </a:spcAft>
                        <a:buClrTx/>
                        <a:buSzTx/>
                        <a:buFontTx/>
                        <a:buNone/>
                        <a:defRPr/>
                      </a:pPr>
                      <a:r>
                        <a:rPr kumimoji="0" lang="en-US" sz="1100" u="none" strike="noStrike" cap="none" normalizeH="0" baseline="0" dirty="0">
                          <a:ln>
                            <a:noFill/>
                          </a:ln>
                          <a:effectLst/>
                        </a:rPr>
                        <a:t>Rank </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32390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dirty="0">
                          <a:ln>
                            <a:noFill/>
                          </a:ln>
                          <a:effectLst/>
                        </a:rPr>
                        <a:t>R. MacDonald</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dirty="0">
                          <a:ln>
                            <a:noFill/>
                          </a:ln>
                          <a:effectLst/>
                        </a:rPr>
                        <a:t>3</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9</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(+)6</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8</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8</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24451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G. Price</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5</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dirty="0">
                          <a:ln>
                            <a:noFill/>
                          </a:ln>
                          <a:effectLst/>
                        </a:rPr>
                        <a:t>5</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0</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ignore</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 </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24451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B. King</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3</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6</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(+)3</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4.5</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4.5</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24451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dirty="0">
                          <a:ln>
                            <a:noFill/>
                          </a:ln>
                          <a:effectLst/>
                        </a:rPr>
                        <a:t>L.J. Silver</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1</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3</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(+)2</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2.5</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2.5</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24451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P.P. Gino</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5</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10</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(+)5</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7</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7</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32390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E. J. McGee</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8</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4</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(-)4</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6</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 -6</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24451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S. White</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2</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dirty="0">
                          <a:ln>
                            <a:noFill/>
                          </a:ln>
                          <a:effectLst/>
                        </a:rPr>
                        <a:t>2</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0</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ignore</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 </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24451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E. Fudd</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8</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5</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(-)3</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4.5</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 -4.5</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24451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Y. Sam</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4</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6</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(+)2</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2.5</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 2.5</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24451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M. Muffet</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6</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a:ln>
                            <a:noFill/>
                          </a:ln>
                          <a:effectLst/>
                        </a:rPr>
                        <a:t>7</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(+)1</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1</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defRPr/>
                      </a:pPr>
                      <a:r>
                        <a:rPr kumimoji="0" lang="en-US" sz="1100" u="none" strike="noStrike" cap="none" normalizeH="0" baseline="0" dirty="0">
                          <a:ln>
                            <a:noFill/>
                          </a:ln>
                          <a:effectLst/>
                        </a:rPr>
                        <a:t> 2.5</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244519">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Total</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l"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 </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l"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 </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l"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 </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l"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 </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bl>
          </a:graphicData>
        </a:graphic>
      </p:graphicFrame>
      <p:sp>
        <p:nvSpPr>
          <p:cNvPr id="3" name="TextBox 2"/>
          <p:cNvSpPr txBox="1"/>
          <p:nvPr/>
        </p:nvSpPr>
        <p:spPr>
          <a:xfrm>
            <a:off x="204532" y="1315071"/>
            <a:ext cx="5847352" cy="1077218"/>
          </a:xfrm>
          <a:prstGeom prst="rect">
            <a:avLst/>
          </a:prstGeom>
          <a:noFill/>
        </p:spPr>
        <p:txBody>
          <a:bodyPr wrap="square" rtlCol="0">
            <a:spAutoFit/>
          </a:bodyPr>
          <a:lstStyle/>
          <a:p>
            <a:r>
              <a:rPr lang="en-US" altLang="en-US" sz="1600" dirty="0">
                <a:latin typeface="Arial" panose="020B0604020202020204" pitchFamily="34" charset="0"/>
              </a:rPr>
              <a:t>Suppose that the marketing manager wants to make a decision about the new batter mix based not just on how many persons thought the new batter improved taste but also on the  amount of the taste improvement assigned to new mix.</a:t>
            </a:r>
            <a:endParaRPr lang="en-PH" sz="1600" dirty="0"/>
          </a:p>
        </p:txBody>
      </p:sp>
      <p:sp>
        <p:nvSpPr>
          <p:cNvPr id="4" name="Oval 3"/>
          <p:cNvSpPr/>
          <p:nvPr/>
        </p:nvSpPr>
        <p:spPr>
          <a:xfrm>
            <a:off x="6208295" y="1315071"/>
            <a:ext cx="228600" cy="268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1</a:t>
            </a:r>
            <a:endParaRPr lang="en-PH" dirty="0"/>
          </a:p>
        </p:txBody>
      </p:sp>
      <mc:AlternateContent xmlns:mc="http://schemas.openxmlformats.org/markup-compatibility/2006">
        <mc:Choice xmlns:a14="http://schemas.microsoft.com/office/drawing/2010/main" Requires="a14">
          <p:sp>
            <p:nvSpPr>
              <p:cNvPr id="5" name="TextBox 4">
                <a:extLst>
                  <a:ext uri="{FF2B5EF4-FFF2-40B4-BE49-F238E27FC236}">
                    <a14:artisticCrisscrossEtching id="{DF07B454-8E91-483D-81D8-534245333CFD}"/>
                  </a:ext>
                </a:extLst>
              </p:cNvPr>
              <p:cNvSpPr txBox="1"/>
              <p:nvPr/>
            </p:nvSpPr>
            <p:spPr>
              <a:xfrm>
                <a:off x="6472986" y="1254911"/>
                <a:ext cx="2033337" cy="646331"/>
              </a:xfrm>
              <a:prstGeom prst="rect">
                <a:avLst/>
              </a:prstGeom>
              <a:noFill/>
            </p:spPr>
            <p:txBody>
              <a:bodyPr wrap="square" rtlCol="0">
                <a:spAutoFit/>
              </a:bodyPr>
              <a:lstStyle/>
              <a:p>
                <a:r>
                  <a:rPr lang="en-PH" dirty="0"/>
                  <a:t>Ho: m</a:t>
                </a:r>
                <a:r>
                  <a:rPr lang="en-PH" baseline="-25000" dirty="0"/>
                  <a:t>d</a:t>
                </a:r>
                <a:r>
                  <a:rPr lang="en-PH" dirty="0"/>
                  <a:t> = 0</a:t>
                </a:r>
              </a:p>
              <a:p>
                <a:r>
                  <a:rPr lang="en-PH" dirty="0"/>
                  <a:t>Ha: m</a:t>
                </a:r>
                <a:r>
                  <a:rPr lang="en-PH" baseline="-25000" dirty="0"/>
                  <a:t>d</a:t>
                </a:r>
                <a:r>
                  <a:rPr lang="en-PH" dirty="0"/>
                  <a:t> </a:t>
                </a:r>
                <a14:m>
                  <m:oMath xmlns:m="http://schemas.openxmlformats.org/officeDocument/2006/math">
                    <m:r>
                      <a:rPr lang="en-PH" b="0" i="1" smtClean="0">
                        <a:latin typeface="Cambria Math" panose="02040503050406030204" pitchFamily="18" charset="0"/>
                      </a:rPr>
                      <m:t>&gt;</m:t>
                    </m:r>
                  </m:oMath>
                </a14:m>
                <a:r>
                  <a:rPr lang="en-PH" dirty="0"/>
                  <a:t> 0</a:t>
                </a:r>
              </a:p>
            </p:txBody>
          </p:sp>
        </mc:Choice>
        <mc:Fallback>
          <p:sp>
            <p:nvSpPr>
              <p:cNvPr id="5" name="TextBox 4"/>
              <p:cNvSpPr txBox="1">
                <a:spLocks noRot="1" noChangeAspect="1" noMove="1" noResize="1" noEditPoints="1" noAdjustHandles="1" noChangeArrowheads="1" noChangeShapeType="1" noTextEdit="1"/>
              </p:cNvSpPr>
              <p:nvPr/>
            </p:nvSpPr>
            <p:spPr>
              <a:xfrm>
                <a:off x="6472986" y="1254911"/>
                <a:ext cx="2033337" cy="646331"/>
              </a:xfrm>
              <a:prstGeom prst="rect">
                <a:avLst/>
              </a:prstGeom>
              <a:blipFill rotWithShape="1">
                <a:blip r:embed="rId1"/>
                <a:stretch>
                  <a:fillRect l="-2703" t="-5660" b="-14151"/>
                </a:stretch>
              </a:blipFill>
            </p:spPr>
            <p:txBody>
              <a:bodyPr/>
              <a:lstStyle/>
              <a:p>
                <a:r>
                  <a:rPr lang="en-PH">
                    <a:noFill/>
                  </a:rPr>
                  <a:t> </a:t>
                </a:r>
                <a:endParaRPr lang="en-PH">
                  <a:noFill/>
                </a:endParaRPr>
              </a:p>
            </p:txBody>
          </p:sp>
        </mc:Fallback>
      </mc:AlternateContent>
      <p:sp>
        <p:nvSpPr>
          <p:cNvPr id="11" name="Oval 10"/>
          <p:cNvSpPr/>
          <p:nvPr/>
        </p:nvSpPr>
        <p:spPr>
          <a:xfrm>
            <a:off x="3461085" y="2560737"/>
            <a:ext cx="228600" cy="268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2</a:t>
            </a:r>
            <a:endParaRPr lang="en-PH" dirty="0"/>
          </a:p>
        </p:txBody>
      </p:sp>
      <p:sp>
        <p:nvSpPr>
          <p:cNvPr id="12" name="Oval 11"/>
          <p:cNvSpPr/>
          <p:nvPr/>
        </p:nvSpPr>
        <p:spPr>
          <a:xfrm>
            <a:off x="4319336" y="2562732"/>
            <a:ext cx="228600" cy="268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3</a:t>
            </a:r>
            <a:endParaRPr lang="en-PH" dirty="0"/>
          </a:p>
        </p:txBody>
      </p:sp>
      <p:sp>
        <p:nvSpPr>
          <p:cNvPr id="13" name="Oval 12"/>
          <p:cNvSpPr/>
          <p:nvPr/>
        </p:nvSpPr>
        <p:spPr>
          <a:xfrm>
            <a:off x="4977061" y="2558719"/>
            <a:ext cx="228600" cy="268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4</a:t>
            </a:r>
            <a:endParaRPr lang="en-PH" dirty="0"/>
          </a:p>
        </p:txBody>
      </p:sp>
      <p:sp>
        <p:nvSpPr>
          <p:cNvPr id="14" name="Oval 13"/>
          <p:cNvSpPr/>
          <p:nvPr/>
        </p:nvSpPr>
        <p:spPr>
          <a:xfrm>
            <a:off x="6192249" y="2261549"/>
            <a:ext cx="228600" cy="268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5</a:t>
            </a:r>
            <a:endParaRPr lang="en-PH" dirty="0"/>
          </a:p>
        </p:txBody>
      </p:sp>
      <p:sp>
        <p:nvSpPr>
          <p:cNvPr id="15" name="TextBox 14"/>
          <p:cNvSpPr txBox="1"/>
          <p:nvPr/>
        </p:nvSpPr>
        <p:spPr>
          <a:xfrm>
            <a:off x="6444910" y="2213421"/>
            <a:ext cx="2033337" cy="646331"/>
          </a:xfrm>
          <a:prstGeom prst="rect">
            <a:avLst/>
          </a:prstGeom>
          <a:noFill/>
        </p:spPr>
        <p:txBody>
          <a:bodyPr wrap="square" rtlCol="0">
            <a:spAutoFit/>
          </a:bodyPr>
          <a:lstStyle/>
          <a:p>
            <a:r>
              <a:rPr lang="en-PH" dirty="0"/>
              <a:t>W- = 6+4.5 = 10.5</a:t>
            </a:r>
            <a:endParaRPr lang="en-PH" dirty="0"/>
          </a:p>
          <a:p>
            <a:r>
              <a:rPr lang="en-PH" dirty="0"/>
              <a:t>W+ = 25.5</a:t>
            </a:r>
            <a:endParaRPr lang="en-PH" dirty="0"/>
          </a:p>
        </p:txBody>
      </p:sp>
      <p:sp>
        <p:nvSpPr>
          <p:cNvPr id="16" name="Oval 15"/>
          <p:cNvSpPr/>
          <p:nvPr/>
        </p:nvSpPr>
        <p:spPr>
          <a:xfrm>
            <a:off x="6200266" y="3075677"/>
            <a:ext cx="228600" cy="268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6</a:t>
            </a:r>
            <a:endParaRPr lang="en-PH" dirty="0"/>
          </a:p>
        </p:txBody>
      </p:sp>
      <p:sp>
        <p:nvSpPr>
          <p:cNvPr id="17" name="TextBox 16"/>
          <p:cNvSpPr txBox="1"/>
          <p:nvPr/>
        </p:nvSpPr>
        <p:spPr>
          <a:xfrm>
            <a:off x="6452924" y="3051613"/>
            <a:ext cx="2510602" cy="369332"/>
          </a:xfrm>
          <a:prstGeom prst="rect">
            <a:avLst/>
          </a:prstGeom>
          <a:noFill/>
        </p:spPr>
        <p:txBody>
          <a:bodyPr wrap="square" rtlCol="0">
            <a:spAutoFit/>
          </a:bodyPr>
          <a:lstStyle/>
          <a:p>
            <a:r>
              <a:rPr lang="en-PH" dirty="0"/>
              <a:t>T</a:t>
            </a:r>
            <a:r>
              <a:rPr lang="en-PH" baseline="-25000" dirty="0"/>
              <a:t>c</a:t>
            </a:r>
            <a:r>
              <a:rPr lang="en-PH" dirty="0"/>
              <a:t> = min(W-, W+) = 10.5</a:t>
            </a:r>
            <a:endParaRPr lang="en-PH" dirty="0"/>
          </a:p>
        </p:txBody>
      </p:sp>
      <p:sp>
        <p:nvSpPr>
          <p:cNvPr id="18" name="Oval 17"/>
          <p:cNvSpPr/>
          <p:nvPr/>
        </p:nvSpPr>
        <p:spPr>
          <a:xfrm>
            <a:off x="6184222" y="3769493"/>
            <a:ext cx="228600" cy="268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7</a:t>
            </a:r>
            <a:endParaRPr lang="en-PH" dirty="0"/>
          </a:p>
        </p:txBody>
      </p:sp>
      <p:sp>
        <p:nvSpPr>
          <p:cNvPr id="19" name="TextBox 18"/>
          <p:cNvSpPr txBox="1"/>
          <p:nvPr/>
        </p:nvSpPr>
        <p:spPr>
          <a:xfrm>
            <a:off x="6436880" y="3745429"/>
            <a:ext cx="2510602" cy="646331"/>
          </a:xfrm>
          <a:prstGeom prst="rect">
            <a:avLst/>
          </a:prstGeom>
          <a:noFill/>
        </p:spPr>
        <p:txBody>
          <a:bodyPr wrap="square" rtlCol="0">
            <a:spAutoFit/>
          </a:bodyPr>
          <a:lstStyle/>
          <a:p>
            <a:r>
              <a:rPr lang="en-PH" dirty="0"/>
              <a:t>At n = 8, </a:t>
            </a:r>
            <a:r>
              <a:rPr lang="en-US" altLang="en-US" dirty="0">
                <a:latin typeface="Arial" panose="020B0604020202020204" pitchFamily="34" charset="0"/>
                <a:sym typeface="Symbol" panose="05050102010706020507" pitchFamily="18" charset="2"/>
              </a:rPr>
              <a:t>= 0.01</a:t>
            </a:r>
            <a:endParaRPr lang="en-US" altLang="en-US" dirty="0">
              <a:latin typeface="Arial" panose="020B0604020202020204" pitchFamily="34" charset="0"/>
              <a:sym typeface="Symbol" panose="05050102010706020507" pitchFamily="18" charset="2"/>
            </a:endParaRPr>
          </a:p>
          <a:p>
            <a:r>
              <a:rPr lang="en-US" altLang="en-US" dirty="0">
                <a:latin typeface="Arial" panose="020B0604020202020204" pitchFamily="34" charset="0"/>
                <a:sym typeface="Symbol" panose="05050102010706020507" pitchFamily="18" charset="2"/>
              </a:rPr>
              <a:t>T =  1</a:t>
            </a:r>
            <a:endParaRPr lang="en-PH" dirty="0"/>
          </a:p>
        </p:txBody>
      </p:sp>
      <p:sp>
        <p:nvSpPr>
          <p:cNvPr id="20" name="TextBox 19"/>
          <p:cNvSpPr txBox="1"/>
          <p:nvPr/>
        </p:nvSpPr>
        <p:spPr>
          <a:xfrm>
            <a:off x="6087966" y="4559557"/>
            <a:ext cx="2622894" cy="1477328"/>
          </a:xfrm>
          <a:prstGeom prst="rect">
            <a:avLst/>
          </a:prstGeom>
          <a:noFill/>
        </p:spPr>
        <p:txBody>
          <a:bodyPr wrap="square" rtlCol="0">
            <a:spAutoFit/>
          </a:bodyPr>
          <a:lstStyle/>
          <a:p>
            <a:r>
              <a:rPr lang="en-PH" altLang="en-US" dirty="0">
                <a:latin typeface="Arial" panose="020B0604020202020204" pitchFamily="34" charset="0"/>
                <a:sym typeface="Symbol" panose="05050102010706020507" pitchFamily="18" charset="2"/>
              </a:rPr>
              <a:t>Since </a:t>
            </a:r>
            <a:r>
              <a:rPr lang="en-PH" dirty="0"/>
              <a:t>T</a:t>
            </a:r>
            <a:r>
              <a:rPr lang="en-PH" baseline="-25000" dirty="0"/>
              <a:t>c</a:t>
            </a:r>
            <a:r>
              <a:rPr lang="en-US" altLang="en-US" dirty="0">
                <a:latin typeface="Arial" panose="020B0604020202020204" pitchFamily="34" charset="0"/>
                <a:sym typeface="Symbol" panose="05050102010706020507" pitchFamily="18" charset="2"/>
              </a:rPr>
              <a:t> &gt; T, fail to reject Ho. T</a:t>
            </a:r>
            <a:r>
              <a:rPr lang="en-US" altLang="en-US" dirty="0">
                <a:latin typeface="Arial" panose="020B0604020202020204" pitchFamily="34" charset="0"/>
              </a:rPr>
              <a:t>he new mix produces no significant taste improvement over the original batter.</a:t>
            </a:r>
            <a:r>
              <a:rPr lang="en-PH" baseline="-25000" dirty="0"/>
              <a:t> </a:t>
            </a:r>
            <a:endParaRPr lang="en-US" altLang="en-US" dirty="0">
              <a:latin typeface="Arial" panose="020B0604020202020204" pitchFamily="34" charset="0"/>
              <a:sym typeface="Symbol" panose="05050102010706020507" pitchFamily="18" charset="2"/>
            </a:endParaRPr>
          </a:p>
        </p:txBody>
      </p:sp>
      <p:sp>
        <p:nvSpPr>
          <p:cNvPr id="2" name="Slide Number Placeholder 1"/>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1665"/>
          </a:xfrm>
          <a:prstGeom prst="rect">
            <a:avLst/>
          </a:prstGeom>
          <a:noFill/>
        </p:spPr>
        <p:txBody>
          <a:bodyPr wrap="square" rtlCol="0">
            <a:spAutoFit/>
          </a:bodyPr>
          <a:lstStyle/>
          <a:p>
            <a:r>
              <a:rPr lang="en-PH" sz="2400" dirty="0">
                <a:solidFill>
                  <a:schemeClr val="tx2">
                    <a:lumMod val="60000"/>
                    <a:lumOff val="40000"/>
                  </a:schemeClr>
                </a:solidFill>
              </a:rPr>
              <a:t>   Wilcoxon Signed Rank Test for Median</a:t>
            </a:r>
            <a:endParaRPr lang="en-PH" sz="2400" dirty="0">
              <a:solidFill>
                <a:schemeClr val="tx2">
                  <a:lumMod val="60000"/>
                  <a:lumOff val="40000"/>
                </a:schemeClr>
              </a:solidFill>
            </a:endParaRPr>
          </a:p>
        </p:txBody>
      </p:sp>
      <p:sp>
        <p:nvSpPr>
          <p:cNvPr id="10" name="TextBox 9"/>
          <p:cNvSpPr txBox="1"/>
          <p:nvPr/>
        </p:nvSpPr>
        <p:spPr>
          <a:xfrm>
            <a:off x="204532" y="998620"/>
            <a:ext cx="8590552" cy="584775"/>
          </a:xfrm>
          <a:prstGeom prst="rect">
            <a:avLst/>
          </a:prstGeom>
          <a:noFill/>
        </p:spPr>
        <p:txBody>
          <a:bodyPr wrap="square" rtlCol="0">
            <a:spAutoFit/>
          </a:bodyPr>
          <a:lstStyle/>
          <a:p>
            <a:r>
              <a:rPr lang="en-US" sz="1600" b="1" dirty="0"/>
              <a:t>Example 1 (Paired Sample)</a:t>
            </a:r>
            <a:endParaRPr lang="en-US" sz="1600" b="1" dirty="0"/>
          </a:p>
          <a:p>
            <a:endParaRPr lang="en-US" sz="1600" b="1" dirty="0"/>
          </a:p>
        </p:txBody>
      </p:sp>
      <p:sp>
        <p:nvSpPr>
          <p:cNvPr id="3" name="TextBox 2"/>
          <p:cNvSpPr txBox="1"/>
          <p:nvPr/>
        </p:nvSpPr>
        <p:spPr>
          <a:xfrm>
            <a:off x="204532" y="1315071"/>
            <a:ext cx="5847352" cy="1077218"/>
          </a:xfrm>
          <a:prstGeom prst="rect">
            <a:avLst/>
          </a:prstGeom>
          <a:noFill/>
        </p:spPr>
        <p:txBody>
          <a:bodyPr wrap="square" rtlCol="0">
            <a:spAutoFit/>
          </a:bodyPr>
          <a:lstStyle/>
          <a:p>
            <a:r>
              <a:rPr lang="en-US" altLang="en-US" sz="1600" dirty="0">
                <a:latin typeface="Arial" panose="020B0604020202020204" pitchFamily="34" charset="0"/>
              </a:rPr>
              <a:t>Suppose that the marketing manager wants to make a decision about the new batter mix based not just on how many persons thought the new batter improved taste but also on the  amount of the taste improvement assigned to new mix.</a:t>
            </a:r>
            <a:endParaRPr lang="en-PH" sz="1600" dirty="0"/>
          </a:p>
        </p:txBody>
      </p:sp>
      <p:sp>
        <p:nvSpPr>
          <p:cNvPr id="7" name="TextBox 5"/>
          <p:cNvSpPr txBox="1"/>
          <p:nvPr/>
        </p:nvSpPr>
        <p:spPr>
          <a:xfrm>
            <a:off x="236282" y="2491091"/>
            <a:ext cx="5185616" cy="337185"/>
          </a:xfrm>
          <a:prstGeom prst="rect">
            <a:avLst/>
          </a:prstGeom>
          <a:noFill/>
        </p:spPr>
        <p:txBody>
          <a:bodyPr wrap="square" rtlCol="0">
            <a:spAutoFit/>
          </a:bodyPr>
          <a:p>
            <a:r>
              <a:rPr lang="en-PH" altLang="en-US" sz="1600" dirty="0">
                <a:latin typeface="Arial" panose="020B0604020202020204" pitchFamily="34" charset="0"/>
              </a:rPr>
              <a:t>Using R</a:t>
            </a:r>
            <a:endParaRPr lang="en-PH" sz="1600" dirty="0"/>
          </a:p>
        </p:txBody>
      </p:sp>
      <p:pic>
        <p:nvPicPr>
          <p:cNvPr id="21" name="Picture 20"/>
          <p:cNvPicPr>
            <a:picLocks noChangeAspect="1"/>
          </p:cNvPicPr>
          <p:nvPr/>
        </p:nvPicPr>
        <p:blipFill>
          <a:blip r:embed="rId1"/>
          <a:stretch>
            <a:fillRect/>
          </a:stretch>
        </p:blipFill>
        <p:spPr>
          <a:xfrm>
            <a:off x="236220" y="2940050"/>
            <a:ext cx="8453120" cy="15690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1665"/>
          </a:xfrm>
          <a:prstGeom prst="rect">
            <a:avLst/>
          </a:prstGeom>
          <a:noFill/>
        </p:spPr>
        <p:txBody>
          <a:bodyPr wrap="square" rtlCol="0">
            <a:spAutoFit/>
          </a:bodyPr>
          <a:lstStyle/>
          <a:p>
            <a:r>
              <a:rPr lang="en-PH" sz="2400" dirty="0">
                <a:solidFill>
                  <a:schemeClr val="tx2">
                    <a:lumMod val="60000"/>
                    <a:lumOff val="40000"/>
                  </a:schemeClr>
                </a:solidFill>
              </a:rPr>
              <a:t>   Wilcoxon Signed Rank Test for Median</a:t>
            </a:r>
            <a:endParaRPr lang="en-PH" sz="2400" dirty="0">
              <a:solidFill>
                <a:schemeClr val="tx2">
                  <a:lumMod val="60000"/>
                  <a:lumOff val="40000"/>
                </a:schemeClr>
              </a:solidFill>
            </a:endParaRPr>
          </a:p>
        </p:txBody>
      </p:sp>
      <p:sp>
        <p:nvSpPr>
          <p:cNvPr id="10" name="TextBox 9"/>
          <p:cNvSpPr txBox="1"/>
          <p:nvPr/>
        </p:nvSpPr>
        <p:spPr>
          <a:xfrm>
            <a:off x="204532" y="1010646"/>
            <a:ext cx="8590552" cy="584775"/>
          </a:xfrm>
          <a:prstGeom prst="rect">
            <a:avLst/>
          </a:prstGeom>
          <a:noFill/>
        </p:spPr>
        <p:txBody>
          <a:bodyPr wrap="square" rtlCol="0">
            <a:spAutoFit/>
          </a:bodyPr>
          <a:lstStyle/>
          <a:p>
            <a:r>
              <a:rPr lang="en-US" sz="1600" b="1" dirty="0"/>
              <a:t>Example 2 (One Sample)</a:t>
            </a:r>
            <a:endParaRPr lang="en-US" sz="1600" b="1" dirty="0"/>
          </a:p>
          <a:p>
            <a:endParaRPr lang="en-US" sz="1600" b="1" dirty="0"/>
          </a:p>
        </p:txBody>
      </p:sp>
      <p:sp>
        <p:nvSpPr>
          <p:cNvPr id="6" name="TextBox 5"/>
          <p:cNvSpPr txBox="1"/>
          <p:nvPr/>
        </p:nvSpPr>
        <p:spPr>
          <a:xfrm>
            <a:off x="204532" y="1315071"/>
            <a:ext cx="5185616" cy="1077218"/>
          </a:xfrm>
          <a:prstGeom prst="rect">
            <a:avLst/>
          </a:prstGeom>
          <a:noFill/>
        </p:spPr>
        <p:txBody>
          <a:bodyPr wrap="square" rtlCol="0">
            <a:spAutoFit/>
          </a:bodyPr>
          <a:lstStyle/>
          <a:p>
            <a:r>
              <a:rPr lang="en-US" altLang="en-US" sz="1600" dirty="0">
                <a:latin typeface="Arial" panose="020B0604020202020204" pitchFamily="34" charset="0"/>
              </a:rPr>
              <a:t>A random sample of 10 students marks are as follows. </a:t>
            </a:r>
            <a:r>
              <a:rPr lang="en-US" sz="1600" dirty="0">
                <a:latin typeface="Arial" panose="020B0604020202020204" pitchFamily="34" charset="0"/>
              </a:rPr>
              <a:t>Is there evidence at the 5% level to suggest that the median mark is greater than 63?</a:t>
            </a:r>
            <a:endParaRPr lang="en-US" sz="1600" dirty="0">
              <a:latin typeface="Arial" panose="020B0604020202020204" pitchFamily="34" charset="0"/>
            </a:endParaRPr>
          </a:p>
          <a:p>
            <a:endParaRPr lang="en-PH" sz="1600" dirty="0"/>
          </a:p>
        </p:txBody>
      </p:sp>
      <p:graphicFrame>
        <p:nvGraphicFramePr>
          <p:cNvPr id="19" name="Group 1319"/>
          <p:cNvGraphicFramePr>
            <a:graphicFrameLocks noGrp="1"/>
          </p:cNvGraphicFramePr>
          <p:nvPr/>
        </p:nvGraphicFramePr>
        <p:xfrm>
          <a:off x="324852" y="2641755"/>
          <a:ext cx="3140242" cy="3406418"/>
        </p:xfrm>
        <a:graphic>
          <a:graphicData uri="http://schemas.openxmlformats.org/drawingml/2006/table">
            <a:tbl>
              <a:tblPr>
                <a:tableStyleId>{2D5ABB26-0587-4C30-8999-92F81FD0307C}</a:tableStyleId>
              </a:tblPr>
              <a:tblGrid>
                <a:gridCol w="866274"/>
                <a:gridCol w="770021"/>
                <a:gridCol w="757990"/>
                <a:gridCol w="745957"/>
              </a:tblGrid>
              <a:tr h="396313">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u="none" strike="noStrike" cap="none" normalizeH="0" baseline="0" dirty="0">
                          <a:ln>
                            <a:noFill/>
                          </a:ln>
                          <a:effectLst/>
                        </a:rPr>
                        <a:t>Grade</a:t>
                      </a:r>
                      <a:endParaRPr kumimoji="0" lang="en-US" sz="1100" u="none" strike="noStrike" cap="none" normalizeH="0" baseline="0" dirty="0">
                        <a:ln>
                          <a:noFill/>
                        </a:ln>
                        <a:effectLst/>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Grade – 63</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Rank </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defRPr/>
                      </a:pPr>
                      <a:r>
                        <a:rPr kumimoji="0" lang="en-US" sz="1100" u="none" strike="noStrike" cap="none" normalizeH="0" baseline="0" dirty="0">
                          <a:ln>
                            <a:noFill/>
                          </a:ln>
                          <a:effectLst/>
                        </a:rPr>
                        <a:t>Signed</a:t>
                      </a:r>
                      <a:endParaRPr kumimoji="0" lang="en-US" sz="1100" u="none" strike="noStrike" cap="none" normalizeH="0" baseline="0" dirty="0">
                        <a:ln>
                          <a:noFill/>
                        </a:ln>
                        <a:effectLst/>
                      </a:endParaRPr>
                    </a:p>
                    <a:p>
                      <a:pPr marL="0" marR="0" lvl="0" indent="0" algn="ctr" defTabSz="914400" rtl="0" eaLnBrk="1" fontAlgn="b" latinLnBrk="0" hangingPunct="1">
                        <a:lnSpc>
                          <a:spcPct val="100000"/>
                        </a:lnSpc>
                        <a:spcBef>
                          <a:spcPct val="0"/>
                        </a:spcBef>
                        <a:spcAft>
                          <a:spcPct val="0"/>
                        </a:spcAft>
                        <a:buClrTx/>
                        <a:buSzTx/>
                        <a:buFontTx/>
                        <a:buNone/>
                        <a:defRPr/>
                      </a:pPr>
                      <a:r>
                        <a:rPr kumimoji="0" lang="en-US" sz="1100" u="none" strike="noStrike" cap="none" normalizeH="0" baseline="0" dirty="0">
                          <a:ln>
                            <a:noFill/>
                          </a:ln>
                          <a:effectLst/>
                        </a:rPr>
                        <a:t>Rank </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32390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64</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1</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2</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2</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24451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69</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6</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7</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 7</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24451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40</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-23</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10</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-10</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24451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64</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a:ln>
                            <a:noFill/>
                          </a:ln>
                          <a:solidFill>
                            <a:schemeClr val="tx1"/>
                          </a:solidFill>
                          <a:effectLst/>
                          <a:latin typeface="Bookman Old Style" pitchFamily="18" charset="0"/>
                        </a:rPr>
                        <a:t>1</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2</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2</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24451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65</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2</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4.5</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4.5</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32390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65</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2</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4.5</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 4.5</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24451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82</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19</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9</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9</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24451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59</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-4</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6</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 -6</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24451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64</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1</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2</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 2</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244519">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74</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11</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Bookman Old Style" pitchFamily="18" charset="0"/>
                        </a:rPr>
                        <a:t>8</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defRPr/>
                      </a:pPr>
                      <a:r>
                        <a:rPr kumimoji="0" lang="en-US" sz="1100" u="none" strike="noStrike" cap="none" normalizeH="0" baseline="0" dirty="0">
                          <a:ln>
                            <a:noFill/>
                          </a:ln>
                          <a:effectLst/>
                        </a:rPr>
                        <a:t> 8</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244519">
                <a:tc>
                  <a:txBody>
                    <a:bodyPr/>
                    <a:lstStyle/>
                    <a:p>
                      <a:pPr marL="0" marR="0" lvl="0" indent="0" algn="l"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 </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l"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dirty="0">
                          <a:ln>
                            <a:noFill/>
                          </a:ln>
                          <a:effectLst/>
                        </a:rPr>
                        <a:t> </a:t>
                      </a: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l" defTabSz="914400" rtl="0" eaLnBrk="0" fontAlgn="b" latinLnBrk="0" hangingPunct="0">
                        <a:lnSpc>
                          <a:spcPct val="100000"/>
                        </a:lnSpc>
                        <a:spcBef>
                          <a:spcPct val="0"/>
                        </a:spcBef>
                        <a:spcAft>
                          <a:spcPct val="0"/>
                        </a:spcAft>
                        <a:buClrTx/>
                        <a:buSzTx/>
                        <a:buFontTx/>
                        <a:buNone/>
                      </a:pPr>
                      <a:r>
                        <a:rPr kumimoji="0" lang="en-US" sz="1100" u="none" strike="noStrike" cap="none" normalizeH="0" baseline="0">
                          <a:ln>
                            <a:noFill/>
                          </a:ln>
                          <a:effectLst/>
                        </a:rPr>
                        <a:t> </a:t>
                      </a:r>
                      <a:endParaRPr kumimoji="0" lang="en-US" sz="1100" b="0" i="0" u="none" strike="noStrike" cap="none" normalizeH="0" baseline="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marL="0" marR="0" lvl="0" indent="0" algn="ctr" defTabSz="914400" rtl="0" eaLnBrk="0" fontAlgn="b" latinLnBrk="0" hangingPunct="0">
                        <a:lnSpc>
                          <a:spcPct val="100000"/>
                        </a:lnSpc>
                        <a:spcBef>
                          <a:spcPct val="0"/>
                        </a:spcBef>
                        <a:spcAft>
                          <a:spcPct val="0"/>
                        </a:spcAft>
                        <a:buClrTx/>
                        <a:buSzTx/>
                        <a:buFontTx/>
                        <a:buNone/>
                      </a:pPr>
                      <a:endParaRPr kumimoji="0" lang="en-US" sz="1100" b="0" i="0" u="none" strike="noStrike" cap="none" normalizeH="0" baseline="0" dirty="0">
                        <a:ln>
                          <a:noFill/>
                        </a:ln>
                        <a:solidFill>
                          <a:schemeClr val="tx1"/>
                        </a:solidFill>
                        <a:effectLst/>
                        <a:latin typeface="Bookman Old Style" pitchFamily="18" charset="0"/>
                      </a:endParaRPr>
                    </a:p>
                  </a:txBody>
                  <a:tcPr marT="45728" marB="45728" anchor="b" horzOverflow="overflow">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bl>
          </a:graphicData>
        </a:graphic>
      </p:graphicFrame>
      <p:sp>
        <p:nvSpPr>
          <p:cNvPr id="20" name="Oval 19"/>
          <p:cNvSpPr/>
          <p:nvPr/>
        </p:nvSpPr>
        <p:spPr>
          <a:xfrm>
            <a:off x="5621271" y="1322646"/>
            <a:ext cx="228600" cy="268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1</a:t>
            </a:r>
            <a:endParaRPr lang="en-PH" dirty="0"/>
          </a:p>
        </p:txBody>
      </p:sp>
      <mc:AlternateContent xmlns:mc="http://schemas.openxmlformats.org/markup-compatibility/2006">
        <mc:Choice xmlns:a14="http://schemas.microsoft.com/office/drawing/2010/main" Requires="a14">
          <p:sp>
            <p:nvSpPr>
              <p:cNvPr id="21" name="TextBox 20">
                <a:extLst>
                  <a:ext uri="{FF2B5EF4-FFF2-40B4-BE49-F238E27FC236}">
                    <a14:artisticCrisscrossEtching id="{A91E14BA-D30F-4D14-A357-F2E38907BD74}"/>
                  </a:ext>
                </a:extLst>
              </p:cNvPr>
              <p:cNvSpPr txBox="1"/>
              <p:nvPr/>
            </p:nvSpPr>
            <p:spPr>
              <a:xfrm>
                <a:off x="5885962" y="1262486"/>
                <a:ext cx="2033337" cy="646331"/>
              </a:xfrm>
              <a:prstGeom prst="rect">
                <a:avLst/>
              </a:prstGeom>
              <a:noFill/>
            </p:spPr>
            <p:txBody>
              <a:bodyPr wrap="square" rtlCol="0">
                <a:spAutoFit/>
              </a:bodyPr>
              <a:lstStyle/>
              <a:p>
                <a:r>
                  <a:rPr lang="en-PH" dirty="0"/>
                  <a:t>Ho: m = 63</a:t>
                </a:r>
              </a:p>
              <a:p>
                <a:r>
                  <a:rPr lang="en-PH" dirty="0"/>
                  <a:t>Ha: m </a:t>
                </a:r>
                <a14:m>
                  <m:oMath xmlns:m="http://schemas.openxmlformats.org/officeDocument/2006/math">
                    <m:r>
                      <a:rPr lang="en-PH" b="0" i="1" smtClean="0">
                        <a:latin typeface="Cambria Math" panose="02040503050406030204" pitchFamily="18" charset="0"/>
                      </a:rPr>
                      <m:t>&gt;</m:t>
                    </m:r>
                  </m:oMath>
                </a14:m>
                <a:r>
                  <a:rPr lang="en-PH" dirty="0"/>
                  <a:t> 63</a:t>
                </a:r>
              </a:p>
            </p:txBody>
          </p:sp>
        </mc:Choice>
        <mc:Fallback>
          <p:sp>
            <p:nvSpPr>
              <p:cNvPr id="21" name="TextBox 20"/>
              <p:cNvSpPr txBox="1">
                <a:spLocks noRot="1" noChangeAspect="1" noMove="1" noResize="1" noEditPoints="1" noAdjustHandles="1" noChangeArrowheads="1" noChangeShapeType="1" noTextEdit="1"/>
              </p:cNvSpPr>
              <p:nvPr/>
            </p:nvSpPr>
            <p:spPr>
              <a:xfrm>
                <a:off x="5885962" y="1262486"/>
                <a:ext cx="2033337" cy="646331"/>
              </a:xfrm>
              <a:prstGeom prst="rect">
                <a:avLst/>
              </a:prstGeom>
              <a:blipFill rotWithShape="1">
                <a:blip r:embed="rId1"/>
                <a:stretch>
                  <a:fillRect l="-2703" t="-4717" b="-14151"/>
                </a:stretch>
              </a:blipFill>
            </p:spPr>
            <p:txBody>
              <a:bodyPr/>
              <a:lstStyle/>
              <a:p>
                <a:r>
                  <a:rPr lang="en-PH">
                    <a:noFill/>
                  </a:rPr>
                  <a:t> </a:t>
                </a:r>
                <a:endParaRPr lang="en-PH">
                  <a:noFill/>
                </a:endParaRPr>
              </a:p>
            </p:txBody>
          </p:sp>
        </mc:Fallback>
      </mc:AlternateContent>
      <p:sp>
        <p:nvSpPr>
          <p:cNvPr id="22" name="Oval 21"/>
          <p:cNvSpPr/>
          <p:nvPr/>
        </p:nvSpPr>
        <p:spPr>
          <a:xfrm>
            <a:off x="5605225" y="2269124"/>
            <a:ext cx="228600" cy="268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5</a:t>
            </a:r>
            <a:endParaRPr lang="en-PH" dirty="0"/>
          </a:p>
        </p:txBody>
      </p:sp>
      <p:sp>
        <p:nvSpPr>
          <p:cNvPr id="23" name="TextBox 22"/>
          <p:cNvSpPr txBox="1"/>
          <p:nvPr/>
        </p:nvSpPr>
        <p:spPr>
          <a:xfrm>
            <a:off x="5857886" y="2220996"/>
            <a:ext cx="2033337" cy="646331"/>
          </a:xfrm>
          <a:prstGeom prst="rect">
            <a:avLst/>
          </a:prstGeom>
          <a:noFill/>
        </p:spPr>
        <p:txBody>
          <a:bodyPr wrap="square" rtlCol="0">
            <a:spAutoFit/>
          </a:bodyPr>
          <a:lstStyle/>
          <a:p>
            <a:r>
              <a:rPr lang="en-PH" dirty="0"/>
              <a:t>W- = 10+6 = 16</a:t>
            </a:r>
            <a:endParaRPr lang="en-PH" dirty="0"/>
          </a:p>
          <a:p>
            <a:r>
              <a:rPr lang="en-PH" dirty="0"/>
              <a:t>W+ = 39</a:t>
            </a:r>
            <a:endParaRPr lang="en-PH" dirty="0"/>
          </a:p>
        </p:txBody>
      </p:sp>
      <p:sp>
        <p:nvSpPr>
          <p:cNvPr id="24" name="Oval 23"/>
          <p:cNvSpPr/>
          <p:nvPr/>
        </p:nvSpPr>
        <p:spPr>
          <a:xfrm>
            <a:off x="5613242" y="3083252"/>
            <a:ext cx="228600" cy="268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6</a:t>
            </a:r>
            <a:endParaRPr lang="en-PH" dirty="0"/>
          </a:p>
        </p:txBody>
      </p:sp>
      <p:sp>
        <p:nvSpPr>
          <p:cNvPr id="25" name="TextBox 24"/>
          <p:cNvSpPr txBox="1"/>
          <p:nvPr/>
        </p:nvSpPr>
        <p:spPr>
          <a:xfrm>
            <a:off x="5865900" y="3059188"/>
            <a:ext cx="2510602" cy="369332"/>
          </a:xfrm>
          <a:prstGeom prst="rect">
            <a:avLst/>
          </a:prstGeom>
          <a:noFill/>
        </p:spPr>
        <p:txBody>
          <a:bodyPr wrap="square" rtlCol="0">
            <a:spAutoFit/>
          </a:bodyPr>
          <a:lstStyle/>
          <a:p>
            <a:r>
              <a:rPr lang="en-PH" dirty="0"/>
              <a:t>T</a:t>
            </a:r>
            <a:r>
              <a:rPr lang="en-PH" baseline="-25000" dirty="0"/>
              <a:t>c</a:t>
            </a:r>
            <a:r>
              <a:rPr lang="en-PH" dirty="0"/>
              <a:t> = min(W-, W+) = 16</a:t>
            </a:r>
            <a:endParaRPr lang="en-PH" dirty="0"/>
          </a:p>
        </p:txBody>
      </p:sp>
      <p:sp>
        <p:nvSpPr>
          <p:cNvPr id="26" name="Oval 25"/>
          <p:cNvSpPr/>
          <p:nvPr/>
        </p:nvSpPr>
        <p:spPr>
          <a:xfrm>
            <a:off x="5597198" y="3777068"/>
            <a:ext cx="228600" cy="268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7</a:t>
            </a:r>
            <a:endParaRPr lang="en-PH" dirty="0"/>
          </a:p>
        </p:txBody>
      </p:sp>
      <p:sp>
        <p:nvSpPr>
          <p:cNvPr id="27" name="TextBox 26"/>
          <p:cNvSpPr txBox="1"/>
          <p:nvPr/>
        </p:nvSpPr>
        <p:spPr>
          <a:xfrm>
            <a:off x="5885962" y="3722226"/>
            <a:ext cx="3140242" cy="646331"/>
          </a:xfrm>
          <a:prstGeom prst="rect">
            <a:avLst/>
          </a:prstGeom>
          <a:noFill/>
        </p:spPr>
        <p:txBody>
          <a:bodyPr wrap="square" rtlCol="0">
            <a:spAutoFit/>
          </a:bodyPr>
          <a:lstStyle/>
          <a:p>
            <a:r>
              <a:rPr lang="en-PH" dirty="0"/>
              <a:t>At n = 10, </a:t>
            </a:r>
            <a:r>
              <a:rPr lang="en-US" altLang="en-US" dirty="0">
                <a:latin typeface="Arial" panose="020B0604020202020204" pitchFamily="34" charset="0"/>
                <a:sym typeface="Symbol" panose="05050102010706020507" pitchFamily="18" charset="2"/>
              </a:rPr>
              <a:t>= 0.05, 1-tail test</a:t>
            </a:r>
            <a:endParaRPr lang="en-US" altLang="en-US" dirty="0">
              <a:latin typeface="Arial" panose="020B0604020202020204" pitchFamily="34" charset="0"/>
              <a:sym typeface="Symbol" panose="05050102010706020507" pitchFamily="18" charset="2"/>
            </a:endParaRPr>
          </a:p>
          <a:p>
            <a:r>
              <a:rPr lang="en-US" altLang="en-US" dirty="0">
                <a:latin typeface="Arial" panose="020B0604020202020204" pitchFamily="34" charset="0"/>
                <a:sym typeface="Symbol" panose="05050102010706020507" pitchFamily="18" charset="2"/>
              </a:rPr>
              <a:t>T =  11</a:t>
            </a:r>
            <a:endParaRPr lang="en-PH" dirty="0"/>
          </a:p>
        </p:txBody>
      </p:sp>
      <p:sp>
        <p:nvSpPr>
          <p:cNvPr id="28" name="TextBox 27"/>
          <p:cNvSpPr txBox="1"/>
          <p:nvPr/>
        </p:nvSpPr>
        <p:spPr>
          <a:xfrm>
            <a:off x="5500942" y="4567132"/>
            <a:ext cx="2622894" cy="1477328"/>
          </a:xfrm>
          <a:prstGeom prst="rect">
            <a:avLst/>
          </a:prstGeom>
          <a:noFill/>
        </p:spPr>
        <p:txBody>
          <a:bodyPr wrap="square" rtlCol="0">
            <a:spAutoFit/>
          </a:bodyPr>
          <a:lstStyle/>
          <a:p>
            <a:r>
              <a:rPr lang="en-PH" altLang="en-US" dirty="0">
                <a:latin typeface="Arial" panose="020B0604020202020204" pitchFamily="34" charset="0"/>
                <a:sym typeface="Symbol" panose="05050102010706020507" pitchFamily="18" charset="2"/>
              </a:rPr>
              <a:t>Since </a:t>
            </a:r>
            <a:r>
              <a:rPr lang="en-PH" dirty="0"/>
              <a:t>T</a:t>
            </a:r>
            <a:r>
              <a:rPr lang="en-PH" baseline="-25000" dirty="0"/>
              <a:t>c</a:t>
            </a:r>
            <a:r>
              <a:rPr lang="en-US" altLang="en-US" dirty="0">
                <a:latin typeface="Arial" panose="020B0604020202020204" pitchFamily="34" charset="0"/>
                <a:sym typeface="Symbol" panose="05050102010706020507" pitchFamily="18" charset="2"/>
              </a:rPr>
              <a:t> &gt; T, Accept Ho. No significance evidence that the median mark is greater than 63</a:t>
            </a:r>
            <a:r>
              <a:rPr lang="en-US" altLang="en-US" dirty="0">
                <a:latin typeface="Arial" panose="020B0604020202020204" pitchFamily="34" charset="0"/>
              </a:rPr>
              <a:t>.</a:t>
            </a:r>
            <a:r>
              <a:rPr lang="en-PH" baseline="-25000" dirty="0"/>
              <a:t> </a:t>
            </a:r>
            <a:endParaRPr lang="en-US" altLang="en-US" dirty="0">
              <a:latin typeface="Arial" panose="020B0604020202020204" pitchFamily="34" charset="0"/>
              <a:sym typeface="Symbol" panose="05050102010706020507" pitchFamily="18" charset="2"/>
            </a:endParaRPr>
          </a:p>
        </p:txBody>
      </p:sp>
      <p:sp>
        <p:nvSpPr>
          <p:cNvPr id="29" name="Oval 28"/>
          <p:cNvSpPr/>
          <p:nvPr/>
        </p:nvSpPr>
        <p:spPr>
          <a:xfrm>
            <a:off x="1101707" y="2583315"/>
            <a:ext cx="228600" cy="268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2</a:t>
            </a:r>
            <a:endParaRPr lang="en-PH" dirty="0"/>
          </a:p>
        </p:txBody>
      </p:sp>
      <p:sp>
        <p:nvSpPr>
          <p:cNvPr id="30" name="Oval 29"/>
          <p:cNvSpPr/>
          <p:nvPr/>
        </p:nvSpPr>
        <p:spPr>
          <a:xfrm>
            <a:off x="1959958" y="2585310"/>
            <a:ext cx="228600" cy="268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3</a:t>
            </a:r>
            <a:endParaRPr lang="en-PH" dirty="0"/>
          </a:p>
        </p:txBody>
      </p:sp>
      <p:sp>
        <p:nvSpPr>
          <p:cNvPr id="31" name="Oval 30"/>
          <p:cNvSpPr/>
          <p:nvPr/>
        </p:nvSpPr>
        <p:spPr>
          <a:xfrm>
            <a:off x="2617683" y="2581297"/>
            <a:ext cx="228600" cy="268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4</a:t>
            </a:r>
            <a:endParaRPr lang="en-PH" dirty="0"/>
          </a:p>
        </p:txBody>
      </p:sp>
      <p:sp>
        <p:nvSpPr>
          <p:cNvPr id="2" name="Slide Number Placeholder 1"/>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1665"/>
          </a:xfrm>
          <a:prstGeom prst="rect">
            <a:avLst/>
          </a:prstGeom>
          <a:noFill/>
        </p:spPr>
        <p:txBody>
          <a:bodyPr wrap="square" rtlCol="0">
            <a:spAutoFit/>
          </a:bodyPr>
          <a:lstStyle/>
          <a:p>
            <a:r>
              <a:rPr lang="en-PH" sz="2400" dirty="0">
                <a:solidFill>
                  <a:schemeClr val="tx2">
                    <a:lumMod val="60000"/>
                    <a:lumOff val="40000"/>
                  </a:schemeClr>
                </a:solidFill>
              </a:rPr>
              <a:t>   Wilcoxon Signed Rank Test for Median</a:t>
            </a:r>
            <a:endParaRPr lang="en-PH" sz="2400" dirty="0">
              <a:solidFill>
                <a:schemeClr val="tx2">
                  <a:lumMod val="60000"/>
                  <a:lumOff val="40000"/>
                </a:schemeClr>
              </a:solidFill>
            </a:endParaRPr>
          </a:p>
        </p:txBody>
      </p:sp>
      <p:sp>
        <p:nvSpPr>
          <p:cNvPr id="10" name="TextBox 9"/>
          <p:cNvSpPr txBox="1"/>
          <p:nvPr/>
        </p:nvSpPr>
        <p:spPr>
          <a:xfrm>
            <a:off x="204532" y="1010646"/>
            <a:ext cx="8590552" cy="584775"/>
          </a:xfrm>
          <a:prstGeom prst="rect">
            <a:avLst/>
          </a:prstGeom>
          <a:noFill/>
        </p:spPr>
        <p:txBody>
          <a:bodyPr wrap="square" rtlCol="0">
            <a:spAutoFit/>
          </a:bodyPr>
          <a:lstStyle/>
          <a:p>
            <a:r>
              <a:rPr lang="en-US" sz="1600" b="1" dirty="0"/>
              <a:t>Example 2 (One Sample)</a:t>
            </a:r>
            <a:endParaRPr lang="en-US" sz="1600" b="1" dirty="0"/>
          </a:p>
          <a:p>
            <a:endParaRPr lang="en-US" sz="1600" b="1" dirty="0"/>
          </a:p>
        </p:txBody>
      </p:sp>
      <p:sp>
        <p:nvSpPr>
          <p:cNvPr id="6" name="TextBox 5"/>
          <p:cNvSpPr txBox="1"/>
          <p:nvPr/>
        </p:nvSpPr>
        <p:spPr>
          <a:xfrm>
            <a:off x="204532" y="1315071"/>
            <a:ext cx="5185616" cy="1077218"/>
          </a:xfrm>
          <a:prstGeom prst="rect">
            <a:avLst/>
          </a:prstGeom>
          <a:noFill/>
        </p:spPr>
        <p:txBody>
          <a:bodyPr wrap="square" rtlCol="0">
            <a:spAutoFit/>
          </a:bodyPr>
          <a:lstStyle/>
          <a:p>
            <a:r>
              <a:rPr lang="en-US" altLang="en-US" sz="1600" dirty="0">
                <a:latin typeface="Arial" panose="020B0604020202020204" pitchFamily="34" charset="0"/>
              </a:rPr>
              <a:t>A random sample of 10 students marks are as follows. </a:t>
            </a:r>
            <a:r>
              <a:rPr lang="en-US" sz="1600" dirty="0">
                <a:latin typeface="Arial" panose="020B0604020202020204" pitchFamily="34" charset="0"/>
              </a:rPr>
              <a:t>Is there evidence at the 5% level to suggest that the median mark is greater than 63?</a:t>
            </a:r>
            <a:endParaRPr lang="en-US" sz="1600" dirty="0">
              <a:latin typeface="Arial" panose="020B0604020202020204" pitchFamily="34" charset="0"/>
            </a:endParaRPr>
          </a:p>
          <a:p>
            <a:endParaRPr lang="en-PH" sz="1600" dirty="0"/>
          </a:p>
        </p:txBody>
      </p:sp>
      <p:sp>
        <p:nvSpPr>
          <p:cNvPr id="2" name="Slide Number Placeholder 1"/>
          <p:cNvSpPr>
            <a:spLocks noGrp="1"/>
          </p:cNvSpPr>
          <p:nvPr>
            <p:ph type="sldNum" sz="quarter" idx="12"/>
          </p:nvPr>
        </p:nvSpPr>
        <p:spPr/>
        <p:txBody>
          <a:bodyPr/>
          <a:lstStyle/>
          <a:p>
            <a:fld id="{1AC1DF64-2907-4552-A9AC-AC38138C1DFB}" type="slidenum">
              <a:rPr lang="en-PH" smtClean="0"/>
            </a:fld>
            <a:endParaRPr lang="en-PH"/>
          </a:p>
        </p:txBody>
      </p:sp>
      <p:sp>
        <p:nvSpPr>
          <p:cNvPr id="4" name="TextBox 5"/>
          <p:cNvSpPr txBox="1"/>
          <p:nvPr/>
        </p:nvSpPr>
        <p:spPr>
          <a:xfrm>
            <a:off x="204532" y="2360281"/>
            <a:ext cx="5185616" cy="337185"/>
          </a:xfrm>
          <a:prstGeom prst="rect">
            <a:avLst/>
          </a:prstGeom>
          <a:noFill/>
        </p:spPr>
        <p:txBody>
          <a:bodyPr wrap="square" rtlCol="0">
            <a:spAutoFit/>
          </a:bodyPr>
          <a:p>
            <a:r>
              <a:rPr lang="en-PH" altLang="en-US" sz="1600" dirty="0">
                <a:latin typeface="Arial" panose="020B0604020202020204" pitchFamily="34" charset="0"/>
              </a:rPr>
              <a:t>Using R</a:t>
            </a:r>
            <a:endParaRPr lang="en-PH" sz="1600" dirty="0"/>
          </a:p>
        </p:txBody>
      </p:sp>
      <p:pic>
        <p:nvPicPr>
          <p:cNvPr id="5" name="Picture 4"/>
          <p:cNvPicPr>
            <a:picLocks noChangeAspect="1"/>
          </p:cNvPicPr>
          <p:nvPr/>
        </p:nvPicPr>
        <p:blipFill>
          <a:blip r:embed="rId1"/>
          <a:stretch>
            <a:fillRect/>
          </a:stretch>
        </p:blipFill>
        <p:spPr>
          <a:xfrm>
            <a:off x="320675" y="2697480"/>
            <a:ext cx="8359140" cy="18846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7269</Words>
  <Application>WPS Presentation</Application>
  <PresentationFormat>On-screen Show (4:3)</PresentationFormat>
  <Paragraphs>503</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16</vt:i4>
      </vt:variant>
    </vt:vector>
  </HeadingPairs>
  <TitlesOfParts>
    <vt:vector size="28" baseType="lpstr">
      <vt:lpstr>Arial</vt:lpstr>
      <vt:lpstr>SimSun</vt:lpstr>
      <vt:lpstr>Wingdings</vt:lpstr>
      <vt:lpstr>Symbol</vt:lpstr>
      <vt:lpstr>Bookman Old Style</vt:lpstr>
      <vt:lpstr>Calibri</vt:lpstr>
      <vt:lpstr>Microsoft YaHei</vt:lpstr>
      <vt:lpstr>Arial Unicode MS</vt:lpstr>
      <vt:lpstr>Calibri Light</vt:lpstr>
      <vt:lpstr>Segoe Print</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Fajilagot, Edson</dc:creator>
  <cp:lastModifiedBy>Edson</cp:lastModifiedBy>
  <cp:revision>83</cp:revision>
  <cp:lastPrinted>2019-02-15T09:30:00Z</cp:lastPrinted>
  <dcterms:created xsi:type="dcterms:W3CDTF">2019-02-13T05:27:00Z</dcterms:created>
  <dcterms:modified xsi:type="dcterms:W3CDTF">2019-02-16T16:15:27Z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