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74" r:id="rId3"/>
    <p:sldId id="273" r:id="rId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103" autoAdjust="0"/>
  </p:normalViewPr>
  <p:slideViewPr>
    <p:cSldViewPr snapToGrid="0">
      <p:cViewPr varScale="1">
        <p:scale>
          <a:sx n="85" d="100"/>
          <a:sy n="85" d="100"/>
        </p:scale>
        <p:origin x="158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19" cy="465242"/>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970885" y="0"/>
            <a:ext cx="3038319" cy="465242"/>
          </a:xfrm>
          <a:prstGeom prst="rect">
            <a:avLst/>
          </a:prstGeom>
        </p:spPr>
        <p:txBody>
          <a:bodyPr vert="horz" lIns="91440" tIns="45720" rIns="91440" bIns="45720" rtlCol="0"/>
          <a:lstStyle>
            <a:lvl1pPr algn="r">
              <a:defRPr sz="1200"/>
            </a:lvl1pPr>
          </a:lstStyle>
          <a:p>
            <a:fld id="{06D14A08-56BA-4DB1-9B9D-485F35B432BC}" type="datetimeFigureOut">
              <a:rPr lang="en-PH" smtClean="0"/>
            </a:fld>
            <a:endParaRPr lang="en-PH"/>
          </a:p>
        </p:txBody>
      </p:sp>
      <p:sp>
        <p:nvSpPr>
          <p:cNvPr id="4" name="Footer Placeholder 3"/>
          <p:cNvSpPr>
            <a:spLocks noGrp="1"/>
          </p:cNvSpPr>
          <p:nvPr>
            <p:ph type="ftr" sz="quarter" idx="2"/>
          </p:nvPr>
        </p:nvSpPr>
        <p:spPr>
          <a:xfrm>
            <a:off x="0" y="8831160"/>
            <a:ext cx="3038319" cy="46524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970885" y="8831160"/>
            <a:ext cx="3038319" cy="465240"/>
          </a:xfrm>
          <a:prstGeom prst="rect">
            <a:avLst/>
          </a:prstGeom>
        </p:spPr>
        <p:txBody>
          <a:bodyPr vert="horz" lIns="91440" tIns="45720" rIns="91440" bIns="45720" rtlCol="0" anchor="b"/>
          <a:lstStyle>
            <a:lvl1pPr algn="r">
              <a:defRPr sz="1200"/>
            </a:lvl1pPr>
          </a:lstStyle>
          <a:p>
            <a:fld id="{FF2287B3-A080-4EF9-9539-79785423EE32}" type="slidenum">
              <a:rPr lang="en-PH" smtClean="0"/>
            </a:fld>
            <a:endParaRPr lang="en-PH"/>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972"/>
          </a:xfrm>
          <a:prstGeom prst="rect">
            <a:avLst/>
          </a:prstGeom>
        </p:spPr>
        <p:txBody>
          <a:bodyPr vert="horz" lIns="93177" tIns="46589" rIns="93177" bIns="46589" rtlCol="0"/>
          <a:lstStyle>
            <a:lvl1pPr algn="l">
              <a:defRPr sz="1200"/>
            </a:lvl1pPr>
          </a:lstStyle>
          <a:p>
            <a:endParaRPr lang="en-PH"/>
          </a:p>
        </p:txBody>
      </p:sp>
      <p:sp>
        <p:nvSpPr>
          <p:cNvPr id="3" name="Date Placeholder 2"/>
          <p:cNvSpPr>
            <a:spLocks noGrp="1"/>
          </p:cNvSpPr>
          <p:nvPr>
            <p:ph type="dt" idx="1"/>
          </p:nvPr>
        </p:nvSpPr>
        <p:spPr>
          <a:xfrm>
            <a:off x="3971344" y="1"/>
            <a:ext cx="3037840" cy="466972"/>
          </a:xfrm>
          <a:prstGeom prst="rect">
            <a:avLst/>
          </a:prstGeom>
        </p:spPr>
        <p:txBody>
          <a:bodyPr vert="horz" lIns="93177" tIns="46589" rIns="93177" bIns="46589" rtlCol="0"/>
          <a:lstStyle>
            <a:lvl1pPr algn="r">
              <a:defRPr sz="1200"/>
            </a:lvl1pPr>
          </a:lstStyle>
          <a:p>
            <a:fld id="{4D2A167A-91F4-447A-8780-0DFC45DC95E2}" type="datetimeFigureOut">
              <a:rPr lang="en-PH" smtClean="0"/>
            </a:fld>
            <a:endParaRPr lang="en-PH"/>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PH"/>
          </a:p>
        </p:txBody>
      </p:sp>
      <p:sp>
        <p:nvSpPr>
          <p:cNvPr id="5" name="Notes Placeholder 4"/>
          <p:cNvSpPr>
            <a:spLocks noGrp="1"/>
          </p:cNvSpPr>
          <p:nvPr>
            <p:ph type="body" sz="quarter" idx="3"/>
          </p:nvPr>
        </p:nvSpPr>
        <p:spPr>
          <a:xfrm>
            <a:off x="701040" y="4473894"/>
            <a:ext cx="5608320" cy="3660456"/>
          </a:xfrm>
          <a:prstGeom prst="rect">
            <a:avLst/>
          </a:prstGeom>
        </p:spPr>
        <p:txBody>
          <a:bodyPr vert="horz" lIns="93177" tIns="46589" rIns="93177" bIns="46589"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6" name="Footer Placeholder 5"/>
          <p:cNvSpPr>
            <a:spLocks noGrp="1"/>
          </p:cNvSpPr>
          <p:nvPr>
            <p:ph type="ftr" sz="quarter" idx="4"/>
          </p:nvPr>
        </p:nvSpPr>
        <p:spPr>
          <a:xfrm>
            <a:off x="0" y="8829429"/>
            <a:ext cx="3037840" cy="466971"/>
          </a:xfrm>
          <a:prstGeom prst="rect">
            <a:avLst/>
          </a:prstGeom>
        </p:spPr>
        <p:txBody>
          <a:bodyPr vert="horz" lIns="93177" tIns="46589" rIns="93177" bIns="46589" rtlCol="0" anchor="b"/>
          <a:lstStyle>
            <a:lvl1pPr algn="l">
              <a:defRPr sz="1200"/>
            </a:lvl1pPr>
          </a:lstStyle>
          <a:p>
            <a:endParaRPr lang="en-PH"/>
          </a:p>
        </p:txBody>
      </p:sp>
      <p:sp>
        <p:nvSpPr>
          <p:cNvPr id="7" name="Slide Number Placeholder 6"/>
          <p:cNvSpPr>
            <a:spLocks noGrp="1"/>
          </p:cNvSpPr>
          <p:nvPr>
            <p:ph type="sldNum" sz="quarter" idx="5"/>
          </p:nvPr>
        </p:nvSpPr>
        <p:spPr>
          <a:xfrm>
            <a:off x="3971344" y="8829429"/>
            <a:ext cx="3037840" cy="466971"/>
          </a:xfrm>
          <a:prstGeom prst="rect">
            <a:avLst/>
          </a:prstGeom>
        </p:spPr>
        <p:txBody>
          <a:bodyPr vert="horz" lIns="93177" tIns="46589" rIns="93177" bIns="46589" rtlCol="0" anchor="b"/>
          <a:lstStyle>
            <a:lvl1pPr algn="r">
              <a:defRPr sz="1200"/>
            </a:lvl1pPr>
          </a:lstStyle>
          <a:p>
            <a:fld id="{1CC6EDB9-075B-47F7-8824-9BA32274B6DF}" type="slidenum">
              <a:rPr lang="en-PH" smtClean="0"/>
            </a:fld>
            <a:endParaRPr lang="en-PH"/>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PH"/>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8770A1AF-DB72-40D6-B9FB-2F03344FDA37}"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3D346047-A10C-4417-9731-1799FEDF7A8E}"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B5EC1B0E-EF31-4DC1-82D0-97399FFD1F03}"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7DB66067-78D0-407C-B518-893A12701877}"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PH"/>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544F5D8E-B9FB-4DD3-B901-CDC1BD7EA9E4}"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Date Placeholder 4"/>
          <p:cNvSpPr>
            <a:spLocks noGrp="1"/>
          </p:cNvSpPr>
          <p:nvPr>
            <p:ph type="dt" sz="half" idx="10"/>
          </p:nvPr>
        </p:nvSpPr>
        <p:spPr/>
        <p:txBody>
          <a:bodyPr/>
          <a:lstStyle/>
          <a:p>
            <a:fld id="{4BBCCC30-FD8E-49D7-B131-7FE2C5CFB22D}" type="datetime1">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7" name="Date Placeholder 6"/>
          <p:cNvSpPr>
            <a:spLocks noGrp="1"/>
          </p:cNvSpPr>
          <p:nvPr>
            <p:ph type="dt" sz="half" idx="10"/>
          </p:nvPr>
        </p:nvSpPr>
        <p:spPr/>
        <p:txBody>
          <a:bodyPr/>
          <a:lstStyle/>
          <a:p>
            <a:fld id="{A199B70D-E75F-489A-8792-5BDA45807001}" type="datetime1">
              <a:rPr lang="en-PH" smtClean="0"/>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91F8C8E2-E433-4E7A-98CF-3E9C183905BA}" type="datetime1">
              <a:rPr lang="en-PH" smtClean="0"/>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8F403-6315-4F0D-9676-91D5B2E5FF79}" type="datetime1">
              <a:rPr lang="en-PH" smtClean="0"/>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H"/>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30B5FB4-D76E-409F-8DCD-8E9482C625FC}" type="datetime1">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H"/>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PH"/>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6099153-A302-4D69-A55C-CEB44F5DC8F2}" type="datetime1">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41AC0F-AEC2-49E6-A32B-906F52B13B2D}" type="datetime1">
              <a:rPr lang="en-PH" smtClean="0"/>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C1DF64-2907-4552-A9AC-AC38138C1DFB}" type="slidenum">
              <a:rPr lang="en-PH" smtClean="0"/>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0375"/>
          </a:xfrm>
          <a:prstGeom prst="rect">
            <a:avLst/>
          </a:prstGeom>
          <a:noFill/>
        </p:spPr>
        <p:txBody>
          <a:bodyPr wrap="square" rtlCol="0">
            <a:spAutoFit/>
          </a:bodyPr>
          <a:lstStyle/>
          <a:p>
            <a:r>
              <a:rPr lang="en-PH" sz="2400" dirty="0">
                <a:solidFill>
                  <a:schemeClr val="tx2">
                    <a:lumMod val="60000"/>
                    <a:lumOff val="40000"/>
                  </a:schemeClr>
                </a:solidFill>
              </a:rPr>
              <a:t>   Moses Test of Extreme Reactions</a:t>
            </a:r>
            <a:endParaRPr lang="en-PH" sz="2400" dirty="0">
              <a:solidFill>
                <a:schemeClr val="tx2">
                  <a:lumMod val="60000"/>
                  <a:lumOff val="40000"/>
                </a:schemeClr>
              </a:solidFill>
            </a:endParaRPr>
          </a:p>
        </p:txBody>
      </p:sp>
      <p:sp>
        <p:nvSpPr>
          <p:cNvPr id="10" name="TextBox 9"/>
          <p:cNvSpPr txBox="1"/>
          <p:nvPr/>
        </p:nvSpPr>
        <p:spPr>
          <a:xfrm>
            <a:off x="204532" y="1239250"/>
            <a:ext cx="8241631" cy="2584450"/>
          </a:xfrm>
          <a:prstGeom prst="rect">
            <a:avLst/>
          </a:prstGeom>
          <a:noFill/>
        </p:spPr>
        <p:txBody>
          <a:bodyPr wrap="square" rtlCol="0">
            <a:spAutoFit/>
          </a:bodyPr>
          <a:lstStyle/>
          <a:p>
            <a:pPr marL="285750" indent="-285750">
              <a:buFont typeface="Arial" panose="020B0604020202020204" pitchFamily="34" charset="0"/>
              <a:buChar char="•"/>
            </a:pPr>
            <a:r>
              <a:rPr lang="en-US" dirty="0"/>
              <a:t>Perform Moses test of extreme reactions, which can be used to determine the difference in range between two samples</a:t>
            </a:r>
            <a:r>
              <a:rPr lang="en-PH" altLang="en-US" dirty="0"/>
              <a:t>.</a:t>
            </a:r>
            <a:endParaRPr lang="en-US" dirty="0"/>
          </a:p>
          <a:p>
            <a:pPr marL="285750" indent="-285750">
              <a:buFont typeface="Arial" panose="020B0604020202020204" pitchFamily="34" charset="0"/>
              <a:buChar char="•"/>
            </a:pPr>
            <a:r>
              <a:rPr lang="en-US" dirty="0"/>
              <a:t>For two independent samples from a continuous field, this tests whether extreme values are equally likely in both populations or if they are more likely to occur in the population from which the sample with the larger range was drawn.</a:t>
            </a:r>
            <a:endParaRPr lang="en-US" dirty="0"/>
          </a:p>
          <a:p>
            <a:pPr marL="742950" lvl="1" indent="-285750">
              <a:buFont typeface="Arial" panose="020B0604020202020204" pitchFamily="34" charset="0"/>
              <a:buChar char="•"/>
            </a:pPr>
            <a:r>
              <a:rPr lang="en-PH" altLang="en-US" dirty="0"/>
              <a:t>Ho: Extreme values are equally likely in both populations.</a:t>
            </a:r>
            <a:endParaRPr lang="en-PH" altLang="en-US" dirty="0"/>
          </a:p>
          <a:p>
            <a:pPr marL="742950" lvl="1" indent="-285750">
              <a:buFont typeface="Arial" panose="020B0604020202020204" pitchFamily="34" charset="0"/>
              <a:buChar char="•"/>
            </a:pPr>
            <a:r>
              <a:rPr lang="en-PH" altLang="en-US" dirty="0"/>
              <a:t>Ha: Extreme values are more likely to occur from </a:t>
            </a:r>
            <a:r>
              <a:rPr lang="en-US" dirty="0">
                <a:sym typeface="+mn-ea"/>
              </a:rPr>
              <a:t>which the sample with the larger range was drawn</a:t>
            </a:r>
            <a:r>
              <a:rPr lang="en-PH" altLang="en-US" dirty="0">
                <a:sym typeface="+mn-ea"/>
              </a:rPr>
              <a:t>.</a:t>
            </a:r>
            <a:endParaRPr lang="en-US" dirty="0"/>
          </a:p>
          <a:p>
            <a:pPr marL="285750" indent="-285750">
              <a:buFont typeface="Wingdings" panose="05000000000000000000" pitchFamily="2" charset="2"/>
              <a:buChar char="§"/>
            </a:pPr>
            <a:endParaRPr lang="en-PH"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
        <p:nvSpPr>
          <p:cNvPr id="4" name="TextBox 5"/>
          <p:cNvSpPr txBox="1"/>
          <p:nvPr/>
        </p:nvSpPr>
        <p:spPr>
          <a:xfrm>
            <a:off x="331532" y="3886821"/>
            <a:ext cx="5185616" cy="337185"/>
          </a:xfrm>
          <a:prstGeom prst="rect">
            <a:avLst/>
          </a:prstGeom>
          <a:noFill/>
        </p:spPr>
        <p:txBody>
          <a:bodyPr wrap="square" rtlCol="0">
            <a:spAutoFit/>
          </a:bodyPr>
          <a:p>
            <a:r>
              <a:rPr lang="en-PH" altLang="en-US" sz="1600" dirty="0">
                <a:latin typeface="Arial" panose="020B0604020202020204" pitchFamily="34" charset="0"/>
              </a:rPr>
              <a:t>Using R, library “DescTools”</a:t>
            </a:r>
            <a:endParaRPr lang="en-PH" sz="1600" dirty="0"/>
          </a:p>
        </p:txBody>
      </p:sp>
      <p:pic>
        <p:nvPicPr>
          <p:cNvPr id="3" name="Picture 2"/>
          <p:cNvPicPr>
            <a:picLocks noChangeAspect="1"/>
          </p:cNvPicPr>
          <p:nvPr/>
        </p:nvPicPr>
        <p:blipFill>
          <a:blip r:embed="rId1"/>
          <a:stretch>
            <a:fillRect/>
          </a:stretch>
        </p:blipFill>
        <p:spPr>
          <a:xfrm>
            <a:off x="331470" y="4228465"/>
            <a:ext cx="7308850" cy="17926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0375"/>
          </a:xfrm>
          <a:prstGeom prst="rect">
            <a:avLst/>
          </a:prstGeom>
          <a:noFill/>
        </p:spPr>
        <p:txBody>
          <a:bodyPr wrap="square" rtlCol="0">
            <a:spAutoFit/>
          </a:bodyPr>
          <a:lstStyle/>
          <a:p>
            <a:r>
              <a:rPr lang="en-PH" sz="2400" dirty="0">
                <a:solidFill>
                  <a:schemeClr val="tx2">
                    <a:lumMod val="60000"/>
                    <a:lumOff val="40000"/>
                  </a:schemeClr>
                </a:solidFill>
              </a:rPr>
              <a:t>   Moses Test of Extreme Reactions</a:t>
            </a:r>
            <a:endParaRPr lang="en-PH" sz="2400" dirty="0">
              <a:solidFill>
                <a:schemeClr val="tx2">
                  <a:lumMod val="60000"/>
                  <a:lumOff val="40000"/>
                </a:schemeClr>
              </a:solidFill>
            </a:endParaRPr>
          </a:p>
        </p:txBody>
      </p:sp>
      <p:sp>
        <p:nvSpPr>
          <p:cNvPr id="10" name="TextBox 9"/>
          <p:cNvSpPr txBox="1"/>
          <p:nvPr/>
        </p:nvSpPr>
        <p:spPr>
          <a:xfrm>
            <a:off x="204532" y="1239250"/>
            <a:ext cx="8241631" cy="2861310"/>
          </a:xfrm>
          <a:prstGeom prst="rect">
            <a:avLst/>
          </a:prstGeom>
          <a:noFill/>
        </p:spPr>
        <p:txBody>
          <a:bodyPr wrap="square" rtlCol="0">
            <a:spAutoFit/>
          </a:bodyPr>
          <a:lstStyle/>
          <a:p>
            <a:r>
              <a:rPr lang="en-US" b="1" dirty="0"/>
              <a:t>References</a:t>
            </a:r>
            <a:endParaRPr lang="en-US" b="1" dirty="0"/>
          </a:p>
          <a:p>
            <a:endParaRPr lang="en-US" dirty="0"/>
          </a:p>
          <a:p>
            <a:pPr marL="285750" indent="-285750">
              <a:buFont typeface="Arial" panose="020B0604020202020204" pitchFamily="34" charset="0"/>
              <a:buChar char="•"/>
            </a:pPr>
            <a:r>
              <a:rPr lang="en-US" dirty="0"/>
              <a:t>https://www.ibm.com/support/knowledgecenter/SSLVMB_22.0.0/com.ibm.spss.statistics.algorithms/alg_nonparametric_independent_moses.htm</a:t>
            </a:r>
            <a:endParaRPr lang="en-US" dirty="0"/>
          </a:p>
          <a:p>
            <a:pPr marL="285750" indent="-285750">
              <a:buFont typeface="Arial" panose="020B0604020202020204" pitchFamily="34" charset="0"/>
              <a:buChar char="•"/>
            </a:pPr>
            <a:r>
              <a:rPr lang="en-US" dirty="0"/>
              <a:t>https://www.rdocumentation.org/packages/DescTools/versions/0.99.19/topics/MosesTest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Wingdings" panose="05000000000000000000" pitchFamily="2" charset="2"/>
              <a:buChar char="§"/>
            </a:pPr>
            <a:endParaRPr lang="en-PH"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829</Words>
  <Application>WPS Presentation</Application>
  <PresentationFormat>On-screen Show (4:3)</PresentationFormat>
  <Paragraphs>25</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SimSun</vt:lpstr>
      <vt:lpstr>Wingdings</vt:lpstr>
      <vt:lpstr>Calibri</vt:lpstr>
      <vt:lpstr>Microsoft YaHei</vt:lpstr>
      <vt:lpstr>Arial Unicode MS</vt:lpstr>
      <vt:lpstr>Calibri Light</vt:lpstr>
      <vt:lpstr>1_Office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Fajilagot, Edson</dc:creator>
  <cp:lastModifiedBy>Edson</cp:lastModifiedBy>
  <cp:revision>86</cp:revision>
  <cp:lastPrinted>2019-02-15T09:30:00Z</cp:lastPrinted>
  <dcterms:created xsi:type="dcterms:W3CDTF">2019-02-13T05:27:00Z</dcterms:created>
  <dcterms:modified xsi:type="dcterms:W3CDTF">2019-02-18T13:41:13Z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