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75" r:id="rId5"/>
    <p:sldId id="259" r:id="rId6"/>
    <p:sldId id="260" r:id="rId7"/>
    <p:sldId id="264" r:id="rId8"/>
    <p:sldId id="261" r:id="rId9"/>
    <p:sldId id="263" r:id="rId10"/>
    <p:sldId id="262" r:id="rId11"/>
    <p:sldId id="265" r:id="rId12"/>
    <p:sldId id="266" r:id="rId13"/>
    <p:sldId id="267" r:id="rId15"/>
    <p:sldId id="268" r:id="rId16"/>
    <p:sldId id="269" r:id="rId17"/>
    <p:sldId id="270" r:id="rId18"/>
    <p:sldId id="271" r:id="rId19"/>
    <p:sldId id="272" r:id="rId20"/>
    <p:sldId id="293" r:id="rId21"/>
    <p:sldId id="294" r:id="rId22"/>
    <p:sldId id="273" r:id="rId23"/>
    <p:sldId id="274" r:id="rId24"/>
    <p:sldId id="276" r:id="rId25"/>
    <p:sldId id="298" r:id="rId26"/>
    <p:sldId id="295" r:id="rId2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son" initials="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5T18:50:50.527" idx="4">
    <p:pos x="19" y="10"/>
    <p:text>f you are interested in showing that scores differ when considering different group of participants (gender, country, etc.), you may treat your scores as numeric values, provided they fulfill usual assumptions about variance (or shape) and sample size. If you are rather interested in highlighting how response patterns vary across subgroups, then you should consider item scores as discrete choice among a set of answer options and look for log-linear modeling, ordinal logistic regression, item-response models or any other statistical model that allows to cope with polytomous items.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PH" altLang="en-US"/>
              <a:t>Thesis critique</a:t>
            </a:r>
            <a:endParaRPr lang="en-PH" altLang="en-US"/>
          </a:p>
        </p:txBody>
      </p:sp>
      <p:sp>
        <p:nvSpPr>
          <p:cNvPr id="5" name="Content Placeholder 4"/>
          <p:cNvSpPr>
            <a:spLocks noGrp="1"/>
          </p:cNvSpPr>
          <p:nvPr>
            <p:ph idx="1"/>
          </p:nvPr>
        </p:nvSpPr>
        <p:spPr/>
        <p:txBody>
          <a:bodyPr>
            <a:normAutofit fontScale="60000"/>
          </a:bodyPr>
          <a:p>
            <a:r>
              <a:rPr lang="en-PH" altLang="en-US" b="1"/>
              <a:t>Ch. 1 - Problem and its background</a:t>
            </a:r>
            <a:endParaRPr lang="en-PH" altLang="en-US"/>
          </a:p>
          <a:p>
            <a:pPr lvl="1"/>
            <a:r>
              <a:rPr lang="en-PH" altLang="en-US"/>
              <a:t>Research topic</a:t>
            </a:r>
            <a:endParaRPr lang="en-PH" altLang="en-US"/>
          </a:p>
          <a:p>
            <a:pPr lvl="1"/>
            <a:r>
              <a:rPr lang="en-PH" altLang="en-US"/>
              <a:t>Statement of the problem</a:t>
            </a:r>
            <a:endParaRPr lang="en-PH" altLang="en-US"/>
          </a:p>
          <a:p>
            <a:pPr lvl="1"/>
            <a:r>
              <a:rPr lang="en-PH" altLang="en-US"/>
              <a:t>Research hypothesis</a:t>
            </a:r>
            <a:endParaRPr lang="en-PH" altLang="en-US"/>
          </a:p>
          <a:p>
            <a:pPr lvl="1"/>
            <a:r>
              <a:rPr lang="en-PH" altLang="en-US"/>
              <a:t>Scope and limitations</a:t>
            </a:r>
            <a:endParaRPr lang="en-PH" altLang="en-US"/>
          </a:p>
          <a:p>
            <a:r>
              <a:rPr lang="en-PH" altLang="en-US"/>
              <a:t>Ch. 2 - Review of related literature and studies</a:t>
            </a:r>
            <a:endParaRPr lang="en-PH" altLang="en-US"/>
          </a:p>
          <a:p>
            <a:r>
              <a:rPr lang="en-PH" altLang="en-US"/>
              <a:t>Ch. 3 - Methodology</a:t>
            </a:r>
            <a:endParaRPr lang="en-PH" altLang="en-US"/>
          </a:p>
          <a:p>
            <a:pPr lvl="1"/>
            <a:r>
              <a:rPr lang="en-PH" altLang="en-US"/>
              <a:t>Research design</a:t>
            </a:r>
            <a:endParaRPr lang="en-PH" altLang="en-US"/>
          </a:p>
          <a:p>
            <a:pPr lvl="1"/>
            <a:r>
              <a:rPr lang="en-PH" altLang="en-US">
                <a:sym typeface="+mn-ea"/>
              </a:rPr>
              <a:t>Sampling procedure</a:t>
            </a:r>
            <a:endParaRPr lang="en-PH" altLang="en-US"/>
          </a:p>
          <a:p>
            <a:pPr lvl="1"/>
            <a:r>
              <a:rPr lang="en-PH" altLang="en-US"/>
              <a:t>Research respondents</a:t>
            </a:r>
            <a:endParaRPr lang="en-PH" altLang="en-US"/>
          </a:p>
          <a:p>
            <a:pPr lvl="1"/>
            <a:r>
              <a:rPr lang="en-PH" altLang="en-US"/>
              <a:t>Research instruments</a:t>
            </a:r>
            <a:endParaRPr lang="en-PH" altLang="en-US"/>
          </a:p>
          <a:p>
            <a:pPr lvl="1"/>
            <a:r>
              <a:rPr lang="en-PH" altLang="en-US"/>
              <a:t>Statistical treatment of data</a:t>
            </a:r>
            <a:endParaRPr lang="en-PH" altLang="en-US"/>
          </a:p>
          <a:p>
            <a:pPr lvl="0"/>
            <a:r>
              <a:rPr lang="en-PH" altLang="en-US">
                <a:sym typeface="+mn-ea"/>
              </a:rPr>
              <a:t>Ch. 4 - Presentation, analysis and interpretation</a:t>
            </a:r>
            <a:endParaRPr lang="en-PH" altLang="en-US">
              <a:sym typeface="+mn-ea"/>
            </a:endParaRPr>
          </a:p>
          <a:p>
            <a:pPr lvl="0"/>
            <a:r>
              <a:rPr lang="en-PH" altLang="en-US">
                <a:sym typeface="+mn-ea"/>
              </a:rPr>
              <a:t>Ch. 5 - Summary, findings, conclusions and recommendations </a:t>
            </a:r>
            <a:endParaRPr lang="en-PH"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Sampling procedure</a:t>
            </a:r>
            <a:endParaRPr lang="en-PH" altLang="en-US"/>
          </a:p>
        </p:txBody>
      </p:sp>
      <p:pic>
        <p:nvPicPr>
          <p:cNvPr id="4" name="Content Placeholder 3"/>
          <p:cNvPicPr>
            <a:picLocks noChangeAspect="1"/>
          </p:cNvPicPr>
          <p:nvPr>
            <p:ph idx="1"/>
          </p:nvPr>
        </p:nvPicPr>
        <p:blipFill>
          <a:blip r:embed="rId1"/>
          <a:stretch>
            <a:fillRect/>
          </a:stretch>
        </p:blipFill>
        <p:spPr>
          <a:xfrm>
            <a:off x="838200" y="1871980"/>
            <a:ext cx="6467475" cy="3683000"/>
          </a:xfrm>
          <a:prstGeom prst="rect">
            <a:avLst/>
          </a:prstGeom>
        </p:spPr>
      </p:pic>
      <p:sp>
        <p:nvSpPr>
          <p:cNvPr id="6" name="Text Box 5"/>
          <p:cNvSpPr txBox="1"/>
          <p:nvPr/>
        </p:nvSpPr>
        <p:spPr>
          <a:xfrm>
            <a:off x="7863205" y="1871980"/>
            <a:ext cx="3952240" cy="1198880"/>
          </a:xfrm>
          <a:prstGeom prst="rect">
            <a:avLst/>
          </a:prstGeom>
          <a:noFill/>
        </p:spPr>
        <p:txBody>
          <a:bodyPr wrap="square" rtlCol="0">
            <a:spAutoFit/>
            <a:scene3d>
              <a:camera prst="orthographicFront"/>
              <a:lightRig rig="threePt" dir="t"/>
            </a:scene3d>
          </a:bodyPr>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Qu</a:t>
            </a:r>
            <a:r>
              <a:rPr lang="en-US" i="1">
                <a:ln/>
                <a:solidFill>
                  <a:schemeClr val="tx1"/>
                </a:solidFill>
                <a:effectLst>
                  <a:outerShdw blurRad="38100" dist="19050" dir="2700000" algn="tl" rotWithShape="0">
                    <a:schemeClr val="dk1">
                      <a:alpha val="40000"/>
                    </a:schemeClr>
                  </a:outerShdw>
                </a:effectLst>
              </a:rPr>
              <a:t>ota sampling is non-probability method</a:t>
            </a:r>
            <a:r>
              <a:rPr lang="en-PH" altLang="en-US" i="1">
                <a:ln/>
                <a:solidFill>
                  <a:schemeClr val="tx1"/>
                </a:solidFill>
                <a:effectLst>
                  <a:outerShdw blurRad="38100" dist="19050" dir="2700000" algn="tl" rotWithShape="0">
                    <a:schemeClr val="dk1">
                      <a:alpha val="40000"/>
                    </a:schemeClr>
                  </a:outerShdw>
                </a:effectLst>
              </a:rPr>
              <a:t>.</a:t>
            </a:r>
            <a:endParaRPr lang="en-US" i="1">
              <a:ln/>
              <a:solidFill>
                <a:schemeClr val="tx1"/>
              </a:solidFill>
              <a:effectLst>
                <a:outerShdw blurRad="38100" dist="19050" dir="2700000" algn="tl" rotWithShape="0">
                  <a:schemeClr val="dk1">
                    <a:alpha val="40000"/>
                  </a:schemeClr>
                </a:outerShdw>
              </a:effectLst>
            </a:endParaRPr>
          </a:p>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As e</a:t>
            </a:r>
            <a:r>
              <a:rPr lang="en-US" i="1">
                <a:ln/>
                <a:solidFill>
                  <a:schemeClr val="tx1"/>
                </a:solidFill>
                <a:effectLst>
                  <a:outerShdw blurRad="38100" dist="19050" dir="2700000" algn="tl" rotWithShape="0">
                    <a:schemeClr val="dk1">
                      <a:alpha val="40000"/>
                    </a:schemeClr>
                  </a:outerShdw>
                </a:effectLst>
              </a:rPr>
              <a:t>ntire population is used</a:t>
            </a:r>
            <a:r>
              <a:rPr lang="en-PH" altLang="en-US" i="1">
                <a:ln/>
                <a:solidFill>
                  <a:schemeClr val="tx1"/>
                </a:solidFill>
                <a:effectLst>
                  <a:outerShdw blurRad="38100" dist="19050" dir="2700000" algn="tl" rotWithShape="0">
                    <a:schemeClr val="dk1">
                      <a:alpha val="40000"/>
                    </a:schemeClr>
                  </a:outerShdw>
                </a:effectLst>
              </a:rPr>
              <a:t>, this is not quota sampling but census.</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respondents</a:t>
            </a:r>
            <a:endParaRPr lang="en-PH" altLang="en-US"/>
          </a:p>
        </p:txBody>
      </p:sp>
      <p:pic>
        <p:nvPicPr>
          <p:cNvPr id="4" name="Content Placeholder 3"/>
          <p:cNvPicPr>
            <a:picLocks noChangeAspect="1"/>
          </p:cNvPicPr>
          <p:nvPr>
            <p:ph idx="1"/>
          </p:nvPr>
        </p:nvPicPr>
        <p:blipFill>
          <a:blip r:embed="rId1"/>
          <a:stretch>
            <a:fillRect/>
          </a:stretch>
        </p:blipFill>
        <p:spPr>
          <a:xfrm>
            <a:off x="838200" y="1691005"/>
            <a:ext cx="5425440" cy="3926840"/>
          </a:xfrm>
          <a:prstGeom prst="rect">
            <a:avLst/>
          </a:prstGeom>
        </p:spPr>
      </p:pic>
      <p:sp>
        <p:nvSpPr>
          <p:cNvPr id="6" name="Text Box 5"/>
          <p:cNvSpPr txBox="1"/>
          <p:nvPr/>
        </p:nvSpPr>
        <p:spPr>
          <a:xfrm>
            <a:off x="7401560" y="1830070"/>
            <a:ext cx="3952240" cy="1198880"/>
          </a:xfrm>
          <a:prstGeom prst="rect">
            <a:avLst/>
          </a:prstGeom>
          <a:noFill/>
        </p:spPr>
        <p:txBody>
          <a:bodyPr wrap="square" rtlCol="0">
            <a:spAutoFit/>
            <a:scene3d>
              <a:camera prst="orthographicFront"/>
              <a:lightRig rig="threePt" dir="t"/>
            </a:scene3d>
          </a:bodyPr>
          <a:p>
            <a:r>
              <a:rPr lang="en-US" i="1">
                <a:solidFill>
                  <a:schemeClr val="tx1"/>
                </a:solidFill>
                <a:effectLst>
                  <a:outerShdw blurRad="38100" dist="19050" dir="2700000" algn="tl" rotWithShape="0">
                    <a:schemeClr val="dk1">
                      <a:alpha val="40000"/>
                    </a:schemeClr>
                  </a:outerShdw>
                </a:effectLst>
              </a:rPr>
              <a:t>- </a:t>
            </a:r>
            <a:r>
              <a:rPr lang="en-PH" altLang="en-US" i="1">
                <a:solidFill>
                  <a:schemeClr val="tx1"/>
                </a:solidFill>
                <a:effectLst>
                  <a:outerShdw blurRad="38100" dist="19050" dir="2700000" algn="tl" rotWithShape="0">
                    <a:schemeClr val="dk1">
                      <a:alpha val="40000"/>
                    </a:schemeClr>
                  </a:outerShdw>
                </a:effectLst>
              </a:rPr>
              <a:t>This table shows that e</a:t>
            </a:r>
            <a:r>
              <a:rPr lang="en-US" i="1">
                <a:solidFill>
                  <a:schemeClr val="tx1"/>
                </a:solidFill>
                <a:effectLst>
                  <a:outerShdw blurRad="38100" dist="19050" dir="2700000" algn="tl" rotWithShape="0">
                    <a:schemeClr val="dk1">
                      <a:alpha val="40000"/>
                    </a:schemeClr>
                  </a:outerShdw>
                </a:effectLst>
              </a:rPr>
              <a:t>ntire population is used</a:t>
            </a:r>
            <a:r>
              <a:rPr lang="en-PH" altLang="en-US" i="1">
                <a:solidFill>
                  <a:schemeClr val="tx1"/>
                </a:solidFill>
                <a:effectLst>
                  <a:outerShdw blurRad="38100" dist="19050" dir="2700000" algn="tl" rotWithShape="0">
                    <a:schemeClr val="dk1">
                      <a:alpha val="40000"/>
                    </a:schemeClr>
                  </a:outerShdw>
                </a:effectLst>
              </a:rPr>
              <a:t>, therefore there is no need to do statistical treatment of data like ANOVA and Scheffes test.</a:t>
            </a:r>
            <a:endParaRPr lang="en-PH" altLang="en-US"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instrument</a:t>
            </a:r>
            <a:endParaRPr lang="en-PH" altLang="en-US"/>
          </a:p>
        </p:txBody>
      </p:sp>
      <p:pic>
        <p:nvPicPr>
          <p:cNvPr id="4" name="Content Placeholder 3"/>
          <p:cNvPicPr>
            <a:picLocks noChangeAspect="1"/>
          </p:cNvPicPr>
          <p:nvPr>
            <p:ph sz="half" idx="1"/>
          </p:nvPr>
        </p:nvPicPr>
        <p:blipFill>
          <a:blip r:embed="rId1"/>
          <a:stretch>
            <a:fillRect/>
          </a:stretch>
        </p:blipFill>
        <p:spPr>
          <a:xfrm>
            <a:off x="838200" y="1858010"/>
            <a:ext cx="6258560" cy="3300095"/>
          </a:xfrm>
          <a:prstGeom prst="rect">
            <a:avLst/>
          </a:prstGeom>
        </p:spPr>
      </p:pic>
      <p:sp>
        <p:nvSpPr>
          <p:cNvPr id="6" name="Text Box 5"/>
          <p:cNvSpPr txBox="1"/>
          <p:nvPr/>
        </p:nvSpPr>
        <p:spPr>
          <a:xfrm>
            <a:off x="7749540" y="1691005"/>
            <a:ext cx="3952240" cy="1476375"/>
          </a:xfrm>
          <a:prstGeom prst="rect">
            <a:avLst/>
          </a:prstGeom>
          <a:noFill/>
        </p:spPr>
        <p:txBody>
          <a:bodyPr wrap="square" rtlCol="0">
            <a:spAutoFit/>
            <a:scene3d>
              <a:camera prst="orthographicFront"/>
              <a:lightRig rig="threePt" dir="t"/>
            </a:scene3d>
          </a:bodyPr>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Revised SBM of 2012 employs 4 level of rating scale (0,1,2,3). Why 0 (no evidence) rating was omitted?</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instrument</a:t>
            </a:r>
            <a:endParaRPr lang="en-PH" altLang="en-US"/>
          </a:p>
        </p:txBody>
      </p:sp>
      <p:pic>
        <p:nvPicPr>
          <p:cNvPr id="5" name="Content Placeholder 4"/>
          <p:cNvPicPr>
            <a:picLocks noChangeAspect="1"/>
          </p:cNvPicPr>
          <p:nvPr>
            <p:ph sz="half" idx="2"/>
          </p:nvPr>
        </p:nvPicPr>
        <p:blipFill>
          <a:blip r:embed="rId1"/>
          <a:stretch>
            <a:fillRect/>
          </a:stretch>
        </p:blipFill>
        <p:spPr>
          <a:xfrm>
            <a:off x="944880" y="1774190"/>
            <a:ext cx="6319520" cy="3370580"/>
          </a:xfrm>
          <a:prstGeom prst="rect">
            <a:avLst/>
          </a:prstGeom>
        </p:spPr>
      </p:pic>
      <p:sp>
        <p:nvSpPr>
          <p:cNvPr id="6" name="Text Box 5"/>
          <p:cNvSpPr txBox="1"/>
          <p:nvPr/>
        </p:nvSpPr>
        <p:spPr>
          <a:xfrm>
            <a:off x="7833360" y="1305560"/>
            <a:ext cx="3952240" cy="4246245"/>
          </a:xfrm>
          <a:prstGeom prst="rect">
            <a:avLst/>
          </a:prstGeom>
          <a:noFill/>
        </p:spPr>
        <p:txBody>
          <a:bodyPr wrap="square" rtlCol="0">
            <a:spAutoFit/>
            <a:scene3d>
              <a:camera prst="orthographicFront"/>
              <a:lightRig rig="threePt" dir="t"/>
            </a:scene3d>
          </a:bodyPr>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 Three level scale rating has a tendency to have a result of “neutral”.</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From http://asq.org/quality-progress/2007/07/statistics/likert-scales-and-data-analyses.html ... “scales are sometimes truncated to an even number of categories (typically four) to eliminate the “neutral” option in a “forced choice” survey scale”</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 Conversion of likert scale to corresponding range was not included in the paper.</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instrument</a:t>
            </a:r>
            <a:endParaRPr lang="en-PH" altLang="en-US"/>
          </a:p>
        </p:txBody>
      </p:sp>
      <p:pic>
        <p:nvPicPr>
          <p:cNvPr id="5" name="Content Placeholder 4"/>
          <p:cNvPicPr>
            <a:picLocks noChangeAspect="1"/>
          </p:cNvPicPr>
          <p:nvPr>
            <p:ph sz="half" idx="1"/>
          </p:nvPr>
        </p:nvPicPr>
        <p:blipFill>
          <a:blip r:embed="rId1"/>
          <a:stretch>
            <a:fillRect/>
          </a:stretch>
        </p:blipFill>
        <p:spPr>
          <a:xfrm>
            <a:off x="838200" y="1597025"/>
            <a:ext cx="5181600" cy="3211195"/>
          </a:xfrm>
          <a:prstGeom prst="rect">
            <a:avLst/>
          </a:prstGeom>
        </p:spPr>
      </p:pic>
      <p:pic>
        <p:nvPicPr>
          <p:cNvPr id="6" name="Content Placeholder 5"/>
          <p:cNvPicPr>
            <a:picLocks noChangeAspect="1"/>
          </p:cNvPicPr>
          <p:nvPr>
            <p:ph sz="half" idx="2"/>
          </p:nvPr>
        </p:nvPicPr>
        <p:blipFill>
          <a:blip r:embed="rId2"/>
          <a:stretch>
            <a:fillRect/>
          </a:stretch>
        </p:blipFill>
        <p:spPr>
          <a:xfrm>
            <a:off x="909320" y="5097780"/>
            <a:ext cx="5181600" cy="902970"/>
          </a:xfrm>
          <a:prstGeom prst="rect">
            <a:avLst/>
          </a:prstGeom>
        </p:spPr>
      </p:pic>
      <p:sp>
        <p:nvSpPr>
          <p:cNvPr id="3" name="Text Box 2"/>
          <p:cNvSpPr txBox="1"/>
          <p:nvPr/>
        </p:nvSpPr>
        <p:spPr>
          <a:xfrm>
            <a:off x="7114540" y="1418590"/>
            <a:ext cx="3952240" cy="2306955"/>
          </a:xfrm>
          <a:prstGeom prst="rect">
            <a:avLst/>
          </a:prstGeom>
          <a:noFill/>
        </p:spPr>
        <p:txBody>
          <a:bodyPr wrap="square" rtlCol="0">
            <a:spAutoFit/>
            <a:scene3d>
              <a:camera prst="orthographicFront"/>
              <a:lightRig rig="threePt" dir="t"/>
            </a:scene3d>
          </a:bodyPr>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Reliability test for Interview questionaire was not presented nor how it was done.</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 It shows that not all respondents were able to participate in the interviews but this fact was not mentioned/considered in the analysis.</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Statistical treatment of data</a:t>
            </a:r>
            <a:endParaRPr lang="en-PH" altLang="en-US"/>
          </a:p>
        </p:txBody>
      </p:sp>
      <p:pic>
        <p:nvPicPr>
          <p:cNvPr id="5" name="Content Placeholder 4"/>
          <p:cNvPicPr>
            <a:picLocks noChangeAspect="1"/>
          </p:cNvPicPr>
          <p:nvPr>
            <p:ph idx="1"/>
          </p:nvPr>
        </p:nvPicPr>
        <p:blipFill>
          <a:blip r:embed="rId1"/>
          <a:stretch>
            <a:fillRect/>
          </a:stretch>
        </p:blipFill>
        <p:spPr>
          <a:xfrm>
            <a:off x="838200" y="1593850"/>
            <a:ext cx="6369050" cy="4000500"/>
          </a:xfrm>
          <a:prstGeom prst="rect">
            <a:avLst/>
          </a:prstGeom>
        </p:spPr>
      </p:pic>
      <p:sp>
        <p:nvSpPr>
          <p:cNvPr id="3" name="Text Box 2"/>
          <p:cNvSpPr txBox="1"/>
          <p:nvPr/>
        </p:nvSpPr>
        <p:spPr>
          <a:xfrm>
            <a:off x="7508240" y="1691005"/>
            <a:ext cx="3952240" cy="1198880"/>
          </a:xfrm>
          <a:prstGeom prst="rect">
            <a:avLst/>
          </a:prstGeom>
          <a:noFill/>
        </p:spPr>
        <p:txBody>
          <a:bodyPr wrap="square" rtlCol="0">
            <a:spAutoFit/>
            <a:scene3d>
              <a:camera prst="orthographicFront"/>
              <a:lightRig rig="threePt" dir="t"/>
            </a:scene3d>
          </a:bodyPr>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There is no need for statistical treatment using one-way ANOVA and Scheffe's test since the data is from the population!</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PH" altLang="en-US">
                <a:sym typeface="+mn-ea"/>
              </a:rPr>
              <a:t>Thesis critique</a:t>
            </a:r>
            <a:endParaRPr lang="en-PH" altLang="en-US"/>
          </a:p>
        </p:txBody>
      </p:sp>
      <p:sp>
        <p:nvSpPr>
          <p:cNvPr id="5" name="Content Placeholder 4"/>
          <p:cNvSpPr>
            <a:spLocks noGrp="1"/>
          </p:cNvSpPr>
          <p:nvPr>
            <p:ph idx="1"/>
          </p:nvPr>
        </p:nvSpPr>
        <p:spPr/>
        <p:txBody>
          <a:bodyPr>
            <a:normAutofit fontScale="60000"/>
          </a:bodyPr>
          <a:p>
            <a:r>
              <a:rPr lang="en-PH" altLang="en-US"/>
              <a:t>Ch. 1 - Problem and its background</a:t>
            </a:r>
            <a:endParaRPr lang="en-PH" altLang="en-US"/>
          </a:p>
          <a:p>
            <a:pPr lvl="1"/>
            <a:r>
              <a:rPr lang="en-PH" altLang="en-US"/>
              <a:t>Research topic</a:t>
            </a:r>
            <a:endParaRPr lang="en-PH" altLang="en-US"/>
          </a:p>
          <a:p>
            <a:pPr lvl="1"/>
            <a:r>
              <a:rPr lang="en-PH" altLang="en-US"/>
              <a:t>Statement of the problem</a:t>
            </a:r>
            <a:endParaRPr lang="en-PH" altLang="en-US"/>
          </a:p>
          <a:p>
            <a:pPr lvl="1"/>
            <a:r>
              <a:rPr lang="en-PH" altLang="en-US"/>
              <a:t>Research hypothesis</a:t>
            </a:r>
            <a:endParaRPr lang="en-PH" altLang="en-US"/>
          </a:p>
          <a:p>
            <a:pPr lvl="1"/>
            <a:r>
              <a:rPr lang="en-PH" altLang="en-US"/>
              <a:t>Scope and limitations</a:t>
            </a:r>
            <a:endParaRPr lang="en-PH" altLang="en-US"/>
          </a:p>
          <a:p>
            <a:r>
              <a:rPr lang="en-PH" altLang="en-US"/>
              <a:t>Ch. 2 - Review of related literature and studies</a:t>
            </a:r>
            <a:endParaRPr lang="en-PH" altLang="en-US"/>
          </a:p>
          <a:p>
            <a:r>
              <a:rPr lang="en-PH" altLang="en-US"/>
              <a:t>Ch. 3 - Methodology</a:t>
            </a:r>
            <a:endParaRPr lang="en-PH" altLang="en-US"/>
          </a:p>
          <a:p>
            <a:pPr lvl="1"/>
            <a:r>
              <a:rPr lang="en-PH" altLang="en-US"/>
              <a:t>Research design</a:t>
            </a:r>
            <a:endParaRPr lang="en-PH" altLang="en-US"/>
          </a:p>
          <a:p>
            <a:pPr lvl="1"/>
            <a:r>
              <a:rPr lang="en-PH" altLang="en-US">
                <a:sym typeface="+mn-ea"/>
              </a:rPr>
              <a:t>Sampling procedure</a:t>
            </a:r>
            <a:endParaRPr lang="en-PH" altLang="en-US"/>
          </a:p>
          <a:p>
            <a:pPr lvl="1"/>
            <a:r>
              <a:rPr lang="en-PH" altLang="en-US"/>
              <a:t>Research respondents</a:t>
            </a:r>
            <a:endParaRPr lang="en-PH" altLang="en-US"/>
          </a:p>
          <a:p>
            <a:pPr lvl="1"/>
            <a:r>
              <a:rPr lang="en-PH" altLang="en-US"/>
              <a:t>Research instruments</a:t>
            </a:r>
            <a:endParaRPr lang="en-PH" altLang="en-US"/>
          </a:p>
          <a:p>
            <a:pPr lvl="1"/>
            <a:r>
              <a:rPr lang="en-PH" altLang="en-US"/>
              <a:t>Statistical treatment of data</a:t>
            </a:r>
            <a:endParaRPr lang="en-PH" altLang="en-US"/>
          </a:p>
          <a:p>
            <a:pPr lvl="0"/>
            <a:r>
              <a:rPr lang="en-PH" altLang="en-US" b="1">
                <a:sym typeface="+mn-ea"/>
              </a:rPr>
              <a:t>Ch. 4 - Presentation, analysis and interpretation</a:t>
            </a:r>
            <a:endParaRPr lang="en-PH" altLang="en-US">
              <a:sym typeface="+mn-ea"/>
            </a:endParaRPr>
          </a:p>
          <a:p>
            <a:pPr lvl="0"/>
            <a:r>
              <a:rPr lang="en-PH" altLang="en-US">
                <a:sym typeface="+mn-ea"/>
              </a:rPr>
              <a:t>Ch. 5 - Summary, findings, conclusions and recommendations </a:t>
            </a:r>
            <a:endParaRPr lang="en-PH"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Presentation, analysis and interpretation</a:t>
            </a:r>
            <a:br>
              <a:rPr lang="en-PH" altLang="en-US"/>
            </a:br>
            <a:r>
              <a:rPr lang="en-PH" altLang="en-US"/>
              <a:t>Result for question #1</a:t>
            </a:r>
            <a:endParaRPr lang="en-PH" altLang="en-US"/>
          </a:p>
        </p:txBody>
      </p:sp>
      <p:pic>
        <p:nvPicPr>
          <p:cNvPr id="5" name="Content Placeholder 4"/>
          <p:cNvPicPr>
            <a:picLocks noChangeAspect="1"/>
          </p:cNvPicPr>
          <p:nvPr>
            <p:ph idx="1"/>
          </p:nvPr>
        </p:nvPicPr>
        <p:blipFill>
          <a:blip r:embed="rId1"/>
          <a:stretch>
            <a:fillRect/>
          </a:stretch>
        </p:blipFill>
        <p:spPr>
          <a:xfrm>
            <a:off x="838200" y="1691005"/>
            <a:ext cx="5848350" cy="4257675"/>
          </a:xfrm>
          <a:prstGeom prst="rect">
            <a:avLst/>
          </a:prstGeom>
        </p:spPr>
      </p:pic>
      <p:sp>
        <p:nvSpPr>
          <p:cNvPr id="6" name="Text Box 5"/>
          <p:cNvSpPr txBox="1"/>
          <p:nvPr/>
        </p:nvSpPr>
        <p:spPr>
          <a:xfrm>
            <a:off x="7401560" y="1691005"/>
            <a:ext cx="3952240" cy="3415030"/>
          </a:xfrm>
          <a:prstGeom prst="rect">
            <a:avLst/>
          </a:prstGeom>
          <a:noFill/>
        </p:spPr>
        <p:txBody>
          <a:bodyPr wrap="square" rtlCol="0">
            <a:spAutoFit/>
            <a:scene3d>
              <a:camera prst="orthographicFront"/>
              <a:lightRig rig="threePt" dir="t"/>
            </a:scene3d>
          </a:bodyPr>
          <a:p>
            <a:endParaRPr lang="en-US" i="1">
              <a:ln/>
              <a:solidFill>
                <a:schemeClr val="tx1"/>
              </a:solidFill>
              <a:effectLst>
                <a:outerShdw blurRad="38100" dist="19050" dir="2700000" algn="tl" rotWithShape="0">
                  <a:schemeClr val="dk1">
                    <a:alpha val="40000"/>
                  </a:schemeClr>
                </a:outerShdw>
              </a:effectLst>
            </a:endParaRPr>
          </a:p>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For all SBM principles and all groups(4 schools), result falls in the middle scale. </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This maybe attributed to the usage of three level scale only. Result would have been difference if 4 level scale (including 0) was used.</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Presentation, analysis and interpretation</a:t>
            </a:r>
            <a:br>
              <a:rPr lang="en-PH" altLang="en-US"/>
            </a:br>
            <a:r>
              <a:rPr lang="en-PH" altLang="en-US">
                <a:sym typeface="+mn-ea"/>
              </a:rPr>
              <a:t>Result for question #1</a:t>
            </a:r>
            <a:endParaRPr lang="en-PH" altLang="en-US"/>
          </a:p>
        </p:txBody>
      </p:sp>
      <p:sp>
        <p:nvSpPr>
          <p:cNvPr id="6" name="Text Box 5"/>
          <p:cNvSpPr txBox="1"/>
          <p:nvPr/>
        </p:nvSpPr>
        <p:spPr>
          <a:xfrm>
            <a:off x="7401560" y="1449705"/>
            <a:ext cx="3952240" cy="2584450"/>
          </a:xfrm>
          <a:prstGeom prst="rect">
            <a:avLst/>
          </a:prstGeom>
          <a:noFill/>
        </p:spPr>
        <p:txBody>
          <a:bodyPr wrap="square" rtlCol="0">
            <a:spAutoFit/>
            <a:scene3d>
              <a:camera prst="orthographicFront"/>
              <a:lightRig rig="threePt" dir="t"/>
            </a:scene3d>
          </a:bodyPr>
          <a:p>
            <a:r>
              <a:rPr lang="en-US" i="1">
                <a:ln/>
                <a:solidFill>
                  <a:schemeClr val="tx1"/>
                </a:solidFill>
                <a:effectLst>
                  <a:outerShdw blurRad="38100" dist="19050" dir="2700000" algn="tl" rotWithShape="0">
                    <a:schemeClr val="dk1">
                      <a:alpha val="40000"/>
                    </a:schemeClr>
                  </a:outerShdw>
                </a:effectLst>
              </a:rPr>
              <a:t>- </a:t>
            </a:r>
            <a:r>
              <a:rPr lang="en-PH" altLang="en-US" i="1">
                <a:ln/>
                <a:solidFill>
                  <a:schemeClr val="tx1"/>
                </a:solidFill>
                <a:effectLst>
                  <a:outerShdw blurRad="38100" dist="19050" dir="2700000" algn="tl" rotWithShape="0">
                    <a:schemeClr val="dk1">
                      <a:alpha val="40000"/>
                    </a:schemeClr>
                  </a:outerShdw>
                </a:effectLst>
              </a:rPr>
              <a:t>This maybe a wrong generalization attribute to BFSJNHS only because based on Scheffes comparison, difference of BFSJNHS and Pantay NHS is not statistically significant.</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sz="half" idx="1"/>
          </p:nvPr>
        </p:nvPicPr>
        <p:blipFill>
          <a:blip r:embed="rId1"/>
          <a:stretch>
            <a:fillRect/>
          </a:stretch>
        </p:blipFill>
        <p:spPr>
          <a:xfrm>
            <a:off x="838200" y="1784985"/>
            <a:ext cx="5181600" cy="1840865"/>
          </a:xfrm>
          <a:prstGeom prst="rect">
            <a:avLst/>
          </a:prstGeom>
        </p:spPr>
      </p:pic>
      <p:pic>
        <p:nvPicPr>
          <p:cNvPr id="3" name="Picture 2"/>
          <p:cNvPicPr>
            <a:picLocks noChangeAspect="1"/>
          </p:cNvPicPr>
          <p:nvPr/>
        </p:nvPicPr>
        <p:blipFill>
          <a:blip r:embed="rId2"/>
          <a:stretch>
            <a:fillRect/>
          </a:stretch>
        </p:blipFill>
        <p:spPr>
          <a:xfrm>
            <a:off x="4679950" y="3907155"/>
            <a:ext cx="3296285" cy="1390650"/>
          </a:xfrm>
          <a:prstGeom prst="rect">
            <a:avLst/>
          </a:prstGeom>
        </p:spPr>
      </p:pic>
      <p:pic>
        <p:nvPicPr>
          <p:cNvPr id="8" name="Content Placeholder 7"/>
          <p:cNvPicPr>
            <a:picLocks noChangeAspect="1"/>
          </p:cNvPicPr>
          <p:nvPr>
            <p:ph sz="half" idx="2"/>
          </p:nvPr>
        </p:nvPicPr>
        <p:blipFill>
          <a:blip r:embed="rId3"/>
          <a:stretch>
            <a:fillRect/>
          </a:stretch>
        </p:blipFill>
        <p:spPr>
          <a:xfrm>
            <a:off x="8345805" y="3048000"/>
            <a:ext cx="3359150" cy="1367155"/>
          </a:xfrm>
          <a:prstGeom prst="rect">
            <a:avLst/>
          </a:prstGeom>
        </p:spPr>
      </p:pic>
      <p:pic>
        <p:nvPicPr>
          <p:cNvPr id="9" name="Picture 8"/>
          <p:cNvPicPr>
            <a:picLocks noChangeAspect="1"/>
          </p:cNvPicPr>
          <p:nvPr/>
        </p:nvPicPr>
        <p:blipFill>
          <a:blip r:embed="rId4"/>
          <a:stretch>
            <a:fillRect/>
          </a:stretch>
        </p:blipFill>
        <p:spPr>
          <a:xfrm>
            <a:off x="8166100" y="4653915"/>
            <a:ext cx="3538855" cy="1599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Presentation, analysis and interpretation</a:t>
            </a:r>
            <a:br>
              <a:rPr lang="en-PH" altLang="en-US"/>
            </a:br>
            <a:r>
              <a:rPr lang="en-PH" altLang="en-US">
                <a:sym typeface="+mn-ea"/>
              </a:rPr>
              <a:t>Result for question #2</a:t>
            </a:r>
            <a:endParaRPr lang="en-PH" altLang="en-US"/>
          </a:p>
        </p:txBody>
      </p:sp>
      <p:pic>
        <p:nvPicPr>
          <p:cNvPr id="8" name="Content Placeholder 7"/>
          <p:cNvPicPr>
            <a:picLocks noChangeAspect="1"/>
          </p:cNvPicPr>
          <p:nvPr>
            <p:ph sz="half" idx="1"/>
          </p:nvPr>
        </p:nvPicPr>
        <p:blipFill>
          <a:blip r:embed="rId1"/>
          <a:stretch>
            <a:fillRect/>
          </a:stretch>
        </p:blipFill>
        <p:spPr>
          <a:xfrm>
            <a:off x="950595" y="1691005"/>
            <a:ext cx="4732020" cy="2643505"/>
          </a:xfrm>
          <a:prstGeom prst="rect">
            <a:avLst/>
          </a:prstGeom>
        </p:spPr>
      </p:pic>
      <p:sp>
        <p:nvSpPr>
          <p:cNvPr id="10" name="Text Box 9"/>
          <p:cNvSpPr txBox="1"/>
          <p:nvPr/>
        </p:nvSpPr>
        <p:spPr>
          <a:xfrm>
            <a:off x="7092315" y="1721485"/>
            <a:ext cx="3952240" cy="3415030"/>
          </a:xfrm>
          <a:prstGeom prst="rect">
            <a:avLst/>
          </a:prstGeom>
          <a:noFill/>
        </p:spPr>
        <p:txBody>
          <a:bodyPr wrap="square" rtlCol="0">
            <a:spAutoFit/>
            <a:scene3d>
              <a:camera prst="orthographicFront"/>
              <a:lightRig rig="threePt" dir="t"/>
            </a:scene3d>
          </a:bodyPr>
          <a:p>
            <a:r>
              <a:rPr lang="en-PH" i="1">
                <a:ln/>
                <a:solidFill>
                  <a:schemeClr val="tx1"/>
                </a:solidFill>
                <a:effectLst>
                  <a:outerShdw blurRad="38100" dist="19050" dir="2700000" algn="tl" rotWithShape="0">
                    <a:schemeClr val="dk1">
                      <a:alpha val="40000"/>
                    </a:schemeClr>
                  </a:outerShdw>
                </a:effectLst>
                <a:sym typeface="+mn-ea"/>
              </a:rPr>
              <a:t>- Using one-way anova to compare population means and Scheff's test is not required since population is used.</a:t>
            </a:r>
            <a:endParaRPr lang="en-PH" i="1">
              <a:ln/>
              <a:solidFill>
                <a:schemeClr val="tx1"/>
              </a:solidFill>
              <a:effectLst>
                <a:outerShdw blurRad="38100" dist="19050" dir="2700000" algn="tl" rotWithShape="0">
                  <a:schemeClr val="dk1">
                    <a:alpha val="40000"/>
                  </a:schemeClr>
                </a:outerShdw>
              </a:effectLst>
              <a:sym typeface="+mn-ea"/>
            </a:endParaRPr>
          </a:p>
          <a:p>
            <a:endParaRPr lang="en-PH" i="1">
              <a:ln/>
              <a:solidFill>
                <a:schemeClr val="tx1"/>
              </a:solidFill>
              <a:effectLst>
                <a:outerShdw blurRad="38100" dist="19050" dir="2700000" algn="tl" rotWithShape="0">
                  <a:schemeClr val="dk1">
                    <a:alpha val="40000"/>
                  </a:schemeClr>
                </a:outerShdw>
              </a:effectLst>
              <a:sym typeface="+mn-ea"/>
            </a:endParaRPr>
          </a:p>
          <a:p>
            <a:r>
              <a:rPr lang="en-PH" i="1">
                <a:ln/>
                <a:solidFill>
                  <a:schemeClr val="tx1"/>
                </a:solidFill>
                <a:effectLst>
                  <a:outerShdw blurRad="38100" dist="19050" dir="2700000" algn="tl" rotWithShape="0">
                    <a:schemeClr val="dk1">
                      <a:alpha val="40000"/>
                    </a:schemeClr>
                  </a:outerShdw>
                </a:effectLst>
                <a:sym typeface="+mn-ea"/>
              </a:rPr>
              <a:t>- Assuming statistical test is required, then the following should have been done. </a:t>
            </a:r>
            <a:endParaRPr lang="en-PH" i="1">
              <a:ln/>
              <a:solidFill>
                <a:schemeClr val="tx1"/>
              </a:solidFill>
              <a:effectLst>
                <a:outerShdw blurRad="38100" dist="19050" dir="2700000" algn="tl" rotWithShape="0">
                  <a:schemeClr val="dk1">
                    <a:alpha val="40000"/>
                  </a:schemeClr>
                </a:outerShdw>
              </a:effectLst>
            </a:endParaRPr>
          </a:p>
          <a:p>
            <a:r>
              <a:rPr lang="en-PH" i="1">
                <a:ln/>
                <a:solidFill>
                  <a:schemeClr val="tx1"/>
                </a:solidFill>
                <a:effectLst>
                  <a:outerShdw blurRad="38100" dist="19050" dir="2700000" algn="tl" rotWithShape="0">
                    <a:schemeClr val="dk1">
                      <a:alpha val="40000"/>
                    </a:schemeClr>
                  </a:outerShdw>
                </a:effectLst>
              </a:rPr>
              <a:t>a.)Known assumptions for one-way ANOVA are not discussed.</a:t>
            </a:r>
            <a:endParaRPr lang="en-PH"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b.)Could have used other visualiztion tools like boxplot for better presentation of results</a:t>
            </a:r>
            <a:endParaRPr lang="en-PH" altLang="en-US" i="1">
              <a:ln/>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sz="half" idx="2"/>
          </p:nvPr>
        </p:nvPicPr>
        <p:blipFill>
          <a:blip r:embed="rId2"/>
          <a:stretch>
            <a:fillRect/>
          </a:stretch>
        </p:blipFill>
        <p:spPr>
          <a:xfrm>
            <a:off x="950595" y="4209415"/>
            <a:ext cx="3413125" cy="2225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Topic</a:t>
            </a:r>
            <a:endParaRPr lang="en-PH" altLang="en-US"/>
          </a:p>
        </p:txBody>
      </p:sp>
      <p:pic>
        <p:nvPicPr>
          <p:cNvPr id="5" name="Content Placeholder 4"/>
          <p:cNvPicPr>
            <a:picLocks noChangeAspect="1"/>
          </p:cNvPicPr>
          <p:nvPr>
            <p:ph idx="1"/>
          </p:nvPr>
        </p:nvPicPr>
        <p:blipFill>
          <a:blip r:embed="rId1"/>
          <a:stretch>
            <a:fillRect/>
          </a:stretch>
        </p:blipFill>
        <p:spPr>
          <a:xfrm>
            <a:off x="940435" y="1551940"/>
            <a:ext cx="4776470" cy="4532630"/>
          </a:xfrm>
          <a:prstGeom prst="rect">
            <a:avLst/>
          </a:prstGeom>
        </p:spPr>
      </p:pic>
      <p:sp>
        <p:nvSpPr>
          <p:cNvPr id="6" name="Text Box 5"/>
          <p:cNvSpPr txBox="1"/>
          <p:nvPr/>
        </p:nvSpPr>
        <p:spPr>
          <a:xfrm>
            <a:off x="6917055" y="1551940"/>
            <a:ext cx="4310380" cy="2584450"/>
          </a:xfrm>
          <a:prstGeom prst="rect">
            <a:avLst/>
          </a:prstGeom>
          <a:noFill/>
        </p:spPr>
        <p:txBody>
          <a:bodyPr wrap="square" rtlCol="0">
            <a:spAutoFit/>
            <a:scene3d>
              <a:camera prst="orthographicFront"/>
              <a:lightRig rig="threePt" dir="t"/>
            </a:scene3d>
          </a:bodyPr>
          <a:p>
            <a:r>
              <a:rPr lang="en-PH" altLang="en-US" i="1">
                <a:ln/>
                <a:solidFill>
                  <a:schemeClr val="tx1"/>
                </a:solidFill>
                <a:effectLst>
                  <a:outerShdw blurRad="38100" dist="19050" dir="2700000" algn="tl" rotWithShape="0">
                    <a:schemeClr val="dk1">
                      <a:alpha val="40000"/>
                    </a:schemeClr>
                  </a:outerShdw>
                </a:effectLst>
              </a:rPr>
              <a:t>- Title could be more brief and concise by removing the “An Assessment”</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Avoid using the terms “An Analysis of,” “A Study of,” “An investigation of ,“ and the like. All these things are understood to have been done or to be done when research is conducted. (Calderon &amp; Gonzales, 1993, p.27)</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PH" altLang="en-US">
                <a:sym typeface="+mn-ea"/>
              </a:rPr>
              <a:t>Thesis critique</a:t>
            </a:r>
            <a:endParaRPr lang="en-PH" altLang="en-US"/>
          </a:p>
        </p:txBody>
      </p:sp>
      <p:sp>
        <p:nvSpPr>
          <p:cNvPr id="5" name="Content Placeholder 4"/>
          <p:cNvSpPr>
            <a:spLocks noGrp="1"/>
          </p:cNvSpPr>
          <p:nvPr>
            <p:ph idx="1"/>
          </p:nvPr>
        </p:nvSpPr>
        <p:spPr/>
        <p:txBody>
          <a:bodyPr>
            <a:normAutofit fontScale="60000"/>
          </a:bodyPr>
          <a:p>
            <a:r>
              <a:rPr lang="en-PH" altLang="en-US"/>
              <a:t>Ch. 1 - Problem and its background</a:t>
            </a:r>
            <a:endParaRPr lang="en-PH" altLang="en-US"/>
          </a:p>
          <a:p>
            <a:pPr lvl="1"/>
            <a:r>
              <a:rPr lang="en-PH" altLang="en-US"/>
              <a:t>Research topic</a:t>
            </a:r>
            <a:endParaRPr lang="en-PH" altLang="en-US"/>
          </a:p>
          <a:p>
            <a:pPr lvl="1"/>
            <a:r>
              <a:rPr lang="en-PH" altLang="en-US"/>
              <a:t>Statement of the problem</a:t>
            </a:r>
            <a:endParaRPr lang="en-PH" altLang="en-US"/>
          </a:p>
          <a:p>
            <a:pPr lvl="1"/>
            <a:r>
              <a:rPr lang="en-PH" altLang="en-US"/>
              <a:t>Research hypothesis</a:t>
            </a:r>
            <a:endParaRPr lang="en-PH" altLang="en-US"/>
          </a:p>
          <a:p>
            <a:pPr lvl="1"/>
            <a:r>
              <a:rPr lang="en-PH" altLang="en-US"/>
              <a:t>Scope and limitations</a:t>
            </a:r>
            <a:endParaRPr lang="en-PH" altLang="en-US"/>
          </a:p>
          <a:p>
            <a:r>
              <a:rPr lang="en-PH" altLang="en-US"/>
              <a:t>Ch. 2 - Review of related literature and studies</a:t>
            </a:r>
            <a:endParaRPr lang="en-PH" altLang="en-US"/>
          </a:p>
          <a:p>
            <a:r>
              <a:rPr lang="en-PH" altLang="en-US"/>
              <a:t>Ch. 3 - Methodology</a:t>
            </a:r>
            <a:endParaRPr lang="en-PH" altLang="en-US"/>
          </a:p>
          <a:p>
            <a:pPr lvl="1"/>
            <a:r>
              <a:rPr lang="en-PH" altLang="en-US"/>
              <a:t>Research design</a:t>
            </a:r>
            <a:endParaRPr lang="en-PH" altLang="en-US"/>
          </a:p>
          <a:p>
            <a:pPr lvl="1"/>
            <a:r>
              <a:rPr lang="en-PH" altLang="en-US">
                <a:sym typeface="+mn-ea"/>
              </a:rPr>
              <a:t>Sampling procedure</a:t>
            </a:r>
            <a:endParaRPr lang="en-PH" altLang="en-US"/>
          </a:p>
          <a:p>
            <a:pPr lvl="1"/>
            <a:r>
              <a:rPr lang="en-PH" altLang="en-US"/>
              <a:t>Research respondents</a:t>
            </a:r>
            <a:endParaRPr lang="en-PH" altLang="en-US"/>
          </a:p>
          <a:p>
            <a:pPr lvl="1"/>
            <a:r>
              <a:rPr lang="en-PH" altLang="en-US"/>
              <a:t>Research instruments</a:t>
            </a:r>
            <a:endParaRPr lang="en-PH" altLang="en-US"/>
          </a:p>
          <a:p>
            <a:pPr lvl="1"/>
            <a:r>
              <a:rPr lang="en-PH" altLang="en-US"/>
              <a:t>Statistical treatment of data</a:t>
            </a:r>
            <a:endParaRPr lang="en-PH" altLang="en-US"/>
          </a:p>
          <a:p>
            <a:pPr lvl="0"/>
            <a:r>
              <a:rPr lang="en-PH" altLang="en-US">
                <a:sym typeface="+mn-ea"/>
              </a:rPr>
              <a:t>Ch. 4 - Presentation, analysis and interpretation</a:t>
            </a:r>
            <a:endParaRPr lang="en-PH" altLang="en-US">
              <a:sym typeface="+mn-ea"/>
            </a:endParaRPr>
          </a:p>
          <a:p>
            <a:pPr lvl="0"/>
            <a:r>
              <a:rPr lang="en-PH" altLang="en-US" b="1">
                <a:sym typeface="+mn-ea"/>
              </a:rPr>
              <a:t>Ch. 5 - Summary, findings, conclusions and recommendations</a:t>
            </a:r>
            <a:r>
              <a:rPr lang="en-PH" altLang="en-US">
                <a:sym typeface="+mn-ea"/>
              </a:rPr>
              <a:t> </a:t>
            </a:r>
            <a:endParaRPr lang="en-PH"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Summary, findings, conclusion and reccomendations</a:t>
            </a:r>
            <a:endParaRPr lang="en-PH" altLang="en-US"/>
          </a:p>
        </p:txBody>
      </p:sp>
      <p:pic>
        <p:nvPicPr>
          <p:cNvPr id="5" name="Content Placeholder 4"/>
          <p:cNvPicPr>
            <a:picLocks noChangeAspect="1"/>
          </p:cNvPicPr>
          <p:nvPr>
            <p:ph sz="half" idx="2"/>
          </p:nvPr>
        </p:nvPicPr>
        <p:blipFill>
          <a:blip r:embed="rId1"/>
          <a:stretch>
            <a:fillRect/>
          </a:stretch>
        </p:blipFill>
        <p:spPr>
          <a:xfrm>
            <a:off x="838200" y="1691005"/>
            <a:ext cx="5181600" cy="3956685"/>
          </a:xfrm>
          <a:prstGeom prst="rect">
            <a:avLst/>
          </a:prstGeom>
        </p:spPr>
      </p:pic>
      <p:sp>
        <p:nvSpPr>
          <p:cNvPr id="9" name="Text Box 8"/>
          <p:cNvSpPr txBox="1"/>
          <p:nvPr/>
        </p:nvSpPr>
        <p:spPr>
          <a:xfrm>
            <a:off x="6558280" y="1479550"/>
            <a:ext cx="5062220" cy="1753235"/>
          </a:xfrm>
          <a:prstGeom prst="rect">
            <a:avLst/>
          </a:prstGeom>
          <a:noFill/>
        </p:spPr>
        <p:txBody>
          <a:bodyPr wrap="square" rtlCol="0">
            <a:spAutoFit/>
            <a:scene3d>
              <a:camera prst="orthographicFront"/>
              <a:lightRig rig="threePt" dir="t"/>
            </a:scene3d>
          </a:bodyPr>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 Result is not conclusive due to unreliable test instrument. However, the recommendations presented to enhance the SBM practices may be still valid.</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Statement of the problem - backup</a:t>
            </a:r>
            <a:endParaRPr lang="en-PH" altLang="en-US"/>
          </a:p>
        </p:txBody>
      </p:sp>
      <p:pic>
        <p:nvPicPr>
          <p:cNvPr id="3" name="Content Placeholder 2"/>
          <p:cNvPicPr>
            <a:picLocks noChangeAspect="1"/>
          </p:cNvPicPr>
          <p:nvPr>
            <p:ph idx="1"/>
          </p:nvPr>
        </p:nvPicPr>
        <p:blipFill>
          <a:blip r:embed="rId1"/>
          <a:stretch>
            <a:fillRect/>
          </a:stretch>
        </p:blipFill>
        <p:spPr>
          <a:xfrm>
            <a:off x="838200" y="2110105"/>
            <a:ext cx="6019800" cy="2047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Presentation, analysis and interpretation</a:t>
            </a:r>
            <a:br>
              <a:rPr lang="en-PH" altLang="en-US"/>
            </a:br>
            <a:r>
              <a:rPr lang="en-PH" altLang="en-US">
                <a:sym typeface="+mn-ea"/>
              </a:rPr>
              <a:t>Result for question #2 - backup</a:t>
            </a:r>
            <a:endParaRPr lang="en-PH" altLang="en-US"/>
          </a:p>
        </p:txBody>
      </p:sp>
      <p:sp>
        <p:nvSpPr>
          <p:cNvPr id="6" name="Text Box 5"/>
          <p:cNvSpPr txBox="1"/>
          <p:nvPr/>
        </p:nvSpPr>
        <p:spPr>
          <a:xfrm>
            <a:off x="7359015" y="1337310"/>
            <a:ext cx="3952240" cy="1476375"/>
          </a:xfrm>
          <a:prstGeom prst="rect">
            <a:avLst/>
          </a:prstGeom>
          <a:noFill/>
        </p:spPr>
        <p:txBody>
          <a:bodyPr wrap="square" rtlCol="0">
            <a:spAutoFit/>
          </a:bodyPr>
          <a:p>
            <a:r>
              <a:rPr lang="en-PH" i="1"/>
              <a:t>- Using one-way anova to compare population means:</a:t>
            </a:r>
            <a:endParaRPr lang="en-PH" altLang="en-US" i="1"/>
          </a:p>
          <a:p>
            <a:r>
              <a:rPr lang="en-PH" i="1"/>
              <a:t>Factor - SBM principles</a:t>
            </a:r>
            <a:endParaRPr lang="en-PH" i="1"/>
          </a:p>
          <a:p>
            <a:r>
              <a:rPr lang="en-PH" i="1"/>
              <a:t>Analyzed by group (example below)</a:t>
            </a:r>
            <a:endParaRPr lang="en-PH" altLang="en-US" i="1"/>
          </a:p>
          <a:p>
            <a:endParaRPr lang="en-PH" altLang="en-US" i="1"/>
          </a:p>
        </p:txBody>
      </p:sp>
      <p:pic>
        <p:nvPicPr>
          <p:cNvPr id="8" name="Content Placeholder 7"/>
          <p:cNvPicPr>
            <a:picLocks noChangeAspect="1"/>
          </p:cNvPicPr>
          <p:nvPr>
            <p:ph idx="1"/>
          </p:nvPr>
        </p:nvPicPr>
        <p:blipFill>
          <a:blip r:embed="rId1"/>
          <a:stretch>
            <a:fillRect/>
          </a:stretch>
        </p:blipFill>
        <p:spPr>
          <a:xfrm>
            <a:off x="966470" y="2081530"/>
            <a:ext cx="5848350" cy="3267075"/>
          </a:xfrm>
          <a:prstGeom prst="rect">
            <a:avLst/>
          </a:prstGeom>
        </p:spPr>
      </p:pic>
      <p:graphicFrame>
        <p:nvGraphicFramePr>
          <p:cNvPr id="9" name="Table 8"/>
          <p:cNvGraphicFramePr/>
          <p:nvPr/>
        </p:nvGraphicFramePr>
        <p:xfrm>
          <a:off x="7564120" y="2611120"/>
          <a:ext cx="3542030" cy="2208530"/>
        </p:xfrm>
        <a:graphic>
          <a:graphicData uri="http://schemas.openxmlformats.org/drawingml/2006/table">
            <a:tbl>
              <a:tblPr firstRow="1" bandRow="1">
                <a:tableStyleId>{5C22544A-7EE6-4342-B048-85BDC9FD1C3A}</a:tableStyleId>
              </a:tblPr>
              <a:tblGrid>
                <a:gridCol w="1771015"/>
                <a:gridCol w="1771015"/>
              </a:tblGrid>
              <a:tr h="352425">
                <a:tc>
                  <a:txBody>
                    <a:bodyPr/>
                    <a:p>
                      <a:pPr>
                        <a:buNone/>
                      </a:pPr>
                      <a:r>
                        <a:rPr lang="en-PH" altLang="en-US"/>
                        <a:t>Group</a:t>
                      </a:r>
                      <a:endParaRPr lang="en-PH" altLang="en-US"/>
                    </a:p>
                  </a:txBody>
                  <a:tcPr/>
                </a:tc>
                <a:tc>
                  <a:txBody>
                    <a:bodyPr/>
                    <a:p>
                      <a:pPr>
                        <a:buNone/>
                      </a:pPr>
                      <a:r>
                        <a:rPr lang="en-PH" altLang="en-US"/>
                        <a:t>Lead&amp;Gov (ave.)</a:t>
                      </a:r>
                      <a:endParaRPr lang="en-PH" altLang="en-US"/>
                    </a:p>
                  </a:txBody>
                  <a:tcPr/>
                </a:tc>
              </a:tr>
              <a:tr h="0">
                <a:tc>
                  <a:txBody>
                    <a:bodyPr/>
                    <a:p>
                      <a:pPr>
                        <a:buNone/>
                      </a:pPr>
                      <a:r>
                        <a:rPr lang="en-PH" altLang="en-US"/>
                        <a:t>Baras NHS</a:t>
                      </a:r>
                      <a:endParaRPr lang="en-PH" altLang="en-US"/>
                    </a:p>
                  </a:txBody>
                  <a:tcPr/>
                </a:tc>
                <a:tc>
                  <a:txBody>
                    <a:bodyPr/>
                    <a:p>
                      <a:pPr>
                        <a:buNone/>
                      </a:pPr>
                      <a:r>
                        <a:rPr lang="en-PH" altLang="en-US"/>
                        <a:t>2.3</a:t>
                      </a:r>
                      <a:endParaRPr lang="en-PH" altLang="en-US"/>
                    </a:p>
                  </a:txBody>
                  <a:tcPr/>
                </a:tc>
              </a:tr>
              <a:tr h="379730">
                <a:tc>
                  <a:txBody>
                    <a:bodyPr/>
                    <a:p>
                      <a:pPr>
                        <a:buNone/>
                      </a:pPr>
                      <a:r>
                        <a:rPr lang="en-PH" altLang="en-US" sz="1800">
                          <a:sym typeface="+mn-ea"/>
                        </a:rPr>
                        <a:t>Baras NHS</a:t>
                      </a:r>
                      <a:endParaRPr lang="en-PH" altLang="en-US"/>
                    </a:p>
                  </a:txBody>
                  <a:tcPr/>
                </a:tc>
                <a:tc>
                  <a:txBody>
                    <a:bodyPr/>
                    <a:p>
                      <a:pPr>
                        <a:buNone/>
                      </a:pPr>
                      <a:r>
                        <a:rPr lang="en-PH" altLang="en-US"/>
                        <a:t>2.1</a:t>
                      </a:r>
                      <a:endParaRPr lang="en-PH" altLang="en-US"/>
                    </a:p>
                  </a:txBody>
                  <a:tcPr/>
                </a:tc>
              </a:tr>
              <a:tr h="365760">
                <a:tc>
                  <a:txBody>
                    <a:bodyPr/>
                    <a:p>
                      <a:pPr>
                        <a:buNone/>
                      </a:pPr>
                      <a:r>
                        <a:rPr lang="en-PH" altLang="en-US"/>
                        <a:t>....</a:t>
                      </a:r>
                      <a:endParaRPr lang="en-PH" altLang="en-US"/>
                    </a:p>
                  </a:txBody>
                  <a:tcPr/>
                </a:tc>
                <a:tc>
                  <a:txBody>
                    <a:bodyPr/>
                    <a:p>
                      <a:pPr>
                        <a:buNone/>
                      </a:pPr>
                      <a:endParaRPr lang="en-US"/>
                    </a:p>
                  </a:txBody>
                  <a:tcPr/>
                </a:tc>
              </a:tr>
              <a:tr h="365760">
                <a:tc>
                  <a:txBody>
                    <a:bodyPr/>
                    <a:p>
                      <a:pPr>
                        <a:buNone/>
                      </a:pPr>
                      <a:r>
                        <a:rPr lang="en-PH" altLang="en-US"/>
                        <a:t>Morong NHS</a:t>
                      </a:r>
                      <a:endParaRPr lang="en-PH" altLang="en-US"/>
                    </a:p>
                  </a:txBody>
                  <a:tcPr/>
                </a:tc>
                <a:tc>
                  <a:txBody>
                    <a:bodyPr/>
                    <a:p>
                      <a:pPr>
                        <a:buNone/>
                      </a:pPr>
                      <a:r>
                        <a:rPr lang="en-PH" altLang="en-US"/>
                        <a:t>1.9</a:t>
                      </a:r>
                      <a:endParaRPr lang="en-PH" altLang="en-US"/>
                    </a:p>
                  </a:txBody>
                  <a:tcPr/>
                </a:tc>
              </a:tr>
              <a:tr h="365760">
                <a:tc>
                  <a:txBody>
                    <a:bodyPr/>
                    <a:p>
                      <a:pPr>
                        <a:buNone/>
                      </a:pPr>
                      <a:r>
                        <a:rPr lang="en-PH" altLang="en-US"/>
                        <a:t>Morong NHS</a:t>
                      </a:r>
                      <a:endParaRPr lang="en-PH" altLang="en-US"/>
                    </a:p>
                  </a:txBody>
                  <a:tcPr/>
                </a:tc>
                <a:tc>
                  <a:txBody>
                    <a:bodyPr/>
                    <a:p>
                      <a:pPr>
                        <a:buNone/>
                      </a:pPr>
                      <a:r>
                        <a:rPr lang="en-PH" altLang="en-US"/>
                        <a:t>2.2</a:t>
                      </a:r>
                      <a:endParaRPr lang="en-PH" altLang="en-US"/>
                    </a:p>
                  </a:txBody>
                  <a:tcPr/>
                </a:tc>
              </a:tr>
            </a:tbl>
          </a:graphicData>
        </a:graphic>
      </p:graphicFrame>
      <p:sp>
        <p:nvSpPr>
          <p:cNvPr id="10" name="Text Box 9"/>
          <p:cNvSpPr txBox="1"/>
          <p:nvPr/>
        </p:nvSpPr>
        <p:spPr>
          <a:xfrm>
            <a:off x="7401560" y="4969510"/>
            <a:ext cx="3952240" cy="1476375"/>
          </a:xfrm>
          <a:prstGeom prst="rect">
            <a:avLst/>
          </a:prstGeom>
          <a:noFill/>
        </p:spPr>
        <p:txBody>
          <a:bodyPr wrap="square" rtlCol="0">
            <a:spAutoFit/>
          </a:bodyPr>
          <a:p>
            <a:r>
              <a:rPr lang="en-PH" i="1">
                <a:solidFill>
                  <a:srgbClr val="FF0000"/>
                </a:solidFill>
              </a:rPr>
              <a:t>- Known assumptions for one-way ANOVA are not discussed.</a:t>
            </a:r>
            <a:endParaRPr lang="en-PH" i="1">
              <a:solidFill>
                <a:srgbClr val="FF0000"/>
              </a:solidFill>
            </a:endParaRPr>
          </a:p>
          <a:p>
            <a:r>
              <a:rPr lang="en-PH" altLang="en-US" i="1">
                <a:solidFill>
                  <a:srgbClr val="FF0000"/>
                </a:solidFill>
              </a:rPr>
              <a:t>- Could have used other visualiztion tools like boxplot for better presentation of results</a:t>
            </a:r>
            <a:endParaRPr lang="en-PH" altLang="en-US" i="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Presentation, analysis and interpretation</a:t>
            </a:r>
            <a:br>
              <a:rPr lang="en-PH" altLang="en-US"/>
            </a:br>
            <a:r>
              <a:rPr lang="en-PH" altLang="en-US">
                <a:sym typeface="+mn-ea"/>
              </a:rPr>
              <a:t>Result for question #2 - backup</a:t>
            </a:r>
            <a:endParaRPr lang="en-PH" altLang="en-US"/>
          </a:p>
        </p:txBody>
      </p:sp>
      <p:sp>
        <p:nvSpPr>
          <p:cNvPr id="6" name="Text Box 5"/>
          <p:cNvSpPr txBox="1"/>
          <p:nvPr/>
        </p:nvSpPr>
        <p:spPr>
          <a:xfrm>
            <a:off x="6598285" y="1962150"/>
            <a:ext cx="3952240" cy="3415030"/>
          </a:xfrm>
          <a:prstGeom prst="rect">
            <a:avLst/>
          </a:prstGeom>
          <a:noFill/>
        </p:spPr>
        <p:txBody>
          <a:bodyPr wrap="square" rtlCol="0">
            <a:spAutoFit/>
          </a:bodyPr>
          <a:p>
            <a:r>
              <a:rPr lang="en-PH" i="1"/>
              <a:t>- Sheffe’s test to find out which pairs of means are significant</a:t>
            </a:r>
            <a:endParaRPr lang="en-PH" i="1"/>
          </a:p>
          <a:p>
            <a:endParaRPr lang="en-PH" altLang="en-US" i="1"/>
          </a:p>
          <a:p>
            <a:r>
              <a:rPr lang="en-PH" altLang="en-US" i="1"/>
              <a:t>- Only performed for rejected null hypothesis - that is the 3 SBM principles</a:t>
            </a:r>
            <a:endParaRPr lang="en-PH" altLang="en-US" i="1"/>
          </a:p>
          <a:p>
            <a:endParaRPr lang="en-PH" altLang="en-US" i="1"/>
          </a:p>
          <a:p>
            <a:r>
              <a:rPr lang="en-PH" i="1">
                <a:solidFill>
                  <a:srgbClr val="FF0000"/>
                </a:solidFill>
                <a:sym typeface="+mn-ea"/>
              </a:rPr>
              <a:t>- Could have also used other test method like Tukey pairwise comparison?</a:t>
            </a:r>
            <a:endParaRPr lang="en-PH" altLang="en-US" i="1"/>
          </a:p>
          <a:p>
            <a:endParaRPr lang="en-PH" altLang="en-US" i="1"/>
          </a:p>
          <a:p>
            <a:endParaRPr lang="en-PH" altLang="en-US" i="1"/>
          </a:p>
          <a:p>
            <a:endParaRPr lang="en-PH" altLang="en-US" i="1"/>
          </a:p>
          <a:p>
            <a:endParaRPr lang="en-PH" altLang="en-US" i="1"/>
          </a:p>
        </p:txBody>
      </p:sp>
      <p:pic>
        <p:nvPicPr>
          <p:cNvPr id="4" name="Content Placeholder 3"/>
          <p:cNvPicPr>
            <a:picLocks noChangeAspect="1"/>
          </p:cNvPicPr>
          <p:nvPr>
            <p:ph idx="1"/>
          </p:nvPr>
        </p:nvPicPr>
        <p:blipFill>
          <a:blip r:embed="rId1"/>
          <a:stretch>
            <a:fillRect/>
          </a:stretch>
        </p:blipFill>
        <p:spPr>
          <a:xfrm>
            <a:off x="1059815" y="1962150"/>
            <a:ext cx="4791075" cy="3124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Statement of the problem</a:t>
            </a:r>
            <a:endParaRPr lang="en-PH" altLang="en-US"/>
          </a:p>
        </p:txBody>
      </p:sp>
      <p:pic>
        <p:nvPicPr>
          <p:cNvPr id="4" name="Picture 3"/>
          <p:cNvPicPr>
            <a:picLocks noChangeAspect="1"/>
          </p:cNvPicPr>
          <p:nvPr/>
        </p:nvPicPr>
        <p:blipFill>
          <a:blip r:embed="rId1"/>
          <a:stretch>
            <a:fillRect/>
          </a:stretch>
        </p:blipFill>
        <p:spPr>
          <a:xfrm>
            <a:off x="838200" y="1567180"/>
            <a:ext cx="5517515" cy="3558540"/>
          </a:xfrm>
          <a:prstGeom prst="rect">
            <a:avLst/>
          </a:prstGeom>
        </p:spPr>
      </p:pic>
      <p:sp>
        <p:nvSpPr>
          <p:cNvPr id="6" name="Text Box 5"/>
          <p:cNvSpPr txBox="1"/>
          <p:nvPr/>
        </p:nvSpPr>
        <p:spPr>
          <a:xfrm>
            <a:off x="7409180" y="1691005"/>
            <a:ext cx="4310380" cy="368300"/>
          </a:xfrm>
          <a:prstGeom prst="rect">
            <a:avLst/>
          </a:prstGeom>
          <a:noFill/>
        </p:spPr>
        <p:txBody>
          <a:bodyPr wrap="square" rtlCol="0">
            <a:spAutoFit/>
            <a:scene3d>
              <a:camera prst="orthographicFront"/>
              <a:lightRig rig="threePt" dir="t"/>
            </a:scene3d>
          </a:bodyPr>
          <a:p>
            <a:r>
              <a:rPr lang="en-PH" altLang="en-US" i="1">
                <a:ln/>
                <a:solidFill>
                  <a:schemeClr val="tx1"/>
                </a:solidFill>
                <a:effectLst>
                  <a:outerShdw blurRad="38100" dist="19050" dir="2700000" algn="tl" rotWithShape="0">
                    <a:schemeClr val="dk1">
                      <a:alpha val="40000"/>
                    </a:schemeClr>
                  </a:outerShdw>
                </a:effectLst>
              </a:rPr>
              <a:t>- Very clear and concise.</a:t>
            </a:r>
            <a:endParaRPr lang="en-PH" altLang="en-US" i="1">
              <a:ln/>
              <a:solidFill>
                <a:schemeClr val="tx1"/>
              </a:solidFill>
              <a:effectLst>
                <a:outerShdw blurRad="38100" dist="19050" dir="2700000" algn="tl" rotWithShape="0">
                  <a:schemeClr val="dk1">
                    <a:alpha val="40000"/>
                  </a:schemeClr>
                </a:outerShdw>
              </a:effectLst>
            </a:endParaRPr>
          </a:p>
        </p:txBody>
      </p:sp>
      <p:pic>
        <p:nvPicPr>
          <p:cNvPr id="7" name="Content Placeholder 6"/>
          <p:cNvPicPr>
            <a:picLocks noChangeAspect="1"/>
          </p:cNvPicPr>
          <p:nvPr>
            <p:ph idx="1"/>
          </p:nvPr>
        </p:nvPicPr>
        <p:blipFill>
          <a:blip r:embed="rId2"/>
          <a:stretch>
            <a:fillRect/>
          </a:stretch>
        </p:blipFill>
        <p:spPr>
          <a:xfrm>
            <a:off x="796290" y="5125085"/>
            <a:ext cx="6019800" cy="1464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hypothesis</a:t>
            </a:r>
            <a:endParaRPr lang="en-PH" altLang="en-US"/>
          </a:p>
        </p:txBody>
      </p:sp>
      <p:pic>
        <p:nvPicPr>
          <p:cNvPr id="4" name="Content Placeholder 3"/>
          <p:cNvPicPr>
            <a:picLocks noChangeAspect="1"/>
          </p:cNvPicPr>
          <p:nvPr>
            <p:ph idx="1"/>
          </p:nvPr>
        </p:nvPicPr>
        <p:blipFill>
          <a:blip r:embed="rId1"/>
          <a:stretch>
            <a:fillRect/>
          </a:stretch>
        </p:blipFill>
        <p:spPr>
          <a:xfrm>
            <a:off x="676275" y="1941195"/>
            <a:ext cx="6393815" cy="2077085"/>
          </a:xfrm>
          <a:prstGeom prst="rect">
            <a:avLst/>
          </a:prstGeom>
        </p:spPr>
      </p:pic>
      <p:sp>
        <p:nvSpPr>
          <p:cNvPr id="6" name="Text Box 5"/>
          <p:cNvSpPr txBox="1"/>
          <p:nvPr/>
        </p:nvSpPr>
        <p:spPr>
          <a:xfrm>
            <a:off x="7461885" y="1691005"/>
            <a:ext cx="4310380" cy="3138170"/>
          </a:xfrm>
          <a:prstGeom prst="rect">
            <a:avLst/>
          </a:prstGeom>
          <a:noFill/>
        </p:spPr>
        <p:txBody>
          <a:bodyPr wrap="square" rtlCol="0">
            <a:spAutoFit/>
            <a:scene3d>
              <a:camera prst="orthographicFront"/>
              <a:lightRig rig="threePt" dir="t"/>
            </a:scene3d>
          </a:bodyPr>
          <a:p>
            <a:r>
              <a:rPr lang="en-PH" altLang="en-US" i="1">
                <a:ln/>
                <a:solidFill>
                  <a:schemeClr val="tx1"/>
                </a:solidFill>
                <a:effectLst>
                  <a:outerShdw blurRad="38100" dist="19050" dir="2700000" algn="tl" rotWithShape="0">
                    <a:schemeClr val="dk1">
                      <a:alpha val="40000"/>
                    </a:schemeClr>
                  </a:outerShdw>
                </a:effectLst>
              </a:rPr>
              <a:t>- It would have been better to to state the hypothesis in alternative form. “ There is significance difference on the assessment of the four groups ...”</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r>
              <a:rPr lang="en-PH" altLang="en-US" i="1">
                <a:ln/>
                <a:solidFill>
                  <a:schemeClr val="tx1"/>
                </a:solidFill>
                <a:effectLst>
                  <a:outerShdw blurRad="38100" dist="19050" dir="2700000" algn="tl" rotWithShape="0">
                    <a:schemeClr val="dk1">
                      <a:alpha val="40000"/>
                    </a:schemeClr>
                  </a:outerShdw>
                </a:effectLst>
              </a:rPr>
              <a:t>- For clarity, it should have stated in the hypothesis that the testing is done for 4 key indicators of measurement (4 SBM principles).</a:t>
            </a:r>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a:p>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Scope and limitations</a:t>
            </a:r>
            <a:endParaRPr lang="en-PH" altLang="en-US"/>
          </a:p>
        </p:txBody>
      </p:sp>
      <p:sp>
        <p:nvSpPr>
          <p:cNvPr id="3" name="Content Placeholder 2"/>
          <p:cNvSpPr>
            <a:spLocks noGrp="1"/>
          </p:cNvSpPr>
          <p:nvPr>
            <p:ph idx="1"/>
          </p:nvPr>
        </p:nvSpPr>
        <p:spPr>
          <a:xfrm>
            <a:off x="838200" y="1825625"/>
            <a:ext cx="6876415" cy="4351655"/>
          </a:xfrm>
        </p:spPr>
        <p:txBody>
          <a:bodyPr>
            <a:normAutofit fontScale="50000"/>
          </a:bodyPr>
          <a:p>
            <a:pPr marL="0" indent="0">
              <a:buNone/>
            </a:pPr>
            <a:r>
              <a:rPr lang="en-US"/>
              <a:t>The study was conducted to assess the SBM level of practice of public secondary schools in the Division of Rizal, during the school years 2014-2015, 2015-2016 and 2017-2018.</a:t>
            </a:r>
            <a:endParaRPr lang="en-US"/>
          </a:p>
          <a:p>
            <a:pPr marL="0" indent="0">
              <a:buNone/>
            </a:pPr>
            <a:r>
              <a:rPr lang="en-US"/>
              <a:t>The study covered four (4) public secondary schools in Cluster BCAMT (Baras, Cardona, Morong, Teresa) namely: Baras National High School, Bernardo F. San Juan National High School, Morong National High School and Pantay National High School.</a:t>
            </a:r>
            <a:endParaRPr lang="en-US"/>
          </a:p>
          <a:p>
            <a:pPr marL="0" indent="0">
              <a:buNone/>
            </a:pPr>
            <a:r>
              <a:rPr lang="en-US"/>
              <a:t>The respondents of the study were seventy (70) teachers form Bernardo F. San Juan National High School, one hundred eighteen (118) teachers from Morong National High School, thirty seven (37) teachers from Baras National High School and forty five (45) teachers from Pantay National High School with a grand total of two hundred seventy (270) teacher-respondents.</a:t>
            </a:r>
            <a:endParaRPr lang="en-US"/>
          </a:p>
          <a:p>
            <a:pPr marL="0" indent="0">
              <a:buNone/>
            </a:pPr>
            <a:r>
              <a:rPr lang="en-US"/>
              <a:t>The study used descriptive survey research utilizing the Revised School-Based Management Assessment Tool (DepEd Order No. 83 s. 2012) that were administered to the four groups of respondents. The questionnaire checklist consisted of the different principles of School-Based Management such as leadership and governance, curriculum and instruction, accountability and continuous improvement and management of resources. The researcher considered these four principles as variables since these are the determinants and main indicators of the level of SBM practices of the different public schools. </a:t>
            </a:r>
            <a:endParaRPr lang="en-US"/>
          </a:p>
          <a:p>
            <a:pPr marL="0" indent="0">
              <a:buNone/>
            </a:pPr>
            <a:r>
              <a:rPr lang="en-US"/>
              <a:t>Further, interviews/focus group discussion among the respondents were done for the triangulation that had significant association to the identified needs of the respondents and to further validate their responses provided on the questionnaire checklist.</a:t>
            </a:r>
            <a:endParaRPr lang="en-US"/>
          </a:p>
        </p:txBody>
      </p:sp>
      <p:sp>
        <p:nvSpPr>
          <p:cNvPr id="6" name="Text Box 5"/>
          <p:cNvSpPr txBox="1"/>
          <p:nvPr/>
        </p:nvSpPr>
        <p:spPr>
          <a:xfrm>
            <a:off x="7830820" y="1825625"/>
            <a:ext cx="4310380" cy="368300"/>
          </a:xfrm>
          <a:prstGeom prst="rect">
            <a:avLst/>
          </a:prstGeom>
          <a:noFill/>
        </p:spPr>
        <p:txBody>
          <a:bodyPr wrap="square" rtlCol="0">
            <a:spAutoFit/>
            <a:scene3d>
              <a:camera prst="orthographicFront"/>
              <a:lightRig rig="threePt" dir="t"/>
            </a:scene3d>
          </a:bodyPr>
          <a:p>
            <a:r>
              <a:rPr lang="en-PH" altLang="en-US" i="1">
                <a:ln/>
                <a:solidFill>
                  <a:schemeClr val="tx1"/>
                </a:solidFill>
                <a:effectLst>
                  <a:outerShdw blurRad="38100" dist="19050" dir="2700000" algn="tl" rotWithShape="0">
                    <a:schemeClr val="dk1">
                      <a:alpha val="40000"/>
                    </a:schemeClr>
                  </a:outerShdw>
                </a:effectLst>
              </a:rPr>
              <a:t>- Very will defined and clear.</a:t>
            </a:r>
            <a:endParaRPr lang="en-PH" altLang="en-US" i="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PH" altLang="en-US">
                <a:sym typeface="+mn-ea"/>
              </a:rPr>
              <a:t>Thesis critique</a:t>
            </a:r>
            <a:endParaRPr lang="en-PH" altLang="en-US"/>
          </a:p>
        </p:txBody>
      </p:sp>
      <p:sp>
        <p:nvSpPr>
          <p:cNvPr id="5" name="Content Placeholder 4"/>
          <p:cNvSpPr>
            <a:spLocks noGrp="1"/>
          </p:cNvSpPr>
          <p:nvPr>
            <p:ph idx="1"/>
          </p:nvPr>
        </p:nvSpPr>
        <p:spPr/>
        <p:txBody>
          <a:bodyPr>
            <a:normAutofit fontScale="60000"/>
          </a:bodyPr>
          <a:p>
            <a:r>
              <a:rPr lang="en-PH" altLang="en-US"/>
              <a:t>Ch. 1 - Problem and its background</a:t>
            </a:r>
            <a:endParaRPr lang="en-PH" altLang="en-US"/>
          </a:p>
          <a:p>
            <a:pPr lvl="1"/>
            <a:r>
              <a:rPr lang="en-PH" altLang="en-US"/>
              <a:t>Research topic</a:t>
            </a:r>
            <a:endParaRPr lang="en-PH" altLang="en-US"/>
          </a:p>
          <a:p>
            <a:pPr lvl="1"/>
            <a:r>
              <a:rPr lang="en-PH" altLang="en-US"/>
              <a:t>Statement of the problem</a:t>
            </a:r>
            <a:endParaRPr lang="en-PH" altLang="en-US"/>
          </a:p>
          <a:p>
            <a:pPr lvl="1"/>
            <a:r>
              <a:rPr lang="en-PH" altLang="en-US"/>
              <a:t>Research hypothesis</a:t>
            </a:r>
            <a:endParaRPr lang="en-PH" altLang="en-US"/>
          </a:p>
          <a:p>
            <a:pPr lvl="1"/>
            <a:r>
              <a:rPr lang="en-PH" altLang="en-US"/>
              <a:t>Scope and limitations</a:t>
            </a:r>
            <a:endParaRPr lang="en-PH" altLang="en-US"/>
          </a:p>
          <a:p>
            <a:r>
              <a:rPr lang="en-PH" altLang="en-US" b="1"/>
              <a:t>Ch. 2 - Review of related literature and studies</a:t>
            </a:r>
            <a:endParaRPr lang="en-PH" altLang="en-US"/>
          </a:p>
          <a:p>
            <a:r>
              <a:rPr lang="en-PH" altLang="en-US"/>
              <a:t>Ch. 3 - Methodology</a:t>
            </a:r>
            <a:endParaRPr lang="en-PH" altLang="en-US"/>
          </a:p>
          <a:p>
            <a:pPr lvl="1"/>
            <a:r>
              <a:rPr lang="en-PH" altLang="en-US"/>
              <a:t>Research design</a:t>
            </a:r>
            <a:endParaRPr lang="en-PH" altLang="en-US"/>
          </a:p>
          <a:p>
            <a:pPr lvl="1"/>
            <a:r>
              <a:rPr lang="en-PH" altLang="en-US">
                <a:sym typeface="+mn-ea"/>
              </a:rPr>
              <a:t>Sampling procedure</a:t>
            </a:r>
            <a:endParaRPr lang="en-PH" altLang="en-US"/>
          </a:p>
          <a:p>
            <a:pPr lvl="1"/>
            <a:r>
              <a:rPr lang="en-PH" altLang="en-US"/>
              <a:t>Research respondents</a:t>
            </a:r>
            <a:endParaRPr lang="en-PH" altLang="en-US"/>
          </a:p>
          <a:p>
            <a:pPr lvl="1"/>
            <a:r>
              <a:rPr lang="en-PH" altLang="en-US"/>
              <a:t>Research instruments</a:t>
            </a:r>
            <a:endParaRPr lang="en-PH" altLang="en-US"/>
          </a:p>
          <a:p>
            <a:pPr lvl="1"/>
            <a:r>
              <a:rPr lang="en-PH" altLang="en-US"/>
              <a:t>Statistical treatment of data</a:t>
            </a:r>
            <a:endParaRPr lang="en-PH" altLang="en-US"/>
          </a:p>
          <a:p>
            <a:pPr lvl="0"/>
            <a:r>
              <a:rPr lang="en-PH" altLang="en-US">
                <a:sym typeface="+mn-ea"/>
              </a:rPr>
              <a:t>Ch. 4 - Presentation, analysis and interpretation</a:t>
            </a:r>
            <a:endParaRPr lang="en-PH" altLang="en-US">
              <a:sym typeface="+mn-ea"/>
            </a:endParaRPr>
          </a:p>
          <a:p>
            <a:pPr lvl="0"/>
            <a:r>
              <a:rPr lang="en-PH" altLang="en-US">
                <a:sym typeface="+mn-ea"/>
              </a:rPr>
              <a:t>Ch. 5 - Summary, findings, conclusions and recommendations </a:t>
            </a:r>
            <a:endParaRPr lang="en-PH"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Review of related literature and studies</a:t>
            </a:r>
            <a:endParaRPr lang="en-PH" altLang="en-US"/>
          </a:p>
        </p:txBody>
      </p:sp>
      <p:sp>
        <p:nvSpPr>
          <p:cNvPr id="3" name="Content Placeholder 2"/>
          <p:cNvSpPr>
            <a:spLocks noGrp="1"/>
          </p:cNvSpPr>
          <p:nvPr>
            <p:ph idx="1"/>
          </p:nvPr>
        </p:nvSpPr>
        <p:spPr>
          <a:xfrm>
            <a:off x="838200" y="1825625"/>
            <a:ext cx="5569585" cy="4351655"/>
          </a:xfrm>
        </p:spPr>
        <p:txBody>
          <a:bodyPr>
            <a:normAutofit fontScale="80000"/>
          </a:bodyPr>
          <a:p>
            <a:pPr marL="0" indent="0">
              <a:buNone/>
            </a:pPr>
            <a:r>
              <a:rPr lang="en-PH" altLang="en-US"/>
              <a:t>Summary:</a:t>
            </a:r>
            <a:endParaRPr lang="en-PH" altLang="en-US"/>
          </a:p>
          <a:p>
            <a:r>
              <a:rPr lang="en-PH" altLang="en-US"/>
              <a:t>RRL done locally and abroad was presented using thematic approach.</a:t>
            </a:r>
            <a:endParaRPr lang="en-PH" altLang="en-US"/>
          </a:p>
          <a:p>
            <a:r>
              <a:rPr lang="en-PH" altLang="en-US"/>
              <a:t>Themes presented are: a.) School-based management, b.) Leadership and governance, c.) Curriculum and instruction, d.) Accountability and continuous improvement, and e.) Management of resources.</a:t>
            </a:r>
            <a:endParaRPr lang="en-PH" altLang="en-US"/>
          </a:p>
          <a:p>
            <a:r>
              <a:rPr lang="en-PH" altLang="en-US"/>
              <a:t>Synthesis (Similarities and differences between the current research and the gathered related studies) were discussed.</a:t>
            </a:r>
            <a:endParaRPr lang="en-PH" altLang="en-US"/>
          </a:p>
          <a:p>
            <a:endParaRPr lang="en-PH" altLang="en-US"/>
          </a:p>
          <a:p>
            <a:endParaRPr lang="en-PH" altLang="en-US"/>
          </a:p>
        </p:txBody>
      </p:sp>
      <p:sp>
        <p:nvSpPr>
          <p:cNvPr id="4" name="Content Placeholder 2"/>
          <p:cNvSpPr>
            <a:spLocks noGrp="1"/>
          </p:cNvSpPr>
          <p:nvPr/>
        </p:nvSpPr>
        <p:spPr>
          <a:xfrm>
            <a:off x="6922770" y="1825625"/>
            <a:ext cx="5008245" cy="2693670"/>
          </a:xfrm>
          <a:prstGeom prst="rect">
            <a:avLst/>
          </a:prstGeom>
        </p:spPr>
        <p:txBody>
          <a:bodyPr vert="horz" lIns="91440" tIns="45720" rIns="91440" bIns="45720" rtlCol="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altLang="en-US" sz="1800" i="1">
                <a:ln/>
                <a:solidFill>
                  <a:schemeClr val="tx1"/>
                </a:solidFill>
                <a:effectLst>
                  <a:outerShdw blurRad="38100" dist="19050" dir="2700000" algn="tl" rotWithShape="0">
                    <a:schemeClr val="dk1">
                      <a:alpha val="40000"/>
                    </a:schemeClr>
                  </a:outerShdw>
                </a:effectLst>
              </a:rPr>
              <a:t>- RRL is too long</a:t>
            </a:r>
            <a:r>
              <a:rPr lang="en-PH" altLang="en-US" sz="1800">
                <a:ln/>
                <a:solidFill>
                  <a:schemeClr val="tx1"/>
                </a:solidFill>
                <a:effectLst>
                  <a:outerShdw blurRad="38100" dist="19050" dir="2700000" algn="tl" rotWithShape="0">
                    <a:schemeClr val="dk1">
                      <a:alpha val="40000"/>
                    </a:schemeClr>
                  </a:outerShdw>
                </a:effectLst>
              </a:rPr>
              <a:t>.</a:t>
            </a:r>
            <a:endParaRPr lang="en-PH" altLang="en-US" sz="1800">
              <a:ln/>
              <a:solidFill>
                <a:schemeClr val="tx1"/>
              </a:solidFill>
              <a:effectLst>
                <a:outerShdw blurRad="38100" dist="19050" dir="2700000" algn="tl" rotWithShape="0">
                  <a:schemeClr val="dk1">
                    <a:alpha val="40000"/>
                  </a:schemeClr>
                </a:outerShdw>
              </a:effectLst>
            </a:endParaRPr>
          </a:p>
          <a:p>
            <a:pPr marL="0" indent="0">
              <a:buNone/>
            </a:pPr>
            <a:r>
              <a:rPr lang="en-PH" altLang="en-US" sz="1800" i="1">
                <a:ln/>
                <a:solidFill>
                  <a:schemeClr val="tx1"/>
                </a:solidFill>
                <a:effectLst>
                  <a:outerShdw blurRad="38100" dist="19050" dir="2700000" algn="tl" rotWithShape="0">
                    <a:schemeClr val="dk1">
                      <a:alpha val="40000"/>
                    </a:schemeClr>
                  </a:outerShdw>
                </a:effectLst>
              </a:rPr>
              <a:t>- It would have been easier to understand the sythesis if matrix have been used.</a:t>
            </a:r>
            <a:endParaRPr lang="en-PH" altLang="en-US" sz="1800">
              <a:ln/>
              <a:solidFill>
                <a:schemeClr val="tx1"/>
              </a:solidFill>
              <a:effectLst>
                <a:outerShdw blurRad="38100" dist="19050" dir="2700000" algn="tl" rotWithShape="0">
                  <a:schemeClr val="dk1">
                    <a:alpha val="40000"/>
                  </a:schemeClr>
                </a:outerShdw>
              </a:effectLst>
            </a:endParaRPr>
          </a:p>
          <a:p>
            <a:endParaRPr lang="en-PH" altLang="en-US">
              <a:ln/>
              <a:solidFill>
                <a:schemeClr val="tx1"/>
              </a:solidFill>
              <a:effectLst>
                <a:outerShdw blurRad="38100" dist="19050" dir="2700000" algn="tl" rotWithShape="0">
                  <a:schemeClr val="dk1">
                    <a:alpha val="40000"/>
                  </a:schemeClr>
                </a:outerShdw>
              </a:effectLst>
            </a:endParaRPr>
          </a:p>
          <a:p>
            <a:endParaRPr lang="en-PH"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PH" altLang="en-US">
                <a:sym typeface="+mn-ea"/>
              </a:rPr>
              <a:t>Thesis critique</a:t>
            </a:r>
            <a:endParaRPr lang="en-PH" altLang="en-US"/>
          </a:p>
        </p:txBody>
      </p:sp>
      <p:sp>
        <p:nvSpPr>
          <p:cNvPr id="5" name="Content Placeholder 4"/>
          <p:cNvSpPr>
            <a:spLocks noGrp="1"/>
          </p:cNvSpPr>
          <p:nvPr>
            <p:ph idx="1"/>
          </p:nvPr>
        </p:nvSpPr>
        <p:spPr/>
        <p:txBody>
          <a:bodyPr>
            <a:normAutofit fontScale="60000"/>
          </a:bodyPr>
          <a:p>
            <a:r>
              <a:rPr lang="en-PH" altLang="en-US"/>
              <a:t>Ch. 1 - Problem and its background</a:t>
            </a:r>
            <a:endParaRPr lang="en-PH" altLang="en-US"/>
          </a:p>
          <a:p>
            <a:pPr lvl="1"/>
            <a:r>
              <a:rPr lang="en-PH" altLang="en-US"/>
              <a:t>Research topic</a:t>
            </a:r>
            <a:endParaRPr lang="en-PH" altLang="en-US"/>
          </a:p>
          <a:p>
            <a:pPr lvl="1"/>
            <a:r>
              <a:rPr lang="en-PH" altLang="en-US"/>
              <a:t>Statement of the problem</a:t>
            </a:r>
            <a:endParaRPr lang="en-PH" altLang="en-US"/>
          </a:p>
          <a:p>
            <a:pPr lvl="1"/>
            <a:r>
              <a:rPr lang="en-PH" altLang="en-US"/>
              <a:t>Research hypothesis</a:t>
            </a:r>
            <a:endParaRPr lang="en-PH" altLang="en-US"/>
          </a:p>
          <a:p>
            <a:pPr lvl="1"/>
            <a:r>
              <a:rPr lang="en-PH" altLang="en-US"/>
              <a:t>Scope and limitations</a:t>
            </a:r>
            <a:endParaRPr lang="en-PH" altLang="en-US"/>
          </a:p>
          <a:p>
            <a:r>
              <a:rPr lang="en-PH" altLang="en-US"/>
              <a:t>Ch. 2 - Review of related literature and studies</a:t>
            </a:r>
            <a:endParaRPr lang="en-PH" altLang="en-US"/>
          </a:p>
          <a:p>
            <a:r>
              <a:rPr lang="en-PH" altLang="en-US" b="1"/>
              <a:t>Ch. 3 - Methodology</a:t>
            </a:r>
            <a:endParaRPr lang="en-PH" altLang="en-US"/>
          </a:p>
          <a:p>
            <a:pPr lvl="1"/>
            <a:r>
              <a:rPr lang="en-PH" altLang="en-US"/>
              <a:t>Research design</a:t>
            </a:r>
            <a:endParaRPr lang="en-PH" altLang="en-US"/>
          </a:p>
          <a:p>
            <a:pPr lvl="1"/>
            <a:r>
              <a:rPr lang="en-PH" altLang="en-US">
                <a:sym typeface="+mn-ea"/>
              </a:rPr>
              <a:t>Sampling procedure</a:t>
            </a:r>
            <a:endParaRPr lang="en-PH" altLang="en-US"/>
          </a:p>
          <a:p>
            <a:pPr lvl="1"/>
            <a:r>
              <a:rPr lang="en-PH" altLang="en-US"/>
              <a:t>Research respondents</a:t>
            </a:r>
            <a:endParaRPr lang="en-PH" altLang="en-US"/>
          </a:p>
          <a:p>
            <a:pPr lvl="1"/>
            <a:r>
              <a:rPr lang="en-PH" altLang="en-US"/>
              <a:t>Research instruments</a:t>
            </a:r>
            <a:endParaRPr lang="en-PH" altLang="en-US"/>
          </a:p>
          <a:p>
            <a:pPr lvl="1"/>
            <a:r>
              <a:rPr lang="en-PH" altLang="en-US"/>
              <a:t>Statistical treatment of data</a:t>
            </a:r>
            <a:endParaRPr lang="en-PH" altLang="en-US"/>
          </a:p>
          <a:p>
            <a:pPr lvl="0"/>
            <a:r>
              <a:rPr lang="en-PH" altLang="en-US">
                <a:sym typeface="+mn-ea"/>
              </a:rPr>
              <a:t>Ch. 4 - Presentation, analysis and interpretation</a:t>
            </a:r>
            <a:endParaRPr lang="en-PH" altLang="en-US">
              <a:sym typeface="+mn-ea"/>
            </a:endParaRPr>
          </a:p>
          <a:p>
            <a:pPr lvl="0"/>
            <a:r>
              <a:rPr lang="en-PH" altLang="en-US">
                <a:sym typeface="+mn-ea"/>
              </a:rPr>
              <a:t>Ch. 5 - Summary, findings, conclusions and recommendations </a:t>
            </a:r>
            <a:endParaRPr lang="en-PH"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Research design</a:t>
            </a:r>
            <a:endParaRPr lang="en-PH" altLang="en-US"/>
          </a:p>
        </p:txBody>
      </p:sp>
      <p:sp>
        <p:nvSpPr>
          <p:cNvPr id="3" name="Content Placeholder 2"/>
          <p:cNvSpPr>
            <a:spLocks noGrp="1"/>
          </p:cNvSpPr>
          <p:nvPr>
            <p:ph idx="1"/>
          </p:nvPr>
        </p:nvSpPr>
        <p:spPr/>
        <p:txBody>
          <a:bodyPr/>
          <a:p>
            <a:r>
              <a:rPr lang="en-PH" altLang="en-US"/>
              <a:t>The study employed descriptive research.</a:t>
            </a:r>
            <a:endParaRPr lang="en-PH"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8002</Words>
  <Application>WPS Presentation</Application>
  <PresentationFormat>Widescreen</PresentationFormat>
  <Paragraphs>241</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Calibri Light</vt:lpstr>
      <vt:lpstr>Calibri</vt:lpstr>
      <vt:lpstr>Microsoft YaHei</vt:lpstr>
      <vt:lpstr>Arial Unicode MS</vt:lpstr>
      <vt:lpstr>Office Theme</vt:lpstr>
      <vt:lpstr>Thesis critique</vt:lpstr>
      <vt:lpstr>Research Topic</vt:lpstr>
      <vt:lpstr>Statement of the problem</vt:lpstr>
      <vt:lpstr>Research hypothesis</vt:lpstr>
      <vt:lpstr>Scope and limitations</vt:lpstr>
      <vt:lpstr>Thesis critique</vt:lpstr>
      <vt:lpstr>Review of related literature and studies</vt:lpstr>
      <vt:lpstr>Thesis critique</vt:lpstr>
      <vt:lpstr>Research design</vt:lpstr>
      <vt:lpstr>Sampling procedure</vt:lpstr>
      <vt:lpstr>Research respondents</vt:lpstr>
      <vt:lpstr>Research instrument</vt:lpstr>
      <vt:lpstr>Research instrument</vt:lpstr>
      <vt:lpstr>Research instrument</vt:lpstr>
      <vt:lpstr>Statistical treatment of data</vt:lpstr>
      <vt:lpstr>Thesis critique</vt:lpstr>
      <vt:lpstr>Presentation, analysis and interpretation Result for question #1</vt:lpstr>
      <vt:lpstr>Presentation, analysis and interpretation Result for question #1</vt:lpstr>
      <vt:lpstr>Presentation, analysis and interpretation Result for question #2</vt:lpstr>
      <vt:lpstr>Thesis critique</vt:lpstr>
      <vt:lpstr>Summary, findings, conclusion and reccomendations</vt:lpstr>
      <vt:lpstr>Statement of the problem</vt:lpstr>
      <vt:lpstr>Presentation, analysis and interpretation Result for question #2</vt:lpstr>
      <vt:lpstr>Presentation, analysis and interpretation Result for question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Edson</dc:creator>
  <cp:lastModifiedBy>Edson</cp:lastModifiedBy>
  <cp:revision>162</cp:revision>
  <dcterms:created xsi:type="dcterms:W3CDTF">2019-05-05T06:50:00Z</dcterms:created>
  <dcterms:modified xsi:type="dcterms:W3CDTF">2019-05-25T04:03:25Z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