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70" r:id="rId9"/>
    <p:sldId id="281" r:id="rId10"/>
    <p:sldId id="263" r:id="rId11"/>
    <p:sldId id="264" r:id="rId12"/>
    <p:sldId id="265" r:id="rId13"/>
    <p:sldId id="269" r:id="rId14"/>
    <p:sldId id="271" r:id="rId15"/>
    <p:sldId id="272" r:id="rId16"/>
    <p:sldId id="273" r:id="rId17"/>
    <p:sldId id="274" r:id="rId18"/>
    <p:sldId id="280" r:id="rId19"/>
    <p:sldId id="275" r:id="rId20"/>
    <p:sldId id="267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660"/>
  </p:normalViewPr>
  <p:slideViewPr>
    <p:cSldViewPr>
      <p:cViewPr varScale="1">
        <p:scale>
          <a:sx n="62" d="100"/>
          <a:sy n="62" d="100"/>
        </p:scale>
        <p:origin x="6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CCAAE-FAAA-494D-B1CA-1F2289FDE61C}" type="datetimeFigureOut">
              <a:rPr lang="en-PH" smtClean="0"/>
              <a:pPr/>
              <a:t>04/07/2020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86A3-B06A-49D3-BADF-A283B6576E2D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86A3-B06A-49D3-BADF-A283B6576E2D}" type="slidenum">
              <a:rPr lang="en-PH" smtClean="0"/>
              <a:pPr/>
              <a:t>10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106B4A3-4212-4E39-93DE-E053E8F69C28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sz="4800" dirty="0"/>
              <a:t>Independent Samples </a:t>
            </a:r>
            <a:r>
              <a:rPr lang="en-PH" sz="4800" i="1" dirty="0"/>
              <a:t>t</a:t>
            </a:r>
            <a:r>
              <a:rPr lang="en-PH" sz="4800" dirty="0"/>
              <a:t>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7406640" cy="1752600"/>
          </a:xfrm>
        </p:spPr>
        <p:txBody>
          <a:bodyPr/>
          <a:lstStyle/>
          <a:p>
            <a:r>
              <a:rPr lang="en-PH" dirty="0"/>
              <a:t>By: Ms. Ericka F. </a:t>
            </a:r>
            <a:r>
              <a:rPr lang="en-PH" dirty="0" err="1"/>
              <a:t>Pambid</a:t>
            </a:r>
            <a:r>
              <a:rPr lang="en-PH" dirty="0"/>
              <a:t> &amp; Ms. Roselle Ann E. </a:t>
            </a:r>
            <a:r>
              <a:rPr lang="en-PH" dirty="0" err="1"/>
              <a:t>Balisacan</a:t>
            </a:r>
            <a:endParaRPr lang="en-PH" dirty="0"/>
          </a:p>
          <a:p>
            <a:r>
              <a:rPr lang="en-PH" dirty="0"/>
              <a:t>Statistical Data Processing</a:t>
            </a:r>
          </a:p>
          <a:p>
            <a:r>
              <a:rPr lang="en-PH" dirty="0"/>
              <a:t>June 04, 2020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417638"/>
                <a:ext cx="7498080" cy="4800600"/>
              </a:xfrm>
            </p:spPr>
            <p:txBody>
              <a:bodyPr/>
              <a:lstStyle/>
              <a:p>
                <a:r>
                  <a:rPr lang="en-PH" dirty="0"/>
                  <a:t>Ho:</a:t>
                </a:r>
                <a:r>
                  <a:rPr lang="en-P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dirty="0"/>
                  <a:t> </a:t>
                </a:r>
              </a:p>
              <a:p>
                <a:r>
                  <a:rPr lang="en-PH" dirty="0"/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PH" dirty="0"/>
              </a:p>
              <a:p>
                <a:endParaRPr lang="en-PH" dirty="0"/>
              </a:p>
              <a:p>
                <a:pPr marL="82296" indent="0">
                  <a:buNone/>
                </a:pPr>
                <a:r>
                  <a:rPr lang="en-PH" dirty="0"/>
                  <a:t>Directional : </a:t>
                </a:r>
              </a:p>
              <a:p>
                <a:pPr marL="82296" indent="0">
                  <a:buNone/>
                </a:pPr>
                <a:r>
                  <a:rPr lang="en-PH" dirty="0"/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PH" dirty="0"/>
              </a:p>
              <a:p>
                <a:pPr marL="82296" indent="0">
                  <a:buNone/>
                </a:pPr>
                <a:r>
                  <a:rPr lang="en-PH" dirty="0"/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PH" dirty="0"/>
              </a:p>
              <a:p>
                <a:pPr marL="82296" indent="0">
                  <a:buNone/>
                </a:pPr>
                <a:endParaRPr lang="en-P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417638"/>
                <a:ext cx="7498080" cy="4800600"/>
              </a:xfrm>
              <a:blipFill>
                <a:blip r:embed="rId3"/>
                <a:stretch>
                  <a:fillRect l="-894" t="-16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Formula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772817"/>
            <a:ext cx="6048671" cy="22324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Example Problem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03648" y="1196752"/>
            <a:ext cx="7456872" cy="2701280"/>
          </a:xfrm>
        </p:spPr>
        <p:txBody>
          <a:bodyPr/>
          <a:lstStyle/>
          <a:p>
            <a:r>
              <a:rPr lang="en-PH" dirty="0"/>
              <a:t>Is there any significant difference in the scores in a 20 item quiz in Statistics of the Senior High School students when they grouped according to their strand? Do this with alpha at 0.05.</a:t>
            </a:r>
          </a:p>
          <a:p>
            <a:endParaRPr lang="en-PH" dirty="0"/>
          </a:p>
          <a:p>
            <a:endParaRPr lang="en-PH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55776" y="3861048"/>
          <a:ext cx="4752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467">
                <a:tc>
                  <a:txBody>
                    <a:bodyPr/>
                    <a:lstStyle/>
                    <a:p>
                      <a:r>
                        <a:rPr lang="en-PH" dirty="0"/>
                        <a:t>Student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STEM(A)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ABM(B)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67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67"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67"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67"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67"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67">
                <a:tc>
                  <a:txBody>
                    <a:bodyPr/>
                    <a:lstStyle/>
                    <a:p>
                      <a:r>
                        <a:rPr lang="en-P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Define the Ho and 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  <a:p>
            <a:r>
              <a:rPr lang="en-PH" dirty="0"/>
              <a:t>Ho:</a:t>
            </a:r>
          </a:p>
          <a:p>
            <a:r>
              <a:rPr lang="en-PH" dirty="0"/>
              <a:t>The mean score of STEM students is equal to the mean score of ABM students</a:t>
            </a:r>
          </a:p>
          <a:p>
            <a:r>
              <a:rPr lang="en-PH" dirty="0"/>
              <a:t>Ha: </a:t>
            </a:r>
          </a:p>
          <a:p>
            <a:r>
              <a:rPr lang="en-PH" dirty="0"/>
              <a:t>The mean score of STEM students is not equal to the mean score of ABM students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1988840"/>
            <a:ext cx="4104456" cy="576064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3573016"/>
            <a:ext cx="4032448" cy="630932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the significance level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628800"/>
            <a:ext cx="2448272" cy="864096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648" y="242088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Calculate degrees of freedom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3429000"/>
            <a:ext cx="5184576" cy="648072"/>
          </a:xfrm>
          <a:prstGeom prst="rect">
            <a:avLst/>
          </a:prstGeom>
          <a:noFill/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the decision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73288"/>
          </a:xfrm>
        </p:spPr>
        <p:txBody>
          <a:bodyPr>
            <a:normAutofit fontScale="92500" lnSpcReduction="10000"/>
          </a:bodyPr>
          <a:lstStyle/>
          <a:p>
            <a:r>
              <a:rPr lang="en-PH" dirty="0"/>
              <a:t>If the absolute computed t-value &gt;t-critical value at df=9 and level of significance 0.05, do not reject Ho</a:t>
            </a:r>
          </a:p>
          <a:p>
            <a:r>
              <a:rPr lang="en-PH" dirty="0"/>
              <a:t>If the computed absolute t-value &lt;t-critical value at df=9 and level of significance 0.05, reject Ho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75656" y="2924944"/>
            <a:ext cx="7498080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Calculate Test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  <a:p>
            <a:pPr>
              <a:buNone/>
            </a:pPr>
            <a:r>
              <a:rPr lang="en-PH" dirty="0"/>
              <a:t> 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475656" y="1340768"/>
          <a:ext cx="7416825" cy="14401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PH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/>
                        <a:t>STEM (A)</a:t>
                      </a:r>
                      <a:endParaRPr lang="en-PH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/>
                        <a:t>ABM(B)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PH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PH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PH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/>
                        <a:t>Mean</a:t>
                      </a:r>
                      <a:endParaRPr lang="en-PH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/>
                        <a:t>15.5</a:t>
                      </a:r>
                      <a:endParaRPr lang="en-PH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/>
                        <a:t>16.2</a:t>
                      </a:r>
                      <a:endParaRPr lang="en-PH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/>
                        <a:t>∑X</a:t>
                      </a:r>
                      <a:endParaRPr lang="en-PH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/>
                        <a:t>93</a:t>
                      </a:r>
                      <a:endParaRPr lang="en-PH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/>
                        <a:t>81</a:t>
                      </a:r>
                      <a:endParaRPr lang="en-PH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/>
                        <a:t>∑</a:t>
                      </a:r>
                      <a:endParaRPr lang="en-PH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/>
                        <a:t>1495</a:t>
                      </a:r>
                      <a:endParaRPr lang="en-PH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/>
                        <a:t>1331</a:t>
                      </a:r>
                      <a:endParaRPr lang="en-PH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492896"/>
            <a:ext cx="288032" cy="338861"/>
          </a:xfrm>
          <a:prstGeom prst="rect">
            <a:avLst/>
          </a:prstGeom>
          <a:noFill/>
        </p:spPr>
      </p:pic>
      <p:pic>
        <p:nvPicPr>
          <p:cNvPr id="26" name="Picture 25" descr="download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9" y="3356992"/>
            <a:ext cx="3384375" cy="2232446"/>
          </a:xfrm>
          <a:prstGeom prst="rect">
            <a:avLst/>
          </a:prstGeom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3429000"/>
            <a:ext cx="2880320" cy="1944216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884368" y="3933056"/>
            <a:ext cx="11384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PH" dirty="0"/>
              <a:t>=-0.40786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Decision Rule: If the computed t-value &lt;t-critical value at df=9 and level of significance 0.05, do not reject Ho</a:t>
            </a:r>
          </a:p>
          <a:p>
            <a:r>
              <a:rPr lang="en-PH" dirty="0"/>
              <a:t>If the computed t-value &gt; t-critical value at df=9 and level of significance 0.05, reject Ho</a:t>
            </a:r>
          </a:p>
          <a:p>
            <a:r>
              <a:rPr lang="en-PH" dirty="0"/>
              <a:t>t-critical value= 2.262</a:t>
            </a:r>
          </a:p>
          <a:p>
            <a:r>
              <a:rPr lang="en-PH" dirty="0"/>
              <a:t>t-value= 0.40786</a:t>
            </a:r>
          </a:p>
          <a:p>
            <a:r>
              <a:rPr lang="en-PH" dirty="0"/>
              <a:t>Result: Do not reject Ho.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B105D-2F3E-444F-9E32-64DB2291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00808"/>
            <a:ext cx="6786754" cy="24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the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There is no significant difference between the score of STEM students and ABM students in Statistics, t=-0.4079, at 0.05 level of significance.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Independent Samples </a:t>
            </a:r>
            <a:r>
              <a:rPr lang="en-PH" i="1" dirty="0"/>
              <a:t>t</a:t>
            </a:r>
            <a:r>
              <a:rPr lang="en-PH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/>
              <a:t>* Compares the means of two independent groups in order to determine whether there is statistical evidence that the associated population means are significantly difference.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498080" cy="1143000"/>
          </a:xfrm>
        </p:spPr>
        <p:txBody>
          <a:bodyPr/>
          <a:lstStyle/>
          <a:p>
            <a:r>
              <a:rPr lang="en-PH" dirty="0"/>
              <a:t>Independent Sample t-Test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endParaRPr lang="en-P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20" y="44948"/>
            <a:ext cx="9108180" cy="681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t="58846" r="4575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It is also known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Independent Measures </a:t>
            </a:r>
            <a:r>
              <a:rPr lang="en-PH" i="1" dirty="0"/>
              <a:t>t</a:t>
            </a:r>
            <a:r>
              <a:rPr lang="en-PH" dirty="0"/>
              <a:t> Test</a:t>
            </a:r>
          </a:p>
          <a:p>
            <a:r>
              <a:rPr lang="en-PH" dirty="0"/>
              <a:t>Independent Two-Sample </a:t>
            </a:r>
            <a:r>
              <a:rPr lang="en-PH" i="1" dirty="0"/>
              <a:t>t</a:t>
            </a:r>
            <a:r>
              <a:rPr lang="en-PH" dirty="0"/>
              <a:t> Test</a:t>
            </a:r>
          </a:p>
          <a:p>
            <a:r>
              <a:rPr lang="en-PH" dirty="0"/>
              <a:t>Student </a:t>
            </a:r>
            <a:r>
              <a:rPr lang="en-PH" i="1" dirty="0"/>
              <a:t>t</a:t>
            </a:r>
            <a:r>
              <a:rPr lang="en-PH" dirty="0"/>
              <a:t> Test</a:t>
            </a:r>
          </a:p>
          <a:p>
            <a:r>
              <a:rPr lang="en-PH" dirty="0"/>
              <a:t>Two-Sample </a:t>
            </a:r>
            <a:r>
              <a:rPr lang="en-PH" i="1" dirty="0"/>
              <a:t>t</a:t>
            </a:r>
            <a:r>
              <a:rPr lang="en-PH" dirty="0"/>
              <a:t> Test</a:t>
            </a:r>
          </a:p>
          <a:p>
            <a:r>
              <a:rPr lang="en-PH" dirty="0"/>
              <a:t>Uncorrelated Scores </a:t>
            </a:r>
            <a:r>
              <a:rPr lang="en-PH" i="1" dirty="0"/>
              <a:t>t</a:t>
            </a:r>
            <a:r>
              <a:rPr lang="en-PH" dirty="0"/>
              <a:t> Test</a:t>
            </a:r>
          </a:p>
          <a:p>
            <a:r>
              <a:rPr lang="en-PH" dirty="0"/>
              <a:t>Unpaired </a:t>
            </a:r>
            <a:r>
              <a:rPr lang="en-PH" i="1" dirty="0"/>
              <a:t>t</a:t>
            </a:r>
            <a:r>
              <a:rPr lang="en-PH" dirty="0"/>
              <a:t> Test</a:t>
            </a:r>
          </a:p>
          <a:p>
            <a:r>
              <a:rPr lang="en-PH" dirty="0"/>
              <a:t>Unrelated </a:t>
            </a:r>
            <a:r>
              <a:rPr lang="en-PH" i="1" dirty="0"/>
              <a:t>t</a:t>
            </a:r>
            <a:r>
              <a:rPr lang="en-PH" dirty="0"/>
              <a:t>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Dependent Variable- test variable</a:t>
            </a:r>
          </a:p>
          <a:p>
            <a:r>
              <a:rPr lang="en-PH" dirty="0"/>
              <a:t>Independent Variable-grouping variable</a:t>
            </a:r>
          </a:p>
          <a:p>
            <a:pPr>
              <a:buNone/>
            </a:pPr>
            <a:endParaRPr lang="en-PH" dirty="0"/>
          </a:p>
          <a:p>
            <a:endParaRPr lang="en-P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uses: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Statistical differences between the means of two groups</a:t>
            </a:r>
          </a:p>
          <a:p>
            <a:r>
              <a:rPr lang="en-PH" dirty="0"/>
              <a:t>Statistical differences between the means of two interventions</a:t>
            </a:r>
          </a:p>
          <a:p>
            <a:r>
              <a:rPr lang="en-PH" dirty="0"/>
              <a:t>Statistical differences between the means of two change scores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Dependent Variable that is continuous- interval or ratio</a:t>
            </a:r>
          </a:p>
          <a:p>
            <a:r>
              <a:rPr lang="en-PH" dirty="0"/>
              <a:t>Independent Variable that is categorical</a:t>
            </a:r>
          </a:p>
          <a:p>
            <a:r>
              <a:rPr lang="en-PH" dirty="0"/>
              <a:t>Cases that have values on both dependent and independent variables</a:t>
            </a:r>
          </a:p>
          <a:p>
            <a:r>
              <a:rPr lang="en-PH" dirty="0"/>
              <a:t>Independent samples/groups</a:t>
            </a:r>
          </a:p>
          <a:p>
            <a:r>
              <a:rPr lang="en-PH" dirty="0"/>
              <a:t>Random sample of data from the population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Normal Distribution (approximately) of the dependent variable for each group</a:t>
            </a:r>
          </a:p>
          <a:p>
            <a:r>
              <a:rPr lang="en-PH" dirty="0"/>
              <a:t>Homogeneity of variances</a:t>
            </a:r>
          </a:p>
          <a:p>
            <a:r>
              <a:rPr lang="en-PH" dirty="0"/>
              <a:t>No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Procedure: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Define Null and Alternative Hypotheses</a:t>
            </a:r>
          </a:p>
          <a:p>
            <a:r>
              <a:rPr lang="en-PH" dirty="0"/>
              <a:t>State the alpha or the significance level</a:t>
            </a:r>
          </a:p>
          <a:p>
            <a:r>
              <a:rPr lang="en-PH" dirty="0"/>
              <a:t>Calculate degrees of freedom</a:t>
            </a:r>
          </a:p>
          <a:p>
            <a:r>
              <a:rPr lang="en-PH" dirty="0"/>
              <a:t>State Decision Rule</a:t>
            </a:r>
          </a:p>
          <a:p>
            <a:r>
              <a:rPr lang="en-PH" dirty="0"/>
              <a:t>Calculate Test Statistic</a:t>
            </a:r>
          </a:p>
          <a:p>
            <a:r>
              <a:rPr lang="en-PH" dirty="0"/>
              <a:t>State the result</a:t>
            </a:r>
          </a:p>
          <a:p>
            <a:r>
              <a:rPr lang="en-PH" dirty="0"/>
              <a:t>State the 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FB46-CE53-4C62-BC3A-F74B6EA0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There is no significant difference between the means of two independent group</a:t>
            </a:r>
          </a:p>
          <a:p>
            <a:endParaRPr lang="en-PH" dirty="0"/>
          </a:p>
          <a:p>
            <a:pPr marL="82296" indent="0">
              <a:buNone/>
            </a:pPr>
            <a:r>
              <a:rPr lang="en-PH" b="1" dirty="0"/>
              <a:t>Alternative Hypotheses:</a:t>
            </a:r>
          </a:p>
          <a:p>
            <a:pPr marL="82296" indent="0">
              <a:buNone/>
            </a:pPr>
            <a:r>
              <a:rPr lang="en-PH" dirty="0"/>
              <a:t>There is a significant difference between the means of two independent groups</a:t>
            </a:r>
          </a:p>
          <a:p>
            <a:pPr marL="82296" indent="0">
              <a:buNone/>
            </a:pPr>
            <a:endParaRPr lang="en-P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4511FB-F7DF-4084-9F9A-3E7DAA87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PH" dirty="0"/>
              <a:t>Hypotheses</a:t>
            </a:r>
          </a:p>
        </p:txBody>
      </p:sp>
    </p:spTree>
    <p:extLst>
      <p:ext uri="{BB962C8B-B14F-4D97-AF65-F5344CB8AC3E}">
        <p14:creationId xmlns:p14="http://schemas.microsoft.com/office/powerpoint/2010/main" val="834175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944</TotalTime>
  <Words>536</Words>
  <Application>Microsoft Office PowerPoint</Application>
  <PresentationFormat>On-screen Show (4:3)</PresentationFormat>
  <Paragraphs>113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Independent Samples t test</vt:lpstr>
      <vt:lpstr>Independent Samples t Test</vt:lpstr>
      <vt:lpstr>It is also known as</vt:lpstr>
      <vt:lpstr>Variables</vt:lpstr>
      <vt:lpstr>Common uses:</vt:lpstr>
      <vt:lpstr>Requirements</vt:lpstr>
      <vt:lpstr>Requirements</vt:lpstr>
      <vt:lpstr>Procedure:</vt:lpstr>
      <vt:lpstr>Hypotheses</vt:lpstr>
      <vt:lpstr>Hypotheses</vt:lpstr>
      <vt:lpstr>Formula</vt:lpstr>
      <vt:lpstr>Example Problem</vt:lpstr>
      <vt:lpstr>Define the Ho and Ha</vt:lpstr>
      <vt:lpstr>State the significance level</vt:lpstr>
      <vt:lpstr>State the decision rule</vt:lpstr>
      <vt:lpstr>Calculate Test Statistic</vt:lpstr>
      <vt:lpstr>State the result</vt:lpstr>
      <vt:lpstr>PowerPoint Presentation</vt:lpstr>
      <vt:lpstr>State the conclusion</vt:lpstr>
      <vt:lpstr>Independent Sample t-Test in R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Samples t-test</dc:title>
  <dc:creator>Roselle Ann</dc:creator>
  <cp:lastModifiedBy>Ericka F. Pambid</cp:lastModifiedBy>
  <cp:revision>15</cp:revision>
  <dcterms:created xsi:type="dcterms:W3CDTF">2020-07-02T02:59:35Z</dcterms:created>
  <dcterms:modified xsi:type="dcterms:W3CDTF">2020-07-04T01:28:48Z</dcterms:modified>
</cp:coreProperties>
</file>