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CB6F5E7-0BBE-45B2-8FF9-378E8DBE3F59}" type="datetimeFigureOut">
              <a:rPr lang="en-US" smtClean="0"/>
              <a:t>07/01/20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761239-14BF-489F-A9CC-4C0B1E9284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F5E7-0BBE-45B2-8FF9-378E8DBE3F59}" type="datetimeFigureOut">
              <a:rPr lang="en-US" smtClean="0"/>
              <a:t>07/01/20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1239-14BF-489F-A9CC-4C0B1E928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F5E7-0BBE-45B2-8FF9-378E8DBE3F59}" type="datetimeFigureOut">
              <a:rPr lang="en-US" smtClean="0"/>
              <a:t>07/01/20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761239-14BF-489F-A9CC-4C0B1E928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F5E7-0BBE-45B2-8FF9-378E8DBE3F59}" type="datetimeFigureOut">
              <a:rPr lang="en-US" smtClean="0"/>
              <a:t>07/01/20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1239-14BF-489F-A9CC-4C0B1E9284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B6F5E7-0BBE-45B2-8FF9-378E8DBE3F59}" type="datetimeFigureOut">
              <a:rPr lang="en-US" smtClean="0"/>
              <a:t>07/01/20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761239-14BF-489F-A9CC-4C0B1E92848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F5E7-0BBE-45B2-8FF9-378E8DBE3F59}" type="datetimeFigureOut">
              <a:rPr lang="en-US" smtClean="0"/>
              <a:t>07/01/20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1239-14BF-489F-A9CC-4C0B1E9284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F5E7-0BBE-45B2-8FF9-378E8DBE3F59}" type="datetimeFigureOut">
              <a:rPr lang="en-US" smtClean="0"/>
              <a:t>07/01/20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1239-14BF-489F-A9CC-4C0B1E9284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F5E7-0BBE-45B2-8FF9-378E8DBE3F59}" type="datetimeFigureOut">
              <a:rPr lang="en-US" smtClean="0"/>
              <a:t>07/01/20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1239-14BF-489F-A9CC-4C0B1E92848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F5E7-0BBE-45B2-8FF9-378E8DBE3F59}" type="datetimeFigureOut">
              <a:rPr lang="en-US" smtClean="0"/>
              <a:t>07/01/20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1239-14BF-489F-A9CC-4C0B1E928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F5E7-0BBE-45B2-8FF9-378E8DBE3F59}" type="datetimeFigureOut">
              <a:rPr lang="en-US" smtClean="0"/>
              <a:t>07/01/20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761239-14BF-489F-A9CC-4C0B1E92848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F5E7-0BBE-45B2-8FF9-378E8DBE3F59}" type="datetimeFigureOut">
              <a:rPr lang="en-US" smtClean="0"/>
              <a:t>07/01/20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1239-14BF-489F-A9CC-4C0B1E9284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FCB6F5E7-0BBE-45B2-8FF9-378E8DBE3F59}" type="datetimeFigureOut">
              <a:rPr lang="en-US" smtClean="0"/>
              <a:t>07/01/20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F7761239-14BF-489F-A9CC-4C0B1E9284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>
                <a:cs typeface="Arial" panose="020B0604020202020204" pitchFamily="34" charset="0"/>
              </a:rPr>
              <a:t>Chi-Square Distribution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Century Gothic" panose="020B0502020202020204" pitchFamily="34" charset="0"/>
                <a:cs typeface="Arial" panose="020B0604020202020204" pitchFamily="34" charset="0"/>
              </a:rPr>
              <a:t>NON-PARAMETRIC STATISTICAL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/>
              <a:t>The P-value is the probability that a chi-square statistic having 2 degrees of freedom is more extreme than 16.2.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err="1" smtClean="0"/>
              <a:t>Interpretion</a:t>
            </a:r>
            <a:r>
              <a:rPr lang="en-US" b="1" dirty="0" smtClean="0"/>
              <a:t> of the Result </a:t>
            </a:r>
            <a:r>
              <a:rPr lang="en-US" b="1" dirty="0"/>
              <a:t>results</a:t>
            </a:r>
            <a:r>
              <a:rPr lang="en-US" b="1" dirty="0" smtClean="0"/>
              <a:t>.</a:t>
            </a:r>
          </a:p>
          <a:p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Since the P-value (0.0003) is less than the significance level (0.05), we cannot accept the null hypothesis. Thus, we conclude that there is a relationship between gender and voting preference.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/>
              <a:t>Example Cont.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5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681729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R STUDIO</a:t>
            </a:r>
            <a:endParaRPr lang="en-US" sz="24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&gt;</a:t>
            </a:r>
            <a:r>
              <a:rPr lang="en-US" b="1" dirty="0" err="1" smtClean="0">
                <a:solidFill>
                  <a:schemeClr val="tx1"/>
                </a:solidFill>
              </a:rPr>
              <a:t>rownames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&lt;- c("Male", "Female")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&gt;</a:t>
            </a:r>
            <a:r>
              <a:rPr lang="en-US" b="1" dirty="0" err="1" smtClean="0">
                <a:solidFill>
                  <a:schemeClr val="tx1"/>
                </a:solidFill>
              </a:rPr>
              <a:t>colnames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&lt;- c("Republic", "Democrat", "Independent")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&gt;problem  </a:t>
            </a:r>
            <a:r>
              <a:rPr lang="en-US" b="1" dirty="0">
                <a:solidFill>
                  <a:schemeClr val="tx1"/>
                </a:solidFill>
              </a:rPr>
              <a:t>&lt;- c(200,250,150,300,50,50)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&gt;</a:t>
            </a:r>
            <a:r>
              <a:rPr lang="en-US" b="1" dirty="0" err="1" smtClean="0">
                <a:solidFill>
                  <a:schemeClr val="tx1"/>
                </a:solidFill>
              </a:rPr>
              <a:t>matrix.problem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&lt;- matrix(problem, </a:t>
            </a:r>
            <a:r>
              <a:rPr lang="en-US" b="1" dirty="0" err="1">
                <a:solidFill>
                  <a:schemeClr val="tx1"/>
                </a:solidFill>
              </a:rPr>
              <a:t>nrow</a:t>
            </a:r>
            <a:r>
              <a:rPr lang="en-US" b="1" dirty="0">
                <a:solidFill>
                  <a:schemeClr val="tx1"/>
                </a:solidFill>
              </a:rPr>
              <a:t>=2,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</a:rPr>
              <a:t>                        </a:t>
            </a:r>
            <a:r>
              <a:rPr lang="en-US" b="1" dirty="0" smtClean="0">
                <a:solidFill>
                  <a:schemeClr val="tx1"/>
                </a:solidFill>
              </a:rPr>
              <a:t>	 </a:t>
            </a:r>
            <a:r>
              <a:rPr lang="en-US" b="1" dirty="0" err="1">
                <a:solidFill>
                  <a:schemeClr val="tx1"/>
                </a:solidFill>
              </a:rPr>
              <a:t>dimnames</a:t>
            </a:r>
            <a:r>
              <a:rPr lang="en-US" b="1" dirty="0">
                <a:solidFill>
                  <a:schemeClr val="tx1"/>
                </a:solidFill>
              </a:rPr>
              <a:t> = list(</a:t>
            </a:r>
            <a:r>
              <a:rPr lang="en-US" b="1" dirty="0" err="1">
                <a:solidFill>
                  <a:schemeClr val="tx1"/>
                </a:solidFill>
              </a:rPr>
              <a:t>rownames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colnames</a:t>
            </a:r>
            <a:r>
              <a:rPr lang="en-US" b="1" dirty="0">
                <a:solidFill>
                  <a:schemeClr val="tx1"/>
                </a:solidFill>
              </a:rPr>
              <a:t>))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&gt;</a:t>
            </a:r>
            <a:r>
              <a:rPr lang="en-US" b="1" dirty="0" err="1" smtClean="0">
                <a:solidFill>
                  <a:schemeClr val="tx1"/>
                </a:solidFill>
              </a:rPr>
              <a:t>matrix.problem</a:t>
            </a:r>
            <a:endParaRPr lang="en-US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&gt;</a:t>
            </a:r>
            <a:r>
              <a:rPr lang="en-US" b="1" dirty="0" err="1" smtClean="0">
                <a:solidFill>
                  <a:schemeClr val="tx1"/>
                </a:solidFill>
              </a:rPr>
              <a:t>chisq.test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err="1" smtClean="0">
                <a:solidFill>
                  <a:schemeClr val="tx1"/>
                </a:solidFill>
              </a:rPr>
              <a:t>matrix.problem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45720" indent="0">
              <a:buNone/>
            </a:pPr>
            <a:endParaRPr lang="en-US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" indent="0">
              <a:buNone/>
            </a:pP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SPSS</a:t>
            </a:r>
          </a:p>
          <a:p>
            <a:pPr marL="45720" indent="0">
              <a:buNone/>
            </a:pPr>
            <a:r>
              <a:rPr lang="en-US" b="1" i="1" dirty="0" smtClean="0">
                <a:solidFill>
                  <a:schemeClr val="tx1"/>
                </a:solidFill>
              </a:rPr>
              <a:t>*Analyze&gt;Descriptive Statistics&gt;Crosstab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*</a:t>
            </a:r>
            <a:r>
              <a:rPr lang="en-US" b="1" dirty="0" smtClean="0">
                <a:solidFill>
                  <a:schemeClr val="tx1"/>
                </a:solidFill>
              </a:rPr>
              <a:t>Input variable into respective Rows and Columns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*Click Statistics &gt; Chi Square&gt; Continue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*Cells&gt; Check (Observed , Expected and Unstandardized)&gt;Continue 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* Click OK 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CHI SQUARE: R </a:t>
            </a:r>
            <a:r>
              <a:rPr lang="en-US" i="1" dirty="0" err="1"/>
              <a:t>StudiO</a:t>
            </a:r>
            <a:r>
              <a:rPr lang="en-US" i="1" dirty="0"/>
              <a:t> </a:t>
            </a:r>
            <a:r>
              <a:rPr lang="en-US" i="1" dirty="0" smtClean="0"/>
              <a:t>and SPSS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075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CHI SQUARE COMPARING RESULT OF R STUDIO AND IBM SPSS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35527"/>
            <a:ext cx="4114800" cy="259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3" t="43297" r="47654" b="10379"/>
          <a:stretch/>
        </p:blipFill>
        <p:spPr bwMode="auto">
          <a:xfrm>
            <a:off x="4572000" y="2667000"/>
            <a:ext cx="4265786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51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2057400"/>
                <a:ext cx="8763000" cy="4407408"/>
              </a:xfrm>
            </p:spPr>
            <p:txBody>
              <a:bodyPr/>
              <a:lstStyle/>
              <a:p>
                <a:r>
                  <a:rPr lang="en-PH" sz="2400" i="1" dirty="0" smtClean="0"/>
                  <a:t>Definition</a:t>
                </a:r>
              </a:p>
              <a:p>
                <a:pPr lvl="2"/>
                <a:endParaRPr lang="en-PH" sz="2000" i="1" dirty="0" smtClean="0"/>
              </a:p>
              <a:p>
                <a:pPr lvl="2"/>
                <a:r>
                  <a:rPr lang="en-US" sz="2000" i="1" dirty="0"/>
                  <a:t>A chi-square </a:t>
                </a:r>
                <a:r>
                  <a:rPr lang="en-US" sz="2000" i="1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i="1" dirty="0"/>
                  <a:t> statistic is a test that measures how expectations compare to actual observed data (or model results). The data used in calculating a </a:t>
                </a:r>
                <a:r>
                  <a:rPr lang="en-US" sz="2000" i="1" dirty="0" smtClean="0"/>
                  <a:t>chi-square</a:t>
                </a:r>
                <a:r>
                  <a:rPr lang="en-US" sz="2000" i="1" dirty="0"/>
                  <a:t> statistic must be random, raw, mutually exclusive, drawn from independent variables, and drawn from a large enough sample. 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57400"/>
                <a:ext cx="8763000" cy="4407408"/>
              </a:xfrm>
              <a:blipFill rotWithShape="1">
                <a:blip r:embed="rId2"/>
                <a:stretch>
                  <a:fillRect l="-278" t="-968" r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sz="3600" b="1" i="1" dirty="0">
                <a:latin typeface="Century Gothic" panose="020B0502020202020204" pitchFamily="34" charset="0"/>
                <a:cs typeface="Arial" panose="020B0604020202020204" pitchFamily="34" charset="0"/>
              </a:rPr>
              <a:t>Chi-Square Distribution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2461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000" b="1" i="1" dirty="0">
                <a:latin typeface="Century Gothic" panose="020B0502020202020204" pitchFamily="34" charset="0"/>
                <a:cs typeface="Arial" panose="020B0604020202020204" pitchFamily="34" charset="0"/>
              </a:rPr>
              <a:t>Chi-Square </a:t>
            </a:r>
            <a:r>
              <a:rPr lang="en-PH" sz="4000" b="1" i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Distribution</a:t>
            </a:r>
            <a:endParaRPr lang="en-US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053372"/>
              </p:ext>
            </p:extLst>
          </p:nvPr>
        </p:nvGraphicFramePr>
        <p:xfrm>
          <a:off x="381001" y="1920742"/>
          <a:ext cx="8407398" cy="4003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439"/>
                <a:gridCol w="1964653"/>
                <a:gridCol w="1964653"/>
                <a:gridCol w="1964653"/>
              </a:tblGrid>
              <a:tr h="3819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Chi-Square Test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585" marR="6585" marT="65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Definition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585" marR="6585" marT="658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 smtClean="0">
                          <a:effectLst/>
                        </a:rPr>
                        <a:t>Hypotheses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585" marR="6585" marT="658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585" marR="6585" marT="6585" marB="0" anchor="ctr"/>
                </a:tc>
              </a:tr>
              <a:tr h="3885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585" marR="6585" marT="65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585" marR="6585" marT="65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i="1" u="none" strike="noStrike" dirty="0">
                          <a:effectLst/>
                        </a:rPr>
                        <a:t>Ho</a:t>
                      </a:r>
                      <a:endParaRPr lang="en-US" sz="2400" b="1" i="1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585" marR="6585" marT="65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i="1" u="none" strike="noStrike" dirty="0">
                          <a:effectLst/>
                        </a:rPr>
                        <a:t>Ha</a:t>
                      </a:r>
                      <a:endParaRPr lang="en-US" sz="2400" b="1" i="1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585" marR="6585" marT="6585" marB="0" anchor="ctr"/>
                </a:tc>
              </a:tr>
              <a:tr h="19492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Goodness of Fit Test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585" marR="6585" marT="65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 dirty="0">
                          <a:effectLst/>
                        </a:rPr>
                        <a:t>Use to test whether a population with unknown distribution “fits” a known distribution.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585" marR="6585" marT="65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 dirty="0">
                          <a:effectLst/>
                        </a:rPr>
                        <a:t>The population fits given distribution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585" marR="6585" marT="65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The population does not fit the given distribution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585" marR="6585" marT="6585" marB="0" anchor="ctr"/>
                </a:tc>
              </a:tr>
              <a:tr h="1284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Test for Independence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585" marR="6585" marT="65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Use to discover if there is association between two categorical variables.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585" marR="6585" marT="65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The two characteristics are not related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585" marR="6585" marT="658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The two characteristics are related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6585" marR="6585" marT="658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sz="2800" b="1" i="1" dirty="0" smtClean="0"/>
              <a:t>Assumptions</a:t>
            </a:r>
            <a:endParaRPr lang="en-US" b="1" dirty="0"/>
          </a:p>
          <a:p>
            <a:pPr lvl="3"/>
            <a:endParaRPr lang="en-US" sz="2200" i="1" dirty="0" smtClean="0"/>
          </a:p>
          <a:p>
            <a:pPr lvl="3"/>
            <a:r>
              <a:rPr lang="en-PH" sz="2400" dirty="0"/>
              <a:t>There are 2 variables, usually at the nominal level</a:t>
            </a:r>
          </a:p>
          <a:p>
            <a:pPr lvl="3"/>
            <a:r>
              <a:rPr lang="en-PH" sz="2400" dirty="0"/>
              <a:t>The 2 variables should consist of two or more categorical.</a:t>
            </a:r>
          </a:p>
          <a:p>
            <a:pPr lvl="3"/>
            <a:r>
              <a:rPr lang="en-PH" sz="2400" dirty="0"/>
              <a:t>The data in the cells should be frequencies.</a:t>
            </a:r>
          </a:p>
          <a:p>
            <a:pPr lvl="3"/>
            <a:r>
              <a:rPr lang="en-PH" sz="2400" dirty="0"/>
              <a:t>For a 2 by 2 table, all expected frequencies greater than 5</a:t>
            </a:r>
          </a:p>
          <a:p>
            <a:pPr lvl="3"/>
            <a:r>
              <a:rPr lang="en-PH" sz="2400" dirty="0"/>
              <a:t>For a larger table all expected frequencies &gt; 1 and no more than 20% of all cells may have expected frequencies &lt; 5</a:t>
            </a:r>
            <a:r>
              <a:rPr lang="en-PH" sz="2400" dirty="0" smtClean="0"/>
              <a:t>.</a:t>
            </a:r>
            <a:endParaRPr lang="en-PH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/>
              <a:t>Chi-Square </a:t>
            </a:r>
            <a:r>
              <a:rPr lang="en-PH" dirty="0" smtClean="0"/>
              <a:t>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55847"/>
            <a:ext cx="8458200" cy="1054394"/>
          </a:xfrm>
        </p:spPr>
        <p:txBody>
          <a:bodyPr/>
          <a:lstStyle/>
          <a:p>
            <a:pPr algn="l"/>
            <a:r>
              <a:rPr lang="en-PH" b="1" i="1" dirty="0">
                <a:latin typeface="Century Gothic" panose="020B0502020202020204" pitchFamily="34" charset="0"/>
                <a:cs typeface="Arial" panose="020B0604020202020204" pitchFamily="34" charset="0"/>
              </a:rPr>
              <a:t>Chi-Square: Test for </a:t>
            </a:r>
            <a:r>
              <a:rPr lang="en-PH" b="1" i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Independence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D0D149D-F289-4CE4-BA8F-77884A30F6B8}"/>
              </a:ext>
            </a:extLst>
          </p:cNvPr>
          <p:cNvSpPr txBox="1"/>
          <p:nvPr/>
        </p:nvSpPr>
        <p:spPr>
          <a:xfrm>
            <a:off x="3919460" y="1524000"/>
            <a:ext cx="3006412" cy="74701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136" tIns="35560" rIns="35560" bIns="3556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PH" b="1" dirty="0">
                <a:latin typeface="Century Gothic" panose="020B0502020202020204" pitchFamily="34" charset="0"/>
              </a:rPr>
              <a:t>Observed frequencies</a:t>
            </a:r>
            <a:endParaRPr lang="en-PH" b="1" kern="12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2206DA6-B4A9-434D-8327-B667127D0B7B}"/>
              </a:ext>
            </a:extLst>
          </p:cNvPr>
          <p:cNvSpPr txBox="1"/>
          <p:nvPr/>
        </p:nvSpPr>
        <p:spPr>
          <a:xfrm>
            <a:off x="4938044" y="4648111"/>
            <a:ext cx="3006412" cy="74701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136" tIns="35560" rIns="35560" bIns="3556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PH" b="1" dirty="0">
                <a:latin typeface="Century Gothic" panose="020B0502020202020204" pitchFamily="34" charset="0"/>
              </a:rPr>
              <a:t>Expected frequencies</a:t>
            </a:r>
            <a:endParaRPr lang="en-PH" b="1" kern="1200" dirty="0">
              <a:latin typeface="Century Gothic" panose="020B0502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37541D9B-3609-4289-A83A-8458568A4CB4}"/>
              </a:ext>
            </a:extLst>
          </p:cNvPr>
          <p:cNvGrpSpPr/>
          <p:nvPr/>
        </p:nvGrpSpPr>
        <p:grpSpPr>
          <a:xfrm>
            <a:off x="5180521" y="5231463"/>
            <a:ext cx="3277680" cy="1245537"/>
            <a:chOff x="5722926" y="262879"/>
            <a:chExt cx="2897667" cy="1753115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43F1E36A-A2BF-4F8D-896C-E14AFDB7A178}"/>
                </a:ext>
              </a:extLst>
            </p:cNvPr>
            <p:cNvSpPr/>
            <p:nvPr/>
          </p:nvSpPr>
          <p:spPr>
            <a:xfrm>
              <a:off x="5722926" y="262879"/>
              <a:ext cx="2897667" cy="175311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469DBD3C-B0B2-4930-98E7-6E61C22A866C}"/>
                </a:ext>
              </a:extLst>
            </p:cNvPr>
            <p:cNvSpPr txBox="1"/>
            <p:nvPr/>
          </p:nvSpPr>
          <p:spPr>
            <a:xfrm>
              <a:off x="5722926" y="262879"/>
              <a:ext cx="2897667" cy="17531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30480" rIns="30480" bIns="3048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PH" kern="1200" dirty="0">
                  <a:latin typeface="Century Gothic" panose="020B0502020202020204" pitchFamily="34" charset="0"/>
                </a:rPr>
                <a:t>The frequencies</a:t>
              </a:r>
              <a:r>
                <a:rPr lang="en-PH" dirty="0">
                  <a:latin typeface="Century Gothic" panose="020B0502020202020204" pitchFamily="34" charset="0"/>
                </a:rPr>
                <a:t> that we expect to obtain if null hypothesis is true and denoted by “</a:t>
              </a:r>
              <a:r>
                <a:rPr lang="en-PH" b="1" dirty="0">
                  <a:latin typeface="Century Gothic" panose="020B0502020202020204" pitchFamily="34" charset="0"/>
                </a:rPr>
                <a:t>E</a:t>
              </a:r>
              <a:r>
                <a:rPr lang="en-PH" dirty="0">
                  <a:latin typeface="Century Gothic" panose="020B0502020202020204" pitchFamily="34" charset="0"/>
                </a:rPr>
                <a:t>”.</a:t>
              </a:r>
              <a:endParaRPr lang="en-PH" kern="12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A9B09ED-6C3F-49EE-B040-DC6D66C3969A}"/>
              </a:ext>
            </a:extLst>
          </p:cNvPr>
          <p:cNvSpPr txBox="1"/>
          <p:nvPr/>
        </p:nvSpPr>
        <p:spPr>
          <a:xfrm>
            <a:off x="5422666" y="2917256"/>
            <a:ext cx="3006412" cy="74701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136" tIns="35560" rIns="35560" bIns="3556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PH" b="1" kern="1200" dirty="0">
                <a:latin typeface="Century Gothic" panose="020B0502020202020204" pitchFamily="34" charset="0"/>
              </a:rPr>
              <a:t>Simpli</a:t>
            </a:r>
            <a:r>
              <a:rPr lang="en-PH" b="1" dirty="0">
                <a:latin typeface="Century Gothic" panose="020B0502020202020204" pitchFamily="34" charset="0"/>
              </a:rPr>
              <a:t>fied approach</a:t>
            </a:r>
            <a:endParaRPr lang="en-PH" b="1" kern="1200" dirty="0">
              <a:latin typeface="Century Gothic" panose="020B0502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39B9B751-3808-4484-B7F3-3650A6518CB3}"/>
              </a:ext>
            </a:extLst>
          </p:cNvPr>
          <p:cNvGrpSpPr/>
          <p:nvPr/>
        </p:nvGrpSpPr>
        <p:grpSpPr>
          <a:xfrm>
            <a:off x="4965476" y="3405521"/>
            <a:ext cx="4766911" cy="1830819"/>
            <a:chOff x="5317878" y="262879"/>
            <a:chExt cx="3302715" cy="1830819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1D34DCD4-7C41-45F8-9FBF-224A5881A66C}"/>
                </a:ext>
              </a:extLst>
            </p:cNvPr>
            <p:cNvSpPr/>
            <p:nvPr/>
          </p:nvSpPr>
          <p:spPr>
            <a:xfrm>
              <a:off x="5722926" y="262879"/>
              <a:ext cx="2897667" cy="175311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="" xmlns:a16="http://schemas.microsoft.com/office/drawing/2014/main" id="{F50D4B79-5E65-4BB9-BB24-36D99F312897}"/>
                    </a:ext>
                  </a:extLst>
                </p:cNvPr>
                <p:cNvSpPr txBox="1"/>
                <p:nvPr/>
              </p:nvSpPr>
              <p:spPr>
                <a:xfrm>
                  <a:off x="5317878" y="340583"/>
                  <a:ext cx="2897667" cy="175311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70688" tIns="30480" rIns="30480" bIns="30480" numCol="1" spcCol="1270" anchor="t" anchorCtr="0">
                  <a:noAutofit/>
                </a:bodyPr>
                <a:lstStyle/>
                <a:p>
                  <a:pPr marL="0" lvl="0" indent="0" algn="l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i="1" kern="120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PH" b="0" i="1" kern="12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PH" b="0" i="1" kern="1200" smtClean="0">
                                <a:latin typeface="Cambria Math" panose="02040503050406030204" pitchFamily="18" charset="0"/>
                              </a:rPr>
                              <m:t>𝑟𝑜𝑤</m:t>
                            </m:r>
                            <m:r>
                              <a:rPr lang="en-PH" b="0" i="1" kern="12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PH" b="0" i="1" kern="1200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  <m:r>
                              <a:rPr lang="en-PH" b="0" i="1" kern="1200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PH" b="0" i="1" kern="1200" smtClean="0">
                                <a:latin typeface="Cambria Math" panose="02040503050406030204" pitchFamily="18" charset="0"/>
                              </a:rPr>
                              <m:t>𝑐𝑜𝑙𝑢𝑚𝑛</m:t>
                            </m:r>
                            <m:r>
                              <a:rPr lang="en-PH" b="0" i="1" kern="12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PH" b="0" i="1" kern="1200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  <m:r>
                              <a:rPr lang="en-PH" b="0" i="1" kern="120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PH" b="0" i="1" kern="1200" smtClean="0">
                                <a:latin typeface="Cambria Math" panose="02040503050406030204" pitchFamily="18" charset="0"/>
                              </a:rPr>
                              <m:t>𝑔𝑟𝑎𝑛𝑑</m:t>
                            </m:r>
                            <m:r>
                              <a:rPr lang="en-PH" b="0" i="1" kern="12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PH" b="0" i="1" kern="1200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den>
                        </m:f>
                      </m:oMath>
                    </m:oMathPara>
                  </a14:m>
                  <a:endParaRPr lang="en-PH" kern="1200" dirty="0">
                    <a:latin typeface="Century Gothic" panose="020B0502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50D4B79-5E65-4BB9-BB24-36D99F312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878" y="340583"/>
                  <a:ext cx="2897667" cy="17531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D114135D-6FA2-440A-A4E1-15972A0C1892}"/>
              </a:ext>
            </a:extLst>
          </p:cNvPr>
          <p:cNvGrpSpPr/>
          <p:nvPr/>
        </p:nvGrpSpPr>
        <p:grpSpPr>
          <a:xfrm>
            <a:off x="-228600" y="2744294"/>
            <a:ext cx="4286057" cy="2567261"/>
            <a:chOff x="1227785" y="1820136"/>
            <a:chExt cx="4286057" cy="2567261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9BBE6DCD-3B04-4C1D-8630-FEA3D5AB4232}"/>
                </a:ext>
              </a:extLst>
            </p:cNvPr>
            <p:cNvSpPr/>
            <p:nvPr/>
          </p:nvSpPr>
          <p:spPr>
            <a:xfrm>
              <a:off x="1227785" y="1820136"/>
              <a:ext cx="4030025" cy="256726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="" xmlns:a16="http://schemas.microsoft.com/office/drawing/2014/main" id="{A4065903-FDF0-4A15-BAD2-AE57DD9C70F2}"/>
                    </a:ext>
                  </a:extLst>
                </p:cNvPr>
                <p:cNvSpPr txBox="1"/>
                <p:nvPr/>
              </p:nvSpPr>
              <p:spPr>
                <a:xfrm>
                  <a:off x="1483817" y="1820136"/>
                  <a:ext cx="4030025" cy="2567261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99136" tIns="35560" rIns="35560" bIns="35560" numCol="1" spcCol="1270" anchor="ctr" anchorCtr="0">
                  <a:noAutofit/>
                </a:bodyPr>
                <a:lstStyle/>
                <a:p>
                  <a:pPr lvl="0" defTabSz="1244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PH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PH" sz="2800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PH" sz="2800" b="1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PH" sz="2800" b="1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PH" sz="2800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PH" sz="2800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PH" sz="2800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𝑶</m:t>
                                        </m:r>
                                      </m:e>
                                      <m:sub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𝒓</m:t>
                                        </m:r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𝑬</m:t>
                                        </m:r>
                                      </m:e>
                                      <m:sub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𝒓</m:t>
                                        </m:r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  <m:r>
                                      <a:rPr lang="en-PH" sz="2800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PH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𝒓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𝒄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PH" sz="28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PH" sz="3600" b="1" kern="12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4065903-FDF0-4A15-BAD2-AE57DD9C7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3817" y="1820136"/>
                  <a:ext cx="4030025" cy="256726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37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607D087-9DA7-4810-A806-B9B59190F4AD}"/>
              </a:ext>
            </a:extLst>
          </p:cNvPr>
          <p:cNvSpPr txBox="1"/>
          <p:nvPr/>
        </p:nvSpPr>
        <p:spPr>
          <a:xfrm>
            <a:off x="4277265" y="2040698"/>
            <a:ext cx="4182293" cy="175311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30480" rIns="30480" bIns="30480" numCol="1" spcCol="1270" anchor="t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PH" kern="1200" dirty="0">
                <a:latin typeface="Century Gothic" panose="020B0502020202020204" pitchFamily="34" charset="0"/>
              </a:rPr>
              <a:t>The frequencies ob</a:t>
            </a:r>
            <a:r>
              <a:rPr lang="en-PH" dirty="0">
                <a:latin typeface="Century Gothic" panose="020B0502020202020204" pitchFamily="34" charset="0"/>
              </a:rPr>
              <a:t>tained from the performance of an experiments and denoted by “</a:t>
            </a:r>
            <a:r>
              <a:rPr lang="en-PH" b="1" dirty="0">
                <a:latin typeface="Century Gothic" panose="020B0502020202020204" pitchFamily="34" charset="0"/>
              </a:rPr>
              <a:t>O</a:t>
            </a:r>
            <a:r>
              <a:rPr lang="en-PH" dirty="0">
                <a:latin typeface="Century Gothic" panose="020B0502020202020204" pitchFamily="34" charset="0"/>
              </a:rPr>
              <a:t>”.</a:t>
            </a:r>
            <a:endParaRPr lang="en-PH" kern="1200" dirty="0">
              <a:latin typeface="Century Gothic" panose="020B050202020202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173224" y="1957932"/>
            <a:ext cx="1828800" cy="1157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38724" y="3296470"/>
            <a:ext cx="1917466" cy="373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38360" y="4294399"/>
            <a:ext cx="2362200" cy="830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0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177337"/>
              </p:ext>
            </p:extLst>
          </p:nvPr>
        </p:nvGraphicFramePr>
        <p:xfrm>
          <a:off x="1676400" y="3886200"/>
          <a:ext cx="6172201" cy="258532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0152"/>
                <a:gridCol w="1238082"/>
                <a:gridCol w="1238082"/>
                <a:gridCol w="1165253"/>
                <a:gridCol w="1110632"/>
              </a:tblGrid>
              <a:tr h="61682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Voting Preferences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Row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</a:tr>
              <a:tr h="393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Dem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Ind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Male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Female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Column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Example 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338328" y="1600200"/>
            <a:ext cx="8001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Problem:  </a:t>
            </a:r>
          </a:p>
          <a:p>
            <a:endParaRPr lang="en-US" dirty="0" smtClean="0"/>
          </a:p>
          <a:p>
            <a:r>
              <a:rPr lang="en-US" dirty="0" smtClean="0"/>
              <a:t>A public opinion poll surveyed a simple random sample of 1000 voters. Respondents were classified by gender (male or female) and by voting preference (Republican, Democrat, or Independent). Results are shown in the contingency table below</a:t>
            </a:r>
            <a:r>
              <a:rPr lang="en-US" dirty="0"/>
              <a:t>. Is there a gender gap? Do the men's voting preferences differ significantly from the women's preferences? Use a 0.05 level of significance.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828801"/>
            <a:ext cx="8407893" cy="4297678"/>
          </a:xfrm>
        </p:spPr>
        <p:txBody>
          <a:bodyPr/>
          <a:lstStyle/>
          <a:p>
            <a:pPr marL="45720" indent="0">
              <a:buNone/>
            </a:pPr>
            <a:r>
              <a:rPr lang="en-US" b="1" i="1" dirty="0" smtClean="0"/>
              <a:t>HYPOTHESIS </a:t>
            </a:r>
          </a:p>
          <a:p>
            <a:pPr marL="4572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Ho</a:t>
            </a:r>
            <a:r>
              <a:rPr lang="en-US" dirty="0"/>
              <a:t>: Gender and voting preferences </a:t>
            </a:r>
            <a:r>
              <a:rPr lang="en-US" dirty="0" smtClean="0"/>
              <a:t>are independent. </a:t>
            </a:r>
            <a:endParaRPr lang="en-US" dirty="0"/>
          </a:p>
          <a:p>
            <a:pPr lvl="1"/>
            <a:r>
              <a:rPr lang="en-US" dirty="0"/>
              <a:t>Ha: Gender and voting preferences are not independent.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b="1" i="1" dirty="0" smtClean="0"/>
              <a:t>CONFIDENCE LEVEL </a:t>
            </a:r>
          </a:p>
          <a:p>
            <a:pPr marL="45720" indent="0">
              <a:buNone/>
            </a:pPr>
            <a:endParaRPr lang="en-US" b="1" i="1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this analysis, the significance level is 0.05. Using sample data, we will conduct a chi-square test for independence.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3962400"/>
            <a:ext cx="7391400" cy="2514600"/>
          </a:xfrm>
        </p:spPr>
        <p:txBody>
          <a:bodyPr/>
          <a:lstStyle/>
          <a:p>
            <a:r>
              <a:rPr lang="pt-BR" dirty="0"/>
              <a:t>E</a:t>
            </a:r>
            <a:r>
              <a:rPr lang="pt-BR" baseline="-25000" dirty="0"/>
              <a:t>1,1</a:t>
            </a:r>
            <a:r>
              <a:rPr lang="pt-BR" dirty="0"/>
              <a:t> = (400 * 450) / 1000 = 180000/1000 = 180</a:t>
            </a:r>
            <a:br>
              <a:rPr lang="pt-BR" dirty="0"/>
            </a:br>
            <a:r>
              <a:rPr lang="pt-BR" dirty="0"/>
              <a:t>E</a:t>
            </a:r>
            <a:r>
              <a:rPr lang="pt-BR" baseline="-25000" dirty="0"/>
              <a:t>1,2</a:t>
            </a:r>
            <a:r>
              <a:rPr lang="pt-BR" dirty="0"/>
              <a:t> = (400 * 450) / 1000 = 180000/1000 = 180</a:t>
            </a:r>
            <a:br>
              <a:rPr lang="pt-BR" dirty="0"/>
            </a:br>
            <a:r>
              <a:rPr lang="pt-BR" dirty="0"/>
              <a:t>E</a:t>
            </a:r>
            <a:r>
              <a:rPr lang="pt-BR" baseline="-25000" dirty="0"/>
              <a:t>1,3</a:t>
            </a:r>
            <a:r>
              <a:rPr lang="pt-BR" dirty="0"/>
              <a:t> = (400 * 100) / 1000 = 40000/1000 = 40</a:t>
            </a:r>
            <a:br>
              <a:rPr lang="pt-BR" dirty="0"/>
            </a:br>
            <a:r>
              <a:rPr lang="pt-BR" dirty="0"/>
              <a:t>E</a:t>
            </a:r>
            <a:r>
              <a:rPr lang="pt-BR" baseline="-25000" dirty="0"/>
              <a:t>2,1</a:t>
            </a:r>
            <a:r>
              <a:rPr lang="pt-BR" dirty="0"/>
              <a:t> = (600 * 450) / 1000 = 270000/1000 = 270</a:t>
            </a:r>
            <a:br>
              <a:rPr lang="pt-BR" dirty="0"/>
            </a:br>
            <a:r>
              <a:rPr lang="pt-BR" dirty="0"/>
              <a:t>E</a:t>
            </a:r>
            <a:r>
              <a:rPr lang="pt-BR" baseline="-25000" dirty="0"/>
              <a:t>2,2</a:t>
            </a:r>
            <a:r>
              <a:rPr lang="pt-BR" dirty="0"/>
              <a:t> = (600 * 450) / 1000 = 270000/1000 = 270</a:t>
            </a:r>
            <a:br>
              <a:rPr lang="pt-BR" dirty="0"/>
            </a:br>
            <a:r>
              <a:rPr lang="pt-BR" dirty="0"/>
              <a:t>E</a:t>
            </a:r>
            <a:r>
              <a:rPr lang="pt-BR" baseline="-25000" dirty="0"/>
              <a:t>2,3</a:t>
            </a:r>
            <a:r>
              <a:rPr lang="pt-BR" dirty="0"/>
              <a:t> = (600 * 100) / 1000 = 60000/1000 = 60</a:t>
            </a:r>
          </a:p>
          <a:p>
            <a:endParaRPr lang="pt-B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 smtClean="0"/>
              <a:t>Example cont.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2895600" y="2971800"/>
            <a:ext cx="2734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 smtClean="0"/>
              <a:t>E</a:t>
            </a:r>
            <a:r>
              <a:rPr lang="en-US" sz="2800" i="1" baseline="-25000" dirty="0" err="1" smtClean="0"/>
              <a:t>r,c</a:t>
            </a:r>
            <a:r>
              <a:rPr lang="en-US" sz="2800" i="1" dirty="0" smtClean="0"/>
              <a:t> = (n</a:t>
            </a:r>
            <a:r>
              <a:rPr lang="en-US" sz="2800" i="1" baseline="-25000" dirty="0" smtClean="0"/>
              <a:t>r</a:t>
            </a:r>
            <a:r>
              <a:rPr lang="en-US" sz="2800" i="1" dirty="0" smtClean="0"/>
              <a:t> * </a:t>
            </a:r>
            <a:r>
              <a:rPr lang="en-US" sz="2800" i="1" dirty="0" err="1" smtClean="0"/>
              <a:t>n</a:t>
            </a:r>
            <a:r>
              <a:rPr lang="en-US" sz="2800" i="1" baseline="-25000" dirty="0" err="1" smtClean="0"/>
              <a:t>c</a:t>
            </a:r>
            <a:r>
              <a:rPr lang="en-US" sz="2800" i="1" dirty="0" smtClean="0"/>
              <a:t>) / n</a:t>
            </a:r>
            <a:endParaRPr lang="en-US" sz="2800" i="1" dirty="0"/>
          </a:p>
        </p:txBody>
      </p:sp>
      <p:sp>
        <p:nvSpPr>
          <p:cNvPr id="6" name="Rectangle 5"/>
          <p:cNvSpPr/>
          <p:nvPr/>
        </p:nvSpPr>
        <p:spPr>
          <a:xfrm>
            <a:off x="1447800" y="1981200"/>
            <a:ext cx="525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i="1" dirty="0" smtClean="0"/>
              <a:t>Df</a:t>
            </a:r>
            <a:r>
              <a:rPr lang="pt-BR" sz="2000" dirty="0" smtClean="0"/>
              <a:t> </a:t>
            </a:r>
            <a:r>
              <a:rPr lang="pt-BR" sz="2000" dirty="0"/>
              <a:t>= (r - 1) * (c - 1) = (2 - 1) * (3 - 1) =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27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 smtClean="0"/>
              <a:t>Example Cont. 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="" xmlns:a16="http://schemas.microsoft.com/office/drawing/2014/main" id="{A4065903-FDF0-4A15-BAD2-AE57DD9C70F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905000" y="1676400"/>
                <a:ext cx="4114800" cy="129540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35560" rIns="35560" bIns="35560" numCol="1" spcCol="1270" anchor="ctr" anchorCtr="0">
                <a:noAutofit/>
              </a:bodyPr>
              <a:lstStyle/>
              <a:p>
                <a:pPr marL="0" lvl="0" indent="0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2800" b="1" i="1" kern="120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 kern="1200" smtClean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 kern="1200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PH" sz="2800" b="1" i="1" kern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PH" sz="2800" b="1" i="1" kern="1200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PH" sz="2800" b="1" i="1" kern="1200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PH" sz="2800" b="1" i="1" kern="120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PH" sz="2800" b="1" i="1" kern="120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PH" sz="2800" b="1" i="1" kern="120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kern="1200" smtClean="0">
                                          <a:latin typeface="Cambria Math"/>
                                        </a:rPr>
                                        <m:t>𝑶</m:t>
                                      </m:r>
                                    </m:e>
                                    <m:sub>
                                      <m:r>
                                        <a:rPr lang="en-US" sz="2800" b="1" i="1" kern="1200" smtClean="0">
                                          <a:latin typeface="Cambria Math"/>
                                        </a:rPr>
                                        <m:t>𝒓</m:t>
                                      </m:r>
                                      <m:r>
                                        <a:rPr lang="en-US" sz="2800" b="1" i="1" kern="1200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800" b="1" i="1" kern="1200" smtClean="0">
                                          <a:latin typeface="Cambria Math"/>
                                        </a:rPr>
                                        <m:t>𝒄</m:t>
                                      </m:r>
                                    </m:sub>
                                  </m:sSub>
                                  <m:r>
                                    <a:rPr lang="en-US" sz="2800" b="1" i="1" kern="1200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1" i="1" kern="120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kern="1200" smtClean="0">
                                          <a:latin typeface="Cambria Math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2800" b="1" i="1" kern="1200" smtClean="0">
                                          <a:latin typeface="Cambria Math"/>
                                        </a:rPr>
                                        <m:t>𝒓</m:t>
                                      </m:r>
                                      <m:r>
                                        <a:rPr lang="en-US" sz="2800" b="1" i="1" kern="1200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800" b="1" i="1" kern="1200" smtClean="0">
                                          <a:latin typeface="Cambria Math"/>
                                        </a:rPr>
                                        <m:t>𝒄</m:t>
                                      </m:r>
                                    </m:sub>
                                  </m:sSub>
                                  <m:r>
                                    <a:rPr lang="en-PH" sz="2800" b="1" i="1" kern="120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PH" sz="2800" b="1" i="1" kern="120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𝒓</m:t>
                                  </m:r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  <m:r>
                            <a:rPr lang="en-PH" sz="2800" b="1" i="1" kern="120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PH" sz="3600" b="1" kern="1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4065903-FDF0-4A15-BAD2-AE57DD9C70F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676400"/>
                <a:ext cx="4114800" cy="1295401"/>
              </a:xfrm>
              <a:prstGeom prst="rect">
                <a:avLst/>
              </a:prstGeom>
              <a:blipFill rotWithShape="1">
                <a:blip r:embed="rId2"/>
                <a:stretch>
                  <a:fillRect t="-4225" r="-6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85800" y="2971800"/>
            <a:ext cx="7924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Χ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 = (200 - 180)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/180 + (150 - 180)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/180 + (50 - 40)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/40</a:t>
            </a:r>
            <a:br>
              <a:rPr lang="pt-BR" sz="2400" dirty="0" smtClean="0"/>
            </a:br>
            <a:r>
              <a:rPr lang="pt-BR" sz="2400" dirty="0" smtClean="0"/>
              <a:t>    + (250 - 270)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/270 + (300 - 270)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/270 + (50 - 60)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/60</a:t>
            </a:r>
            <a:br>
              <a:rPr lang="pt-BR" sz="2400" dirty="0" smtClean="0"/>
            </a:br>
            <a:endParaRPr lang="pt-BR" sz="2400" dirty="0" smtClean="0"/>
          </a:p>
          <a:p>
            <a:r>
              <a:rPr lang="pt-BR" sz="2400" dirty="0" smtClean="0"/>
              <a:t>Χ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 = 400/180 + 900/180 + 100/40 + 400/270 + 900/270 + 100/60</a:t>
            </a:r>
            <a:br>
              <a:rPr lang="pt-BR" sz="2400" dirty="0" smtClean="0"/>
            </a:br>
            <a:endParaRPr lang="pt-BR" sz="2400" dirty="0" smtClean="0"/>
          </a:p>
          <a:p>
            <a:r>
              <a:rPr lang="pt-BR" sz="2400" dirty="0" smtClean="0"/>
              <a:t>Χ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 = 2.22 + 5.00 + 2.50 + 1.48 + 3.33 + 1.67 = 16.2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008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199</TotalTime>
  <Words>538</Words>
  <Application>Microsoft Office PowerPoint</Application>
  <PresentationFormat>On-screen Show (4:3)</PresentationFormat>
  <Paragraphs>104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Grid</vt:lpstr>
      <vt:lpstr>NON-PARAMETRIC STATISTICAL TEST</vt:lpstr>
      <vt:lpstr>Chi-Square Distribution</vt:lpstr>
      <vt:lpstr>Chi-Square Distribution</vt:lpstr>
      <vt:lpstr>Chi-Square Distribution</vt:lpstr>
      <vt:lpstr>Chi-Square: Test for Independence</vt:lpstr>
      <vt:lpstr>Example </vt:lpstr>
      <vt:lpstr>PowerPoint Presentation</vt:lpstr>
      <vt:lpstr>Example cont.</vt:lpstr>
      <vt:lpstr>Example Cont. </vt:lpstr>
      <vt:lpstr>Example Cont. </vt:lpstr>
      <vt:lpstr>CHI SQUARE: R StudiO and SPSS</vt:lpstr>
      <vt:lpstr>CHI SQUARE COMPARING RESULT OF R STUDIO AND IBM SPSS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NON-PARAMETRIC STATISTICAL TEST</dc:title>
  <dc:creator>Windows User</dc:creator>
  <cp:lastModifiedBy>Windows User</cp:lastModifiedBy>
  <cp:revision>14</cp:revision>
  <dcterms:created xsi:type="dcterms:W3CDTF">2020-06-30T23:18:29Z</dcterms:created>
  <dcterms:modified xsi:type="dcterms:W3CDTF">2020-07-01T11:44:35Z</dcterms:modified>
</cp:coreProperties>
</file>