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93" r:id="rId3"/>
    <p:sldId id="294" r:id="rId4"/>
    <p:sldId id="295" r:id="rId5"/>
    <p:sldId id="292" r:id="rId6"/>
    <p:sldId id="287" r:id="rId7"/>
    <p:sldId id="285" r:id="rId8"/>
    <p:sldId id="288" r:id="rId9"/>
    <p:sldId id="289" r:id="rId10"/>
    <p:sldId id="290" r:id="rId11"/>
    <p:sldId id="29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48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ocs\edson\course\mas\data_processing\group3\two-way-manu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 Main Effect</a:t>
            </a:r>
            <a:r>
              <a:rPr lang="en-US" baseline="0"/>
              <a:t> of Crowd Size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Sheet1!$D$13</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Sheet1!$C$14:$C$16</c:f>
              <c:strCache>
                <c:ptCount val="3"/>
                <c:pt idx="0">
                  <c:v>Zero</c:v>
                </c:pt>
                <c:pt idx="1">
                  <c:v>Two</c:v>
                </c:pt>
                <c:pt idx="2">
                  <c:v>Four</c:v>
                </c:pt>
              </c:strCache>
            </c:strRef>
          </c:cat>
          <c:val>
            <c:numRef>
              <c:f>Sheet1!$D$14:$D$16</c:f>
              <c:numCache>
                <c:formatCode>General</c:formatCode>
                <c:ptCount val="3"/>
                <c:pt idx="0">
                  <c:v>9</c:v>
                </c:pt>
                <c:pt idx="1">
                  <c:v>12</c:v>
                </c:pt>
                <c:pt idx="2">
                  <c:v>15</c:v>
                </c:pt>
              </c:numCache>
            </c:numRef>
          </c:val>
          <c:smooth val="0"/>
          <c:extLst>
            <c:ext xmlns:c16="http://schemas.microsoft.com/office/drawing/2014/chart" uri="{C3380CC4-5D6E-409C-BE32-E72D297353CC}">
              <c16:uniqueId val="{00000000-CBE7-4052-8D63-BDA898ADD9EC}"/>
            </c:ext>
          </c:extLst>
        </c:ser>
        <c:dLbls>
          <c:showLegendKey val="0"/>
          <c:showVal val="0"/>
          <c:showCatName val="0"/>
          <c:showSerName val="0"/>
          <c:showPercent val="0"/>
          <c:showBubbleSize val="0"/>
        </c:dLbls>
        <c:marker val="1"/>
        <c:smooth val="0"/>
        <c:axId val="402190552"/>
        <c:axId val="402191208"/>
      </c:lineChart>
      <c:catAx>
        <c:axId val="4021905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1208"/>
        <c:crosses val="autoZero"/>
        <c:auto val="1"/>
        <c:lblAlgn val="ctr"/>
        <c:lblOffset val="100"/>
        <c:noMultiLvlLbl val="0"/>
      </c:catAx>
      <c:valAx>
        <c:axId val="402191208"/>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90552"/>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PH"/>
              <a:t>C.</a:t>
            </a:r>
            <a:r>
              <a:rPr lang="en-PH" baseline="0"/>
              <a:t> Interaction</a:t>
            </a:r>
            <a:endParaRPr lang="en-PH"/>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v>Female</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0"/>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7F9-42F9-B95F-3DF6F8E64B95}"/>
                </c:ext>
              </c:extLst>
            </c:dLbl>
            <c:dLbl>
              <c:idx val="1"/>
              <c:layout>
                <c:manualLayout>
                  <c:x val="-8.3333333333333332E-3"/>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Sheet1!$D$50:$D$52</c:f>
              <c:strCache>
                <c:ptCount val="3"/>
                <c:pt idx="0">
                  <c:v>Zero</c:v>
                </c:pt>
                <c:pt idx="1">
                  <c:v>Two</c:v>
                </c:pt>
                <c:pt idx="2">
                  <c:v>Four</c:v>
                </c:pt>
              </c:strCache>
            </c:strRef>
          </c:cat>
          <c:val>
            <c:numRef>
              <c:f>Sheet1!$E$50:$E$52</c:f>
              <c:numCache>
                <c:formatCode>General</c:formatCode>
                <c:ptCount val="3"/>
                <c:pt idx="0">
                  <c:v>8</c:v>
                </c:pt>
                <c:pt idx="1">
                  <c:v>7</c:v>
                </c:pt>
                <c:pt idx="2">
                  <c:v>9</c:v>
                </c:pt>
              </c:numCache>
            </c:numRef>
          </c:val>
          <c:smooth val="0"/>
          <c:extLst>
            <c:ext xmlns:c16="http://schemas.microsoft.com/office/drawing/2014/chart" uri="{C3380CC4-5D6E-409C-BE32-E72D297353CC}">
              <c16:uniqueId val="{00000002-A7F9-42F9-B95F-3DF6F8E64B95}"/>
            </c:ext>
          </c:extLst>
        </c:ser>
        <c:dLbls>
          <c:showLegendKey val="0"/>
          <c:showVal val="0"/>
          <c:showCatName val="0"/>
          <c:showSerName val="0"/>
          <c:showPercent val="0"/>
          <c:showBubbleSize val="0"/>
        </c:dLbls>
        <c:marker val="1"/>
        <c:smooth val="0"/>
        <c:axId val="706864480"/>
        <c:axId val="706863496"/>
      </c:lineChart>
      <c:lineChart>
        <c:grouping val="stacked"/>
        <c:varyColors val="0"/>
        <c:ser>
          <c:idx val="1"/>
          <c:order val="1"/>
          <c:tx>
            <c:v>Male</c:v>
          </c:tx>
          <c:spPr>
            <a:ln w="28575" cap="rnd">
              <a:solidFill>
                <a:schemeClr val="accent2"/>
              </a:solidFill>
              <a:prstDash val="sysDash"/>
              <a:round/>
            </a:ln>
            <a:effectLst/>
          </c:spPr>
          <c:marker>
            <c:symbol val="circle"/>
            <c:size val="5"/>
            <c:spPr>
              <a:solidFill>
                <a:schemeClr val="accent2"/>
              </a:solidFill>
              <a:ln w="9525">
                <a:solidFill>
                  <a:schemeClr val="accent2"/>
                </a:solidFill>
              </a:ln>
              <a:effectLst/>
            </c:spPr>
          </c:marker>
          <c:dLbls>
            <c:dLbl>
              <c:idx val="0"/>
              <c:layout>
                <c:manualLayout>
                  <c:x val="-1.1111111111111112E-2"/>
                  <c:y val="-6.94444444444444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7F9-42F9-B95F-3DF6F8E64B95}"/>
                </c:ext>
              </c:extLst>
            </c:dLbl>
            <c:dLbl>
              <c:idx val="1"/>
              <c:layout>
                <c:manualLayout>
                  <c:x val="0"/>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7F9-42F9-B95F-3DF6F8E64B9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Sheet1!$E$55:$E$57</c:f>
              <c:numCache>
                <c:formatCode>General</c:formatCode>
                <c:ptCount val="3"/>
                <c:pt idx="0">
                  <c:v>10</c:v>
                </c:pt>
                <c:pt idx="1">
                  <c:v>17</c:v>
                </c:pt>
                <c:pt idx="2">
                  <c:v>21</c:v>
                </c:pt>
              </c:numCache>
            </c:numRef>
          </c:val>
          <c:smooth val="0"/>
          <c:extLst>
            <c:ext xmlns:c16="http://schemas.microsoft.com/office/drawing/2014/chart" uri="{C3380CC4-5D6E-409C-BE32-E72D297353CC}">
              <c16:uniqueId val="{00000005-A7F9-42F9-B95F-3DF6F8E64B95}"/>
            </c:ext>
          </c:extLst>
        </c:ser>
        <c:dLbls>
          <c:showLegendKey val="0"/>
          <c:showVal val="0"/>
          <c:showCatName val="0"/>
          <c:showSerName val="0"/>
          <c:showPercent val="0"/>
          <c:showBubbleSize val="0"/>
        </c:dLbls>
        <c:marker val="1"/>
        <c:smooth val="0"/>
        <c:axId val="706826104"/>
        <c:axId val="706878256"/>
      </c:lineChart>
      <c:catAx>
        <c:axId val="7068644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Crowd</a:t>
                </a:r>
                <a:r>
                  <a:rPr lang="en-PH" baseline="0"/>
                  <a:t> Size</a:t>
                </a:r>
                <a:endParaRPr lang="en-PH"/>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3496"/>
        <c:crosses val="autoZero"/>
        <c:auto val="1"/>
        <c:lblAlgn val="ctr"/>
        <c:lblOffset val="100"/>
        <c:noMultiLvlLbl val="0"/>
      </c:catAx>
      <c:valAx>
        <c:axId val="706863496"/>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64480"/>
        <c:crosses val="autoZero"/>
        <c:crossBetween val="between"/>
        <c:majorUnit val="5"/>
        <c:minorUnit val="0.2"/>
      </c:valAx>
      <c:valAx>
        <c:axId val="70687825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6826104"/>
        <c:crosses val="max"/>
        <c:crossBetween val="between"/>
      </c:valAx>
      <c:catAx>
        <c:axId val="706826104"/>
        <c:scaling>
          <c:orientation val="minMax"/>
        </c:scaling>
        <c:delete val="1"/>
        <c:axPos val="b"/>
        <c:majorTickMark val="out"/>
        <c:minorTickMark val="none"/>
        <c:tickLblPos val="nextTo"/>
        <c:crossAx val="70687825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 Main Effect</a:t>
            </a:r>
            <a:r>
              <a:rPr lang="en-US" baseline="0"/>
              <a:t> of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Sheet1!$D$31</c:f>
              <c:strCache>
                <c:ptCount val="1"/>
                <c:pt idx="0">
                  <c:v>Mean Reaction 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C06-4008-9011-5A5B491BC06C}"/>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06-4008-9011-5A5B491BC06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Sheet1!$C$32:$C$33</c:f>
              <c:strCache>
                <c:ptCount val="2"/>
                <c:pt idx="0">
                  <c:v>Female</c:v>
                </c:pt>
                <c:pt idx="1">
                  <c:v>Male</c:v>
                </c:pt>
              </c:strCache>
            </c:strRef>
          </c:cat>
          <c:val>
            <c:numRef>
              <c:f>Sheet1!$D$32:$D$33</c:f>
              <c:numCache>
                <c:formatCode>General</c:formatCode>
                <c:ptCount val="2"/>
                <c:pt idx="0">
                  <c:v>8</c:v>
                </c:pt>
                <c:pt idx="1">
                  <c:v>16</c:v>
                </c:pt>
              </c:numCache>
            </c:numRef>
          </c:val>
          <c:smooth val="0"/>
          <c:extLst>
            <c:ext xmlns:c16="http://schemas.microsoft.com/office/drawing/2014/chart" uri="{C3380CC4-5D6E-409C-BE32-E72D297353CC}">
              <c16:uniqueId val="{00000002-6C06-4008-9011-5A5B491BC06C}"/>
            </c:ext>
          </c:extLst>
        </c:ser>
        <c:dLbls>
          <c:showLegendKey val="0"/>
          <c:showVal val="0"/>
          <c:showCatName val="0"/>
          <c:showSerName val="0"/>
          <c:showPercent val="0"/>
          <c:showBubbleSize val="0"/>
        </c:dLbls>
        <c:marker val="1"/>
        <c:smooth val="0"/>
        <c:axId val="709890368"/>
        <c:axId val="709886432"/>
      </c:lineChart>
      <c:catAx>
        <c:axId val="709890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86432"/>
        <c:crosses val="autoZero"/>
        <c:auto val="1"/>
        <c:lblAlgn val="ctr"/>
        <c:lblOffset val="100"/>
        <c:noMultiLvlLbl val="0"/>
      </c:catAx>
      <c:valAx>
        <c:axId val="709886432"/>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PH"/>
                  <a:t>Mean</a:t>
                </a:r>
                <a:r>
                  <a:rPr lang="en-PH" baseline="0"/>
                  <a:t> Reaction Time</a:t>
                </a:r>
                <a:endParaRPr lang="en-PH"/>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890368"/>
        <c:crosses val="autoZero"/>
        <c:crossBetween val="between"/>
        <c:majorUnit val="5"/>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846D91-C525-DA43-8A29-8BCD9D0B7E0C}"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201786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24876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402250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46D91-C525-DA43-8A29-8BCD9D0B7E0C}"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327298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46D91-C525-DA43-8A29-8BCD9D0B7E0C}" type="datetimeFigureOut">
              <a:rPr lang="en-US" smtClean="0"/>
              <a:t>7/4/2020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97220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846D91-C525-DA43-8A29-8BCD9D0B7E0C}"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844806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846D91-C525-DA43-8A29-8BCD9D0B7E0C}" type="datetimeFigureOut">
              <a:rPr lang="en-US" smtClean="0"/>
              <a:t>7/4/2020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05425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846D91-C525-DA43-8A29-8BCD9D0B7E0C}" type="datetimeFigureOut">
              <a:rPr lang="en-US" smtClean="0"/>
              <a:t>7/4/2020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18233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46D91-C525-DA43-8A29-8BCD9D0B7E0C}" type="datetimeFigureOut">
              <a:rPr lang="en-US" smtClean="0"/>
              <a:t>7/4/2020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2811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647329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46D91-C525-DA43-8A29-8BCD9D0B7E0C}" type="datetimeFigureOut">
              <a:rPr lang="en-US" smtClean="0"/>
              <a:t>7/4/2020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66FA2A-D24E-D442-91EA-26EB4A5C5189}" type="slidenum">
              <a:rPr lang="en-US" smtClean="0"/>
              <a:t>‹#›</a:t>
            </a:fld>
            <a:endParaRPr lang="en-US"/>
          </a:p>
        </p:txBody>
      </p:sp>
    </p:spTree>
    <p:extLst>
      <p:ext uri="{BB962C8B-B14F-4D97-AF65-F5344CB8AC3E}">
        <p14:creationId xmlns:p14="http://schemas.microsoft.com/office/powerpoint/2010/main" val="215625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46D91-C525-DA43-8A29-8BCD9D0B7E0C}" type="datetimeFigureOut">
              <a:rPr lang="en-US" smtClean="0"/>
              <a:t>7/4/2020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6FA2A-D24E-D442-91EA-26EB4A5C5189}" type="slidenum">
              <a:rPr lang="en-US" smtClean="0"/>
              <a:t>‹#›</a:t>
            </a:fld>
            <a:endParaRPr lang="en-US"/>
          </a:p>
        </p:txBody>
      </p:sp>
    </p:spTree>
    <p:extLst>
      <p:ext uri="{BB962C8B-B14F-4D97-AF65-F5344CB8AC3E}">
        <p14:creationId xmlns:p14="http://schemas.microsoft.com/office/powerpoint/2010/main" val="3246136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Definition</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223366"/>
            <a:ext cx="8239649" cy="2308324"/>
          </a:xfrm>
          <a:prstGeom prst="rect">
            <a:avLst/>
          </a:prstGeom>
          <a:noFill/>
        </p:spPr>
        <p:txBody>
          <a:bodyPr wrap="square" rtlCol="0">
            <a:spAutoFit/>
          </a:bodyPr>
          <a:lstStyle/>
          <a:p>
            <a:pPr marL="285750" lvl="0" indent="-285750">
              <a:buFont typeface="Wingdings" panose="05000000000000000000" pitchFamily="2" charset="2"/>
              <a:buChar char="Ø"/>
            </a:pPr>
            <a:r>
              <a:rPr lang="en-US" dirty="0"/>
              <a:t>An appropriate analysis method for a study with a quantitative outcome and two (or more) categorical explanatory variables.</a:t>
            </a:r>
          </a:p>
          <a:p>
            <a:pPr lvl="0"/>
            <a:endParaRPr lang="en-US" dirty="0"/>
          </a:p>
          <a:p>
            <a:pPr marL="285750" lvl="0" indent="-285750">
              <a:buFont typeface="Wingdings" panose="05000000000000000000" pitchFamily="2" charset="2"/>
              <a:buChar char="Ø"/>
            </a:pPr>
            <a:r>
              <a:rPr lang="en-US" dirty="0"/>
              <a:t>A statistical test used to analyze the difference between the means of more than two groups.</a:t>
            </a:r>
          </a:p>
          <a:p>
            <a:pPr lvl="0"/>
            <a:endParaRPr lang="en-US" dirty="0"/>
          </a:p>
          <a:p>
            <a:pPr marL="285750" lvl="0" indent="-285750">
              <a:buFont typeface="Wingdings" panose="05000000000000000000" pitchFamily="2" charset="2"/>
              <a:buChar char="Ø"/>
            </a:pPr>
            <a:r>
              <a:rPr lang="en-US" dirty="0"/>
              <a:t> Used to estimate how the mean of a quantitative variable changes according to the levels of two categorical variables.</a:t>
            </a:r>
          </a:p>
        </p:txBody>
      </p:sp>
      <p:sp>
        <p:nvSpPr>
          <p:cNvPr id="3" name="TextBox 2">
            <a:extLst>
              <a:ext uri="{FF2B5EF4-FFF2-40B4-BE49-F238E27FC236}">
                <a16:creationId xmlns:a16="http://schemas.microsoft.com/office/drawing/2014/main" id="{271F883C-2B9E-4560-BA95-22D47E6891B1}"/>
              </a:ext>
            </a:extLst>
          </p:cNvPr>
          <p:cNvSpPr txBox="1"/>
          <p:nvPr/>
        </p:nvSpPr>
        <p:spPr>
          <a:xfrm>
            <a:off x="473725" y="3730794"/>
            <a:ext cx="7832993" cy="3170099"/>
          </a:xfrm>
          <a:prstGeom prst="rect">
            <a:avLst/>
          </a:prstGeom>
          <a:noFill/>
        </p:spPr>
        <p:txBody>
          <a:bodyPr wrap="square" rtlCol="0">
            <a:spAutoFit/>
          </a:bodyPr>
          <a:lstStyle/>
          <a:p>
            <a:r>
              <a:rPr lang="en-US" sz="2000" b="1" dirty="0"/>
              <a:t>Two possible mean models:</a:t>
            </a:r>
          </a:p>
          <a:p>
            <a:endParaRPr lang="en-US" dirty="0"/>
          </a:p>
          <a:p>
            <a:pPr marL="285750" lvl="0" indent="-285750">
              <a:buFont typeface="Wingdings" panose="05000000000000000000" pitchFamily="2" charset="2"/>
              <a:buChar char="Ø"/>
            </a:pPr>
            <a:r>
              <a:rPr lang="en-US" dirty="0"/>
              <a:t>Additive Model - effects on the outcome of a particular level change for one explanatory variable </a:t>
            </a:r>
            <a:r>
              <a:rPr lang="en-US" b="1" dirty="0"/>
              <a:t>does not</a:t>
            </a:r>
            <a:r>
              <a:rPr lang="en-US" dirty="0"/>
              <a:t> depend on the level of the other explanatory variable.</a:t>
            </a:r>
          </a:p>
          <a:p>
            <a:pPr lvl="0"/>
            <a:endParaRPr lang="en-US" dirty="0"/>
          </a:p>
          <a:p>
            <a:pPr marL="285750" lvl="0" indent="-285750">
              <a:buFont typeface="Wingdings" panose="05000000000000000000" pitchFamily="2" charset="2"/>
              <a:buChar char="Ø"/>
            </a:pPr>
            <a:r>
              <a:rPr lang="en-US" dirty="0"/>
              <a:t>Interaction Model - effects of a particular level change for one explanatory variable </a:t>
            </a:r>
            <a:r>
              <a:rPr lang="en-US" b="1" dirty="0"/>
              <a:t>does</a:t>
            </a:r>
            <a:r>
              <a:rPr lang="en-US" dirty="0"/>
              <a:t> depend on the level of the other explanatory variable.</a:t>
            </a:r>
          </a:p>
          <a:p>
            <a:endParaRPr lang="en-US" dirty="0"/>
          </a:p>
          <a:p>
            <a:endParaRPr lang="en-US" dirty="0"/>
          </a:p>
          <a:p>
            <a:r>
              <a:rPr lang="en-US" dirty="0"/>
              <a:t> </a:t>
            </a:r>
          </a:p>
        </p:txBody>
      </p:sp>
    </p:spTree>
    <p:extLst>
      <p:ext uri="{BB962C8B-B14F-4D97-AF65-F5344CB8AC3E}">
        <p14:creationId xmlns:p14="http://schemas.microsoft.com/office/powerpoint/2010/main" val="426212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df, MS and F Ratios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16E55D52-C6F7-4EA4-9589-26FC18B92914}"/>
              </a:ext>
            </a:extLst>
          </p:cNvPr>
          <p:cNvPicPr>
            <a:picLocks noChangeAspect="1"/>
          </p:cNvPicPr>
          <p:nvPr/>
        </p:nvPicPr>
        <p:blipFill>
          <a:blip r:embed="rId2"/>
          <a:stretch>
            <a:fillRect/>
          </a:stretch>
        </p:blipFill>
        <p:spPr>
          <a:xfrm>
            <a:off x="376942" y="936722"/>
            <a:ext cx="8541099" cy="1920815"/>
          </a:xfrm>
          <a:prstGeom prst="rect">
            <a:avLst/>
          </a:prstGeom>
        </p:spPr>
      </p:pic>
      <p:pic>
        <p:nvPicPr>
          <p:cNvPr id="7" name="Picture 6">
            <a:extLst>
              <a:ext uri="{FF2B5EF4-FFF2-40B4-BE49-F238E27FC236}">
                <a16:creationId xmlns:a16="http://schemas.microsoft.com/office/drawing/2014/main" id="{3DCC67B7-D138-4ACE-9872-37B372056FF4}"/>
              </a:ext>
            </a:extLst>
          </p:cNvPr>
          <p:cNvPicPr>
            <a:picLocks noChangeAspect="1"/>
          </p:cNvPicPr>
          <p:nvPr/>
        </p:nvPicPr>
        <p:blipFill>
          <a:blip r:embed="rId3"/>
          <a:stretch>
            <a:fillRect/>
          </a:stretch>
        </p:blipFill>
        <p:spPr>
          <a:xfrm>
            <a:off x="376942" y="2924520"/>
            <a:ext cx="8541099" cy="3684088"/>
          </a:xfrm>
          <a:prstGeom prst="rect">
            <a:avLst/>
          </a:prstGeom>
        </p:spPr>
      </p:pic>
    </p:spTree>
    <p:extLst>
      <p:ext uri="{BB962C8B-B14F-4D97-AF65-F5344CB8AC3E}">
        <p14:creationId xmlns:p14="http://schemas.microsoft.com/office/powerpoint/2010/main" val="212774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Calculations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63908E20-8DF7-4307-80A1-5BA4D3431B78}"/>
              </a:ext>
            </a:extLst>
          </p:cNvPr>
          <p:cNvSpPr txBox="1"/>
          <p:nvPr/>
        </p:nvSpPr>
        <p:spPr>
          <a:xfrm>
            <a:off x="1911325" y="1698171"/>
            <a:ext cx="5142618" cy="2554545"/>
          </a:xfrm>
          <a:prstGeom prst="rect">
            <a:avLst/>
          </a:prstGeom>
          <a:noFill/>
        </p:spPr>
        <p:txBody>
          <a:bodyPr wrap="square" rtlCol="0">
            <a:spAutoFit/>
          </a:bodyPr>
          <a:lstStyle/>
          <a:p>
            <a:pPr algn="ctr"/>
            <a:r>
              <a:rPr lang="en-PH" sz="2000" dirty="0"/>
              <a:t>Excel – </a:t>
            </a:r>
          </a:p>
          <a:p>
            <a:pPr algn="ctr"/>
            <a:r>
              <a:rPr lang="en-PH" sz="2000" dirty="0"/>
              <a:t>https://github.com/edsonfajilagot/pupmas-dp/blob/master/g3_report/two-way-anova-manual.xlsx?raw=true</a:t>
            </a:r>
          </a:p>
          <a:p>
            <a:pPr algn="ctr"/>
            <a:r>
              <a:rPr lang="en-PH" sz="2000" dirty="0"/>
              <a:t> </a:t>
            </a:r>
          </a:p>
          <a:p>
            <a:pPr algn="ctr"/>
            <a:r>
              <a:rPr lang="en-PH" sz="2000" dirty="0"/>
              <a:t>R –</a:t>
            </a:r>
          </a:p>
          <a:p>
            <a:pPr algn="ctr"/>
            <a:r>
              <a:rPr lang="en-PH" sz="2000" dirty="0"/>
              <a:t>https://github.com/edsonfajilagot/pupmas-dp/blob/master/g3_report/two-factor-anova.R</a:t>
            </a:r>
          </a:p>
        </p:txBody>
      </p:sp>
    </p:spTree>
    <p:extLst>
      <p:ext uri="{BB962C8B-B14F-4D97-AF65-F5344CB8AC3E}">
        <p14:creationId xmlns:p14="http://schemas.microsoft.com/office/powerpoint/2010/main" val="62980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How does the test works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238047" y="1531838"/>
            <a:ext cx="8667906" cy="3724096"/>
          </a:xfrm>
          <a:prstGeom prst="rect">
            <a:avLst/>
          </a:prstGeom>
          <a:noFill/>
        </p:spPr>
        <p:txBody>
          <a:bodyPr wrap="square" rtlCol="0">
            <a:spAutoFit/>
          </a:bodyPr>
          <a:lstStyle/>
          <a:p>
            <a:pPr lvl="0"/>
            <a:r>
              <a:rPr lang="en-US" sz="2000" b="1" i="1" dirty="0"/>
              <a:t>F test</a:t>
            </a:r>
          </a:p>
          <a:p>
            <a:pPr lvl="0"/>
            <a:endParaRPr lang="en-US" b="1" i="1" dirty="0"/>
          </a:p>
          <a:p>
            <a:pPr marL="285750" lvl="0" indent="-285750">
              <a:buFont typeface="Wingdings" panose="05000000000000000000" pitchFamily="2" charset="2"/>
              <a:buChar char="Ø"/>
            </a:pPr>
            <a:r>
              <a:rPr lang="en-US" dirty="0"/>
              <a:t>Statistical test used for two-way ANOVA</a:t>
            </a:r>
          </a:p>
          <a:p>
            <a:pPr lvl="0"/>
            <a:endParaRPr lang="en-US" dirty="0"/>
          </a:p>
          <a:p>
            <a:pPr marL="285750" indent="-285750">
              <a:buFont typeface="Wingdings" panose="05000000000000000000" pitchFamily="2" charset="2"/>
              <a:buChar char="Ø"/>
            </a:pPr>
            <a:r>
              <a:rPr lang="en-US" dirty="0"/>
              <a:t> Considered as a group wise comparison test as it compares the variance of each group to the overall variance in the dependent variable.</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endParaRPr lang="en-US" dirty="0"/>
          </a:p>
          <a:p>
            <a:pPr lvl="0"/>
            <a:endParaRPr lang="en-US" dirty="0"/>
          </a:p>
          <a:p>
            <a:r>
              <a:rPr lang="en-US" dirty="0"/>
              <a:t>Note: </a:t>
            </a:r>
            <a:r>
              <a:rPr lang="en-US" i="1" dirty="0"/>
              <a:t>If the variance within groups is smaller than the variance between groups, the F-test will find a higher F-value, and therefore a higher likelihood that the difference observed is real and not due to chance.</a:t>
            </a:r>
            <a:endParaRPr lang="en-US" dirty="0"/>
          </a:p>
          <a:p>
            <a:pPr lvl="0"/>
            <a:endParaRPr lang="en-US" dirty="0"/>
          </a:p>
        </p:txBody>
      </p:sp>
    </p:spTree>
    <p:extLst>
      <p:ext uri="{BB962C8B-B14F-4D97-AF65-F5344CB8AC3E}">
        <p14:creationId xmlns:p14="http://schemas.microsoft.com/office/powerpoint/2010/main" val="422115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How does the test works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238047" y="1531838"/>
            <a:ext cx="8667906" cy="4555093"/>
          </a:xfrm>
          <a:prstGeom prst="rect">
            <a:avLst/>
          </a:prstGeom>
          <a:noFill/>
        </p:spPr>
        <p:txBody>
          <a:bodyPr wrap="square" rtlCol="0">
            <a:spAutoFit/>
          </a:bodyPr>
          <a:lstStyle/>
          <a:p>
            <a:pPr lvl="0"/>
            <a:r>
              <a:rPr lang="en-US" sz="2000" b="1" dirty="0"/>
              <a:t>Three null hypotheses for Two-way ANNOVA</a:t>
            </a:r>
          </a:p>
          <a:p>
            <a:pPr lvl="0"/>
            <a:endParaRPr lang="en-US" dirty="0"/>
          </a:p>
          <a:p>
            <a:pPr marL="742950" lvl="1" indent="-285750">
              <a:buFont typeface="Wingdings" panose="05000000000000000000" pitchFamily="2" charset="2"/>
              <a:buChar char="q"/>
            </a:pPr>
            <a:r>
              <a:rPr lang="en-US" dirty="0"/>
              <a:t>There is no difference in group means at any level of the first independent variable.</a:t>
            </a:r>
          </a:p>
          <a:p>
            <a:pPr lvl="1"/>
            <a:endParaRPr lang="en-US" dirty="0"/>
          </a:p>
          <a:p>
            <a:pPr marL="742950" lvl="1" indent="-285750">
              <a:buFont typeface="Wingdings" panose="05000000000000000000" pitchFamily="2" charset="2"/>
              <a:buChar char="q"/>
            </a:pPr>
            <a:r>
              <a:rPr lang="en-US" dirty="0"/>
              <a:t>There is no difference in group means at any level of the second independent variable.</a:t>
            </a:r>
          </a:p>
          <a:p>
            <a:pPr lvl="1"/>
            <a:endParaRPr lang="en-US" dirty="0"/>
          </a:p>
          <a:p>
            <a:pPr marL="742950" lvl="1" indent="-285750">
              <a:buFont typeface="Wingdings" panose="05000000000000000000" pitchFamily="2" charset="2"/>
              <a:buChar char="q"/>
            </a:pPr>
            <a:r>
              <a:rPr lang="en-US" dirty="0"/>
              <a:t>The effect of one independent variable does not depend on the effect of the other independent variable (a.k.a. no interaction effect).</a:t>
            </a:r>
          </a:p>
          <a:p>
            <a:pPr marL="742950" lvl="1" indent="-285750">
              <a:buFont typeface="Wingdings" panose="05000000000000000000" pitchFamily="2" charset="2"/>
              <a:buChar char="q"/>
            </a:pPr>
            <a:endParaRPr lang="en-US" dirty="0"/>
          </a:p>
          <a:p>
            <a:pPr lvl="1"/>
            <a:endParaRPr lang="en-US" dirty="0"/>
          </a:p>
          <a:p>
            <a:pPr lvl="1"/>
            <a:r>
              <a:rPr lang="en-US" i="1" dirty="0"/>
              <a:t>Note: Only the first two hypotheses are applicable for two-way ANOVA without interaction.</a:t>
            </a:r>
            <a:endParaRPr lang="en-US" dirty="0"/>
          </a:p>
          <a:p>
            <a:pPr lvl="1"/>
            <a:endParaRPr lang="en-US" dirty="0"/>
          </a:p>
          <a:p>
            <a:pPr lvl="0"/>
            <a:endParaRPr lang="en-US" dirty="0"/>
          </a:p>
          <a:p>
            <a:pPr lvl="0"/>
            <a:endParaRPr lang="en-US" dirty="0"/>
          </a:p>
        </p:txBody>
      </p:sp>
    </p:spTree>
    <p:extLst>
      <p:ext uri="{BB962C8B-B14F-4D97-AF65-F5344CB8AC3E}">
        <p14:creationId xmlns:p14="http://schemas.microsoft.com/office/powerpoint/2010/main" val="2687958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Assumptions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83809" y="1355568"/>
            <a:ext cx="8950021" cy="5755422"/>
          </a:xfrm>
          <a:prstGeom prst="rect">
            <a:avLst/>
          </a:prstGeom>
          <a:noFill/>
        </p:spPr>
        <p:txBody>
          <a:bodyPr wrap="square" rtlCol="0">
            <a:spAutoFit/>
          </a:bodyPr>
          <a:lstStyle/>
          <a:p>
            <a:pPr lvl="1"/>
            <a:r>
              <a:rPr lang="en-US" dirty="0"/>
              <a:t>Following criteria that needs to be satisfied in-order to know if you should apply two-way ANOVA to your data:</a:t>
            </a:r>
          </a:p>
          <a:p>
            <a:pPr lvl="1"/>
            <a:endParaRPr lang="en-US" sz="2000" dirty="0"/>
          </a:p>
          <a:p>
            <a:pPr marL="742950" lvl="1" indent="-285750">
              <a:buFont typeface="Wingdings" panose="05000000000000000000" pitchFamily="2" charset="2"/>
              <a:buChar char="Ø"/>
            </a:pPr>
            <a:r>
              <a:rPr lang="en-US" sz="2000" b="1" dirty="0"/>
              <a:t> Homogeneity of variance (also known as homoscedasticity)</a:t>
            </a:r>
            <a:endParaRPr lang="en-US" sz="2000" dirty="0"/>
          </a:p>
          <a:p>
            <a:pPr lvl="3"/>
            <a:r>
              <a:rPr lang="en-US" dirty="0"/>
              <a:t>The variation around the mean for each group being compared should be similar among all groups.</a:t>
            </a:r>
          </a:p>
          <a:p>
            <a:pPr lvl="3"/>
            <a:endParaRPr lang="en-US" dirty="0"/>
          </a:p>
          <a:p>
            <a:pPr marL="742950" lvl="1" indent="-285750">
              <a:buFont typeface="Wingdings" panose="05000000000000000000" pitchFamily="2" charset="2"/>
              <a:buChar char="Ø"/>
            </a:pPr>
            <a:r>
              <a:rPr lang="en-US" b="1" dirty="0"/>
              <a:t> </a:t>
            </a:r>
            <a:r>
              <a:rPr lang="en-US" sz="2000" b="1" dirty="0"/>
              <a:t>Independence of observations</a:t>
            </a:r>
            <a:endParaRPr lang="en-US" sz="2000" dirty="0"/>
          </a:p>
          <a:p>
            <a:pPr lvl="3"/>
            <a:r>
              <a:rPr lang="en-US" dirty="0"/>
              <a:t>Your independent variables should not be dependent on one another.</a:t>
            </a:r>
          </a:p>
          <a:p>
            <a:pPr lvl="3"/>
            <a:r>
              <a:rPr lang="en-US" dirty="0"/>
              <a:t>In addition, your dependent variable should represent unique observations so your observations should not be grouped within locations or individuals.</a:t>
            </a:r>
          </a:p>
          <a:p>
            <a:pPr lvl="3"/>
            <a:endParaRPr lang="en-US" dirty="0"/>
          </a:p>
          <a:p>
            <a:pPr marL="742950" lvl="1" indent="-285750">
              <a:buFont typeface="Wingdings" panose="05000000000000000000" pitchFamily="2" charset="2"/>
              <a:buChar char="Ø"/>
            </a:pPr>
            <a:r>
              <a:rPr lang="en-US" sz="2000" b="1" dirty="0"/>
              <a:t>Normally distributed dependent variable</a:t>
            </a:r>
          </a:p>
          <a:p>
            <a:pPr lvl="3"/>
            <a:r>
              <a:rPr lang="en-US" dirty="0"/>
              <a:t>The values of the dependent variable should follow a bell curve.</a:t>
            </a:r>
          </a:p>
          <a:p>
            <a:pPr lvl="3"/>
            <a:endParaRPr lang="en-US" dirty="0"/>
          </a:p>
          <a:p>
            <a:pPr lvl="3"/>
            <a:endParaRPr lang="en-US" dirty="0"/>
          </a:p>
          <a:p>
            <a:pPr marL="742950" lvl="1" indent="-285750">
              <a:buFont typeface="Wingdings" panose="05000000000000000000" pitchFamily="2" charset="2"/>
              <a:buChar char="Ø"/>
            </a:pPr>
            <a:endParaRPr lang="en-US" dirty="0"/>
          </a:p>
          <a:p>
            <a:pPr lvl="1"/>
            <a:endParaRPr lang="en-US" dirty="0"/>
          </a:p>
          <a:p>
            <a:pPr lvl="0"/>
            <a:endParaRPr lang="en-US" dirty="0"/>
          </a:p>
          <a:p>
            <a:pPr lvl="0"/>
            <a:endParaRPr lang="en-US" dirty="0"/>
          </a:p>
        </p:txBody>
      </p:sp>
    </p:spTree>
    <p:extLst>
      <p:ext uri="{BB962C8B-B14F-4D97-AF65-F5344CB8AC3E}">
        <p14:creationId xmlns:p14="http://schemas.microsoft.com/office/powerpoint/2010/main" val="7752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Example</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223366"/>
            <a:ext cx="8239649" cy="2031325"/>
          </a:xfrm>
          <a:prstGeom prst="rect">
            <a:avLst/>
          </a:prstGeom>
          <a:noFill/>
        </p:spPr>
        <p:txBody>
          <a:bodyPr wrap="square" rtlCol="0">
            <a:spAutoFit/>
          </a:bodyPr>
          <a:lstStyle/>
          <a:p>
            <a:r>
              <a:rPr lang="en-PH" dirty="0"/>
              <a:t>Do crowd size and gender, as well as the interaction of these two factors, influence the subjects’ mean reaction times to potentially dangerous smoke?</a:t>
            </a:r>
          </a:p>
          <a:p>
            <a:endParaRPr lang="en-PH" dirty="0"/>
          </a:p>
          <a:p>
            <a:r>
              <a:rPr lang="en-PH" dirty="0"/>
              <a:t>A social psychologist measures any delay in a subject’s alarm reaction (the dependent variable) as smoke gradually fills a waiting room occupied only but the subject, plus “crowds” of either zero, two or four (the first factor). The subjects are classified as male or female (the second factor)</a:t>
            </a:r>
          </a:p>
        </p:txBody>
      </p:sp>
      <p:graphicFrame>
        <p:nvGraphicFramePr>
          <p:cNvPr id="9" name="Table 8">
            <a:extLst>
              <a:ext uri="{FF2B5EF4-FFF2-40B4-BE49-F238E27FC236}">
                <a16:creationId xmlns:a16="http://schemas.microsoft.com/office/drawing/2014/main" id="{603757B7-4E13-4AEA-9FA5-A004BC9EF6AF}"/>
              </a:ext>
            </a:extLst>
          </p:cNvPr>
          <p:cNvGraphicFramePr>
            <a:graphicFrameLocks noGrp="1"/>
          </p:cNvGraphicFramePr>
          <p:nvPr/>
        </p:nvGraphicFramePr>
        <p:xfrm>
          <a:off x="417134" y="3429000"/>
          <a:ext cx="4484914" cy="2154396"/>
        </p:xfrm>
        <a:graphic>
          <a:graphicData uri="http://schemas.openxmlformats.org/drawingml/2006/table">
            <a:tbl>
              <a:tblPr>
                <a:tableStyleId>{5C22544A-7EE6-4342-B048-85BDC9FD1C3A}</a:tableStyleId>
              </a:tblPr>
              <a:tblGrid>
                <a:gridCol w="1319092">
                  <a:extLst>
                    <a:ext uri="{9D8B030D-6E8A-4147-A177-3AD203B41FA5}">
                      <a16:colId xmlns:a16="http://schemas.microsoft.com/office/drawing/2014/main" val="1811170149"/>
                    </a:ext>
                  </a:extLst>
                </a:gridCol>
                <a:gridCol w="1055274">
                  <a:extLst>
                    <a:ext uri="{9D8B030D-6E8A-4147-A177-3AD203B41FA5}">
                      <a16:colId xmlns:a16="http://schemas.microsoft.com/office/drawing/2014/main" val="2687348179"/>
                    </a:ext>
                  </a:extLst>
                </a:gridCol>
                <a:gridCol w="1055274">
                  <a:extLst>
                    <a:ext uri="{9D8B030D-6E8A-4147-A177-3AD203B41FA5}">
                      <a16:colId xmlns:a16="http://schemas.microsoft.com/office/drawing/2014/main" val="2283155290"/>
                    </a:ext>
                  </a:extLst>
                </a:gridCol>
                <a:gridCol w="1055274">
                  <a:extLst>
                    <a:ext uri="{9D8B030D-6E8A-4147-A177-3AD203B41FA5}">
                      <a16:colId xmlns:a16="http://schemas.microsoft.com/office/drawing/2014/main" val="3842402375"/>
                    </a:ext>
                  </a:extLst>
                </a:gridCol>
              </a:tblGrid>
              <a:tr h="359066">
                <a:tc>
                  <a:txBody>
                    <a:bodyPr/>
                    <a:lstStyle/>
                    <a:p>
                      <a:pPr algn="l" fontAlgn="b"/>
                      <a:endParaRPr lang="en-PH" sz="1400" b="0" i="0" u="none" strike="noStrike" dirty="0">
                        <a:solidFill>
                          <a:srgbClr val="000000"/>
                        </a:solidFill>
                        <a:effectLst/>
                        <a:latin typeface="Calibri" panose="020F0502020204030204" pitchFamily="34" charset="0"/>
                      </a:endParaRPr>
                    </a:p>
                  </a:txBody>
                  <a:tcPr marL="7620" marR="7620" marT="7620" marB="0" anchor="b"/>
                </a:tc>
                <a:tc gridSpan="3">
                  <a:txBody>
                    <a:bodyPr/>
                    <a:lstStyle/>
                    <a:p>
                      <a:pPr algn="ctr" fontAlgn="b"/>
                      <a:r>
                        <a:rPr lang="en-PH" sz="1400" u="sng" strike="noStrike" dirty="0">
                          <a:effectLst/>
                        </a:rPr>
                        <a:t>CROWD SIZE</a:t>
                      </a:r>
                      <a:endParaRPr lang="en-PH" sz="1400" b="0" i="0" u="sng"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453435229"/>
                  </a:ext>
                </a:extLst>
              </a:tr>
              <a:tr h="359066">
                <a:tc>
                  <a:txBody>
                    <a:bodyPr/>
                    <a:lstStyle/>
                    <a:p>
                      <a:pPr algn="ctr" fontAlgn="ctr"/>
                      <a:r>
                        <a:rPr lang="en-PH" sz="1400" u="none" strike="noStrike">
                          <a:effectLst/>
                        </a:rPr>
                        <a:t>GENDER</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ZERO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a:effectLst/>
                        </a:rPr>
                        <a:t>TWO</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PH" sz="1400" u="none" strike="noStrike" dirty="0">
                          <a:effectLst/>
                        </a:rPr>
                        <a:t>FOUR</a:t>
                      </a:r>
                      <a:endParaRPr lang="en-PH" sz="14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6324014"/>
                  </a:ext>
                </a:extLst>
              </a:tr>
              <a:tr h="359066">
                <a:tc rowSpan="2">
                  <a:txBody>
                    <a:bodyPr/>
                    <a:lstStyle/>
                    <a:p>
                      <a:pPr algn="ctr" fontAlgn="ctr"/>
                      <a:r>
                        <a:rPr lang="en-PH" sz="1400" u="none" strike="noStrike">
                          <a:effectLst/>
                        </a:rPr>
                        <a:t>Female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10</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5629048"/>
                  </a:ext>
                </a:extLst>
              </a:tr>
              <a:tr h="359066">
                <a:tc vMerge="1">
                  <a:txBody>
                    <a:bodyPr/>
                    <a:lstStyle/>
                    <a:p>
                      <a:endParaRPr lang="en-PH"/>
                    </a:p>
                  </a:txBody>
                  <a:tcPr/>
                </a:tc>
                <a:tc>
                  <a:txBody>
                    <a:bodyPr/>
                    <a:lstStyle/>
                    <a:p>
                      <a:pPr algn="ctr" fontAlgn="b"/>
                      <a:r>
                        <a:rPr lang="en-PH" sz="1400" u="none" strike="noStrike">
                          <a:effectLst/>
                        </a:rPr>
                        <a:t>8</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6</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8079303"/>
                  </a:ext>
                </a:extLst>
              </a:tr>
              <a:tr h="359066">
                <a:tc rowSpan="2">
                  <a:txBody>
                    <a:bodyPr/>
                    <a:lstStyle/>
                    <a:p>
                      <a:pPr algn="ctr" fontAlgn="ctr"/>
                      <a:r>
                        <a:rPr lang="en-PH" sz="1400" u="none" strike="noStrike">
                          <a:effectLst/>
                        </a:rPr>
                        <a:t>Male</a:t>
                      </a:r>
                      <a:endParaRPr lang="en-PH" sz="14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PH" sz="1400" u="none" strike="noStrike">
                          <a:effectLst/>
                        </a:rPr>
                        <a:t>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15</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24</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7596165"/>
                  </a:ext>
                </a:extLst>
              </a:tr>
              <a:tr h="359066">
                <a:tc vMerge="1">
                  <a:txBody>
                    <a:bodyPr/>
                    <a:lstStyle/>
                    <a:p>
                      <a:endParaRPr lang="en-PH"/>
                    </a:p>
                  </a:txBody>
                  <a:tcPr/>
                </a:tc>
                <a:tc>
                  <a:txBody>
                    <a:bodyPr/>
                    <a:lstStyle/>
                    <a:p>
                      <a:pPr algn="ctr" fontAlgn="b"/>
                      <a:r>
                        <a:rPr lang="en-PH" sz="1400" u="none" strike="noStrike">
                          <a:effectLst/>
                        </a:rPr>
                        <a:t>11</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a:effectLst/>
                        </a:rPr>
                        <a:t>19</a:t>
                      </a:r>
                      <a:endParaRPr lang="en-PH"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PH" sz="1400" u="none" strike="noStrike" dirty="0">
                          <a:effectLst/>
                        </a:rPr>
                        <a:t>18</a:t>
                      </a:r>
                      <a:endParaRPr lang="en-PH"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4106108"/>
                  </a:ext>
                </a:extLst>
              </a:tr>
            </a:tbl>
          </a:graphicData>
        </a:graphic>
      </p:graphicFrame>
    </p:spTree>
    <p:extLst>
      <p:ext uri="{BB962C8B-B14F-4D97-AF65-F5344CB8AC3E}">
        <p14:creationId xmlns:p14="http://schemas.microsoft.com/office/powerpoint/2010/main" val="362420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Test Summary</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4B423E3-ACBF-4BFB-90CD-A937E6FC0FC4}"/>
              </a:ext>
            </a:extLst>
          </p:cNvPr>
          <p:cNvSpPr txBox="1"/>
          <p:nvPr/>
        </p:nvSpPr>
        <p:spPr>
          <a:xfrm>
            <a:off x="376942" y="1090205"/>
            <a:ext cx="8239649" cy="4893647"/>
          </a:xfrm>
          <a:prstGeom prst="rect">
            <a:avLst/>
          </a:prstGeom>
          <a:noFill/>
        </p:spPr>
        <p:txBody>
          <a:bodyPr wrap="square" rtlCol="0">
            <a:spAutoFit/>
          </a:bodyPr>
          <a:lstStyle/>
          <a:p>
            <a:r>
              <a:rPr lang="en-US" altLang="en-US" b="1" dirty="0">
                <a:effectLst>
                  <a:outerShdw blurRad="38100" dist="38100" dir="2700000" algn="tl">
                    <a:srgbClr val="C0C0C0"/>
                  </a:outerShdw>
                </a:effectLst>
              </a:rPr>
              <a:t>Hypothesis:</a:t>
            </a: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crowd size (column)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2</a:t>
            </a:r>
            <a:r>
              <a:rPr lang="en-US" altLang="en-US" dirty="0">
                <a:effectLst>
                  <a:outerShdw blurRad="38100" dist="38100" dir="2700000" algn="tl">
                    <a:srgbClr val="C0C0C0"/>
                  </a:outerShdw>
                </a:effectLst>
              </a:rPr>
              <a:t> =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4</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main effect due to gender (row)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Female </a:t>
            </a:r>
            <a:r>
              <a:rPr lang="en-US" altLang="en-US" dirty="0">
                <a:effectLst>
                  <a:outerShdw blurRad="38100" dist="38100" dir="2700000" algn="tl">
                    <a:srgbClr val="C0C0C0"/>
                  </a:outerShdw>
                </a:effectLst>
              </a:rPr>
              <a:t>= </a:t>
            </a:r>
            <a:r>
              <a:rPr lang="el-GR" altLang="en-US" dirty="0">
                <a:effectLst>
                  <a:outerShdw blurRad="38100" dist="38100" dir="2700000" algn="tl">
                    <a:srgbClr val="C0C0C0"/>
                  </a:outerShdw>
                </a:effectLst>
              </a:rPr>
              <a:t>μ</a:t>
            </a:r>
            <a:r>
              <a:rPr lang="en-US" altLang="en-US" baseline="-25000" dirty="0">
                <a:effectLst>
                  <a:outerShdw blurRad="38100" dist="38100" dir="2700000" algn="tl">
                    <a:srgbClr val="C0C0C0"/>
                  </a:outerShdw>
                </a:effectLst>
              </a:rPr>
              <a:t>Male</a:t>
            </a:r>
            <a:r>
              <a:rPr lang="en-PH" dirty="0"/>
              <a:t>]</a:t>
            </a:r>
            <a:endParaRPr lang="en-US" baseline="-25000" dirty="0">
              <a:effectLst>
                <a:outerShdw blurRad="38100" dist="38100" dir="2700000" algn="tl">
                  <a:srgbClr val="C0C0C0"/>
                </a:outerShdw>
              </a:effectLst>
            </a:endParaRPr>
          </a:p>
          <a:p>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 </a:t>
            </a:r>
            <a:r>
              <a:rPr lang="en-US" altLang="en-US" dirty="0">
                <a:effectLst>
                  <a:outerShdw blurRad="38100" dist="38100" dir="2700000" algn="tl">
                    <a:srgbClr val="C0C0C0"/>
                  </a:outerShdw>
                </a:effectLst>
              </a:rPr>
              <a:t>: </a:t>
            </a:r>
            <a:r>
              <a:rPr lang="en-PH" dirty="0"/>
              <a:t>No interaction</a:t>
            </a:r>
            <a:endParaRPr lang="en-US" altLang="en-US" dirty="0">
              <a:effectLst>
                <a:outerShdw blurRad="38100" dist="38100" dir="2700000" algn="tl">
                  <a:srgbClr val="C0C0C0"/>
                </a:outerShdw>
              </a:effectLst>
            </a:endParaRPr>
          </a:p>
          <a:p>
            <a:r>
              <a:rPr lang="en-US" altLang="en-US" sz="2000" dirty="0">
                <a:effectLst>
                  <a:outerShdw blurRad="38100" dist="38100" dir="2700000" algn="tl">
                    <a:srgbClr val="C0C0C0"/>
                  </a:outerShdw>
                </a:effectLst>
              </a:rPr>
              <a:t>H</a:t>
            </a:r>
            <a:r>
              <a:rPr lang="en-US" altLang="en-US" sz="2000" baseline="-25000" dirty="0">
                <a:effectLst>
                  <a:outerShdw blurRad="38100" dist="38100" dir="2700000" algn="tl">
                    <a:srgbClr val="C0C0C0"/>
                  </a:outerShdw>
                </a:effectLst>
              </a:rPr>
              <a:t>1</a:t>
            </a:r>
            <a:r>
              <a:rPr lang="en-US" altLang="en-US" sz="2000" dirty="0">
                <a:effectLst>
                  <a:outerShdw blurRad="38100" dist="38100" dir="2700000" algn="tl">
                    <a:srgbClr val="C0C0C0"/>
                  </a:outerShdw>
                </a:effectLst>
              </a:rPr>
              <a:t>: H</a:t>
            </a:r>
            <a:r>
              <a:rPr lang="en-US" altLang="en-US" sz="2000" baseline="-25000" dirty="0">
                <a:effectLst>
                  <a:outerShdw blurRad="38100" dist="38100" dir="2700000" algn="tl">
                    <a:srgbClr val="C0C0C0"/>
                  </a:outerShdw>
                </a:effectLst>
              </a:rPr>
              <a:t>0 </a:t>
            </a:r>
            <a:r>
              <a:rPr lang="en-PH" sz="2000" dirty="0"/>
              <a:t>is not true</a:t>
            </a:r>
          </a:p>
          <a:p>
            <a:endParaRPr lang="en-PH" sz="2000" dirty="0"/>
          </a:p>
          <a:p>
            <a:r>
              <a:rPr lang="en-PH" sz="2000" b="1" dirty="0"/>
              <a:t>Decision Rule:</a:t>
            </a:r>
            <a:endParaRPr lang="en-PH" b="1" dirty="0"/>
          </a:p>
          <a:p>
            <a:r>
              <a:rPr lang="en-PH" dirty="0"/>
              <a:t>Reject </a:t>
            </a:r>
            <a:r>
              <a:rPr lang="en-US" altLang="en-US" dirty="0">
                <a:effectLst>
                  <a:outerShdw blurRad="38100" dist="38100" dir="2700000" algn="tl">
                    <a:srgbClr val="C0C0C0"/>
                  </a:outerShdw>
                </a:effectLst>
              </a:rPr>
              <a:t>H</a:t>
            </a:r>
            <a:r>
              <a:rPr lang="en-US" altLang="en-US" baseline="-25000" dirty="0">
                <a:effectLst>
                  <a:outerShdw blurRad="38100" dist="38100" dir="2700000" algn="tl">
                    <a:srgbClr val="C0C0C0"/>
                  </a:outerShdw>
                </a:effectLst>
              </a:rPr>
              <a:t>0</a:t>
            </a:r>
            <a:r>
              <a:rPr lang="en-PH" dirty="0"/>
              <a:t> at the 0.05 level of significance if F ratios &gt; F critical values (F table)</a:t>
            </a:r>
          </a:p>
          <a:p>
            <a:endParaRPr lang="en-PH" dirty="0"/>
          </a:p>
          <a:p>
            <a:r>
              <a:rPr lang="en-PH" b="1" dirty="0"/>
              <a:t>Calculations:</a:t>
            </a:r>
          </a:p>
          <a:p>
            <a:r>
              <a:rPr lang="en-PH" dirty="0"/>
              <a:t>F(column) = 6.75</a:t>
            </a:r>
          </a:p>
          <a:p>
            <a:r>
              <a:rPr lang="en-PH" dirty="0"/>
              <a:t>F(row) = 36</a:t>
            </a:r>
          </a:p>
          <a:p>
            <a:r>
              <a:rPr lang="en-PH" dirty="0"/>
              <a:t>F(interaction) = 5.25</a:t>
            </a:r>
          </a:p>
          <a:p>
            <a:endParaRPr lang="en-PH" dirty="0"/>
          </a:p>
          <a:p>
            <a:r>
              <a:rPr lang="en-PH" b="1" dirty="0"/>
              <a:t>Decision:</a:t>
            </a:r>
          </a:p>
          <a:p>
            <a:r>
              <a:rPr lang="en-PH" dirty="0"/>
              <a:t>Reject all three null hypothesis</a:t>
            </a:r>
          </a:p>
          <a:p>
            <a:endParaRPr lang="en-PH" dirty="0"/>
          </a:p>
        </p:txBody>
      </p:sp>
      <p:sp>
        <p:nvSpPr>
          <p:cNvPr id="7" name="TextBox 6">
            <a:extLst>
              <a:ext uri="{FF2B5EF4-FFF2-40B4-BE49-F238E27FC236}">
                <a16:creationId xmlns:a16="http://schemas.microsoft.com/office/drawing/2014/main" id="{D6472567-E3B7-4D43-9CD3-8D8E94E84940}"/>
              </a:ext>
            </a:extLst>
          </p:cNvPr>
          <p:cNvSpPr txBox="1"/>
          <p:nvPr/>
        </p:nvSpPr>
        <p:spPr>
          <a:xfrm>
            <a:off x="3754863" y="3675528"/>
            <a:ext cx="5132775" cy="2308324"/>
          </a:xfrm>
          <a:prstGeom prst="rect">
            <a:avLst/>
          </a:prstGeom>
          <a:noFill/>
        </p:spPr>
        <p:txBody>
          <a:bodyPr wrap="square" rtlCol="0">
            <a:spAutoFit/>
          </a:bodyPr>
          <a:lstStyle/>
          <a:p>
            <a:r>
              <a:rPr lang="en-US" altLang="en-US" b="1" dirty="0">
                <a:effectLst>
                  <a:outerShdw blurRad="38100" dist="38100" dir="2700000" algn="tl">
                    <a:srgbClr val="C0C0C0"/>
                  </a:outerShdw>
                </a:effectLst>
              </a:rPr>
              <a:t>Interpretation:</a:t>
            </a:r>
          </a:p>
          <a:p>
            <a:r>
              <a:rPr lang="en-PH" dirty="0"/>
              <a:t>Both crowd size and gender influence the subjects’ mean reaction time to smoke. The interaction indicates that the influence of crowd size depends on whether subjects are male or female. It appears that the mean reaction time of males, but not those of females, increase with crowd size.</a:t>
            </a:r>
          </a:p>
          <a:p>
            <a:endParaRPr lang="en-PH" dirty="0"/>
          </a:p>
        </p:txBody>
      </p:sp>
    </p:spTree>
    <p:extLst>
      <p:ext uri="{BB962C8B-B14F-4D97-AF65-F5344CB8AC3E}">
        <p14:creationId xmlns:p14="http://schemas.microsoft.com/office/powerpoint/2010/main" val="82292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Graphs of Main Effects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9" name="Chart 18">
            <a:extLst>
              <a:ext uri="{FF2B5EF4-FFF2-40B4-BE49-F238E27FC236}">
                <a16:creationId xmlns:a16="http://schemas.microsoft.com/office/drawing/2014/main" id="{300CB8DA-1768-49BA-BB59-F0906466F9AD}"/>
              </a:ext>
            </a:extLst>
          </p:cNvPr>
          <p:cNvGraphicFramePr>
            <a:graphicFrameLocks/>
          </p:cNvGraphicFramePr>
          <p:nvPr>
            <p:extLst>
              <p:ext uri="{D42A27DB-BD31-4B8C-83A1-F6EECF244321}">
                <p14:modId xmlns:p14="http://schemas.microsoft.com/office/powerpoint/2010/main" val="3339554638"/>
              </p:ext>
            </p:extLst>
          </p:nvPr>
        </p:nvGraphicFramePr>
        <p:xfrm>
          <a:off x="462353" y="1255499"/>
          <a:ext cx="3692640" cy="2173501"/>
        </p:xfrm>
        <a:graphic>
          <a:graphicData uri="http://schemas.openxmlformats.org/drawingml/2006/chart">
            <c:chart xmlns:c="http://schemas.openxmlformats.org/drawingml/2006/chart" xmlns:r="http://schemas.openxmlformats.org/officeDocument/2006/relationships" r:id="rId2"/>
          </a:graphicData>
        </a:graphic>
      </p:graphicFrame>
      <p:pic>
        <p:nvPicPr>
          <p:cNvPr id="21" name="Picture 20">
            <a:extLst>
              <a:ext uri="{FF2B5EF4-FFF2-40B4-BE49-F238E27FC236}">
                <a16:creationId xmlns:a16="http://schemas.microsoft.com/office/drawing/2014/main" id="{2BC1F1E6-A063-4962-82AE-56C16EF07558}"/>
              </a:ext>
            </a:extLst>
          </p:cNvPr>
          <p:cNvPicPr>
            <a:picLocks noChangeAspect="1"/>
          </p:cNvPicPr>
          <p:nvPr/>
        </p:nvPicPr>
        <p:blipFill>
          <a:blip r:embed="rId3"/>
          <a:stretch>
            <a:fillRect/>
          </a:stretch>
        </p:blipFill>
        <p:spPr>
          <a:xfrm>
            <a:off x="4691003" y="1052380"/>
            <a:ext cx="4237087" cy="2057578"/>
          </a:xfrm>
          <a:prstGeom prst="rect">
            <a:avLst/>
          </a:prstGeom>
        </p:spPr>
      </p:pic>
      <p:graphicFrame>
        <p:nvGraphicFramePr>
          <p:cNvPr id="23" name="Chart 22">
            <a:extLst>
              <a:ext uri="{FF2B5EF4-FFF2-40B4-BE49-F238E27FC236}">
                <a16:creationId xmlns:a16="http://schemas.microsoft.com/office/drawing/2014/main" id="{A32D8402-4B38-4AB2-A974-B804AB0726B9}"/>
              </a:ext>
            </a:extLst>
          </p:cNvPr>
          <p:cNvGraphicFramePr>
            <a:graphicFrameLocks/>
          </p:cNvGraphicFramePr>
          <p:nvPr>
            <p:extLst>
              <p:ext uri="{D42A27DB-BD31-4B8C-83A1-F6EECF244321}">
                <p14:modId xmlns:p14="http://schemas.microsoft.com/office/powerpoint/2010/main" val="1201894350"/>
              </p:ext>
            </p:extLst>
          </p:nvPr>
        </p:nvGraphicFramePr>
        <p:xfrm>
          <a:off x="4691003" y="3748042"/>
          <a:ext cx="3672840" cy="25622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9F467AC5-9C4D-4646-972B-9D8A022E222E}"/>
              </a:ext>
            </a:extLst>
          </p:cNvPr>
          <p:cNvGraphicFramePr>
            <a:graphicFrameLocks/>
          </p:cNvGraphicFramePr>
          <p:nvPr>
            <p:extLst>
              <p:ext uri="{D42A27DB-BD31-4B8C-83A1-F6EECF244321}">
                <p14:modId xmlns:p14="http://schemas.microsoft.com/office/powerpoint/2010/main" val="824516338"/>
              </p:ext>
            </p:extLst>
          </p:nvPr>
        </p:nvGraphicFramePr>
        <p:xfrm>
          <a:off x="482153" y="4149966"/>
          <a:ext cx="3672840" cy="2160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448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Interaction</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226584C-1D43-4C3C-9703-5785E16BDD54}"/>
              </a:ext>
            </a:extLst>
          </p:cNvPr>
          <p:cNvSpPr txBox="1"/>
          <p:nvPr/>
        </p:nvSpPr>
        <p:spPr>
          <a:xfrm>
            <a:off x="376942" y="1163077"/>
            <a:ext cx="8239649" cy="646331"/>
          </a:xfrm>
          <a:prstGeom prst="rect">
            <a:avLst/>
          </a:prstGeom>
          <a:noFill/>
        </p:spPr>
        <p:txBody>
          <a:bodyPr wrap="square" rtlCol="0">
            <a:spAutoFit/>
          </a:bodyPr>
          <a:lstStyle/>
          <a:p>
            <a:r>
              <a:rPr lang="en-PH" dirty="0"/>
              <a:t>Two factors interact if the effects of one factor on the dependent variable are not consistent for all of the levels of a second factor.</a:t>
            </a:r>
          </a:p>
        </p:txBody>
      </p:sp>
      <p:pic>
        <p:nvPicPr>
          <p:cNvPr id="3" name="Picture 2">
            <a:extLst>
              <a:ext uri="{FF2B5EF4-FFF2-40B4-BE49-F238E27FC236}">
                <a16:creationId xmlns:a16="http://schemas.microsoft.com/office/drawing/2014/main" id="{063C2D0A-1FC5-43D8-9CFC-A6D47872F6D6}"/>
              </a:ext>
            </a:extLst>
          </p:cNvPr>
          <p:cNvPicPr>
            <a:picLocks noChangeAspect="1"/>
          </p:cNvPicPr>
          <p:nvPr/>
        </p:nvPicPr>
        <p:blipFill>
          <a:blip r:embed="rId2"/>
          <a:stretch>
            <a:fillRect/>
          </a:stretch>
        </p:blipFill>
        <p:spPr>
          <a:xfrm>
            <a:off x="462823" y="1902062"/>
            <a:ext cx="5154206" cy="4437838"/>
          </a:xfrm>
          <a:prstGeom prst="rect">
            <a:avLst/>
          </a:prstGeom>
        </p:spPr>
      </p:pic>
    </p:spTree>
    <p:extLst>
      <p:ext uri="{BB962C8B-B14F-4D97-AF65-F5344CB8AC3E}">
        <p14:creationId xmlns:p14="http://schemas.microsoft.com/office/powerpoint/2010/main" val="370908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18097-82B5-44CB-B2DC-A31868EB4E78}"/>
              </a:ext>
            </a:extLst>
          </p:cNvPr>
          <p:cNvSpPr txBox="1"/>
          <p:nvPr/>
        </p:nvSpPr>
        <p:spPr>
          <a:xfrm>
            <a:off x="376942" y="219249"/>
            <a:ext cx="7289074" cy="523220"/>
          </a:xfrm>
          <a:prstGeom prst="rect">
            <a:avLst/>
          </a:prstGeom>
          <a:noFill/>
        </p:spPr>
        <p:txBody>
          <a:bodyPr wrap="square" rtlCol="0">
            <a:spAutoFit/>
          </a:bodyPr>
          <a:lstStyle/>
          <a:p>
            <a:r>
              <a:rPr lang="en-PH" sz="2800" dirty="0"/>
              <a:t>Two-way ANOVA : Formulas for SS Terms</a:t>
            </a:r>
          </a:p>
        </p:txBody>
      </p:sp>
      <p:cxnSp>
        <p:nvCxnSpPr>
          <p:cNvPr id="4" name="Straight Connector 3">
            <a:extLst>
              <a:ext uri="{FF2B5EF4-FFF2-40B4-BE49-F238E27FC236}">
                <a16:creationId xmlns:a16="http://schemas.microsoft.com/office/drawing/2014/main" id="{FE668F33-27F6-4FF1-BCDF-78FCD2FBC7C1}"/>
              </a:ext>
            </a:extLst>
          </p:cNvPr>
          <p:cNvCxnSpPr/>
          <p:nvPr/>
        </p:nvCxnSpPr>
        <p:spPr>
          <a:xfrm>
            <a:off x="0" y="839595"/>
            <a:ext cx="9144000" cy="0"/>
          </a:xfrm>
          <a:prstGeom prst="line">
            <a:avLst/>
          </a:prstGeom>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24AFCE37-90ED-49D6-8DC0-175B1537C4DF}"/>
              </a:ext>
            </a:extLst>
          </p:cNvPr>
          <p:cNvPicPr>
            <a:picLocks noChangeAspect="1"/>
          </p:cNvPicPr>
          <p:nvPr/>
        </p:nvPicPr>
        <p:blipFill>
          <a:blip r:embed="rId2"/>
          <a:stretch>
            <a:fillRect/>
          </a:stretch>
        </p:blipFill>
        <p:spPr>
          <a:xfrm>
            <a:off x="1434669" y="1776365"/>
            <a:ext cx="6081498" cy="1162108"/>
          </a:xfrm>
          <a:prstGeom prst="rect">
            <a:avLst/>
          </a:prstGeom>
        </p:spPr>
      </p:pic>
      <p:pic>
        <p:nvPicPr>
          <p:cNvPr id="9" name="Picture 8">
            <a:extLst>
              <a:ext uri="{FF2B5EF4-FFF2-40B4-BE49-F238E27FC236}">
                <a16:creationId xmlns:a16="http://schemas.microsoft.com/office/drawing/2014/main" id="{BDF8ACB0-704D-4D21-AD3A-2FF1DBBE3245}"/>
              </a:ext>
            </a:extLst>
          </p:cNvPr>
          <p:cNvPicPr>
            <a:picLocks noChangeAspect="1"/>
          </p:cNvPicPr>
          <p:nvPr/>
        </p:nvPicPr>
        <p:blipFill>
          <a:blip r:embed="rId3"/>
          <a:stretch>
            <a:fillRect/>
          </a:stretch>
        </p:blipFill>
        <p:spPr>
          <a:xfrm>
            <a:off x="1434669" y="2967532"/>
            <a:ext cx="6081498" cy="1162108"/>
          </a:xfrm>
          <a:prstGeom prst="rect">
            <a:avLst/>
          </a:prstGeom>
        </p:spPr>
      </p:pic>
      <p:pic>
        <p:nvPicPr>
          <p:cNvPr id="10" name="Picture 9">
            <a:extLst>
              <a:ext uri="{FF2B5EF4-FFF2-40B4-BE49-F238E27FC236}">
                <a16:creationId xmlns:a16="http://schemas.microsoft.com/office/drawing/2014/main" id="{0E324F09-E58A-4B8F-8F41-3F1A5F99DD69}"/>
              </a:ext>
            </a:extLst>
          </p:cNvPr>
          <p:cNvPicPr>
            <a:picLocks noChangeAspect="1"/>
          </p:cNvPicPr>
          <p:nvPr/>
        </p:nvPicPr>
        <p:blipFill>
          <a:blip r:embed="rId4"/>
          <a:stretch>
            <a:fillRect/>
          </a:stretch>
        </p:blipFill>
        <p:spPr>
          <a:xfrm>
            <a:off x="1434669" y="4172831"/>
            <a:ext cx="6081498" cy="906859"/>
          </a:xfrm>
          <a:prstGeom prst="rect">
            <a:avLst/>
          </a:prstGeom>
        </p:spPr>
      </p:pic>
      <p:pic>
        <p:nvPicPr>
          <p:cNvPr id="11" name="Picture 10">
            <a:extLst>
              <a:ext uri="{FF2B5EF4-FFF2-40B4-BE49-F238E27FC236}">
                <a16:creationId xmlns:a16="http://schemas.microsoft.com/office/drawing/2014/main" id="{12D3C100-8E60-4927-811E-2B784B7DF98F}"/>
              </a:ext>
            </a:extLst>
          </p:cNvPr>
          <p:cNvPicPr>
            <a:picLocks noChangeAspect="1"/>
          </p:cNvPicPr>
          <p:nvPr/>
        </p:nvPicPr>
        <p:blipFill>
          <a:blip r:embed="rId5"/>
          <a:stretch>
            <a:fillRect/>
          </a:stretch>
        </p:blipFill>
        <p:spPr>
          <a:xfrm>
            <a:off x="1434669" y="5127808"/>
            <a:ext cx="6081498" cy="998814"/>
          </a:xfrm>
          <a:prstGeom prst="rect">
            <a:avLst/>
          </a:prstGeom>
        </p:spPr>
      </p:pic>
      <p:pic>
        <p:nvPicPr>
          <p:cNvPr id="12" name="Picture 11">
            <a:extLst>
              <a:ext uri="{FF2B5EF4-FFF2-40B4-BE49-F238E27FC236}">
                <a16:creationId xmlns:a16="http://schemas.microsoft.com/office/drawing/2014/main" id="{D4C3F784-930B-4CE4-978C-6057CE24881A}"/>
              </a:ext>
            </a:extLst>
          </p:cNvPr>
          <p:cNvPicPr>
            <a:picLocks noChangeAspect="1"/>
          </p:cNvPicPr>
          <p:nvPr/>
        </p:nvPicPr>
        <p:blipFill>
          <a:blip r:embed="rId6"/>
          <a:stretch>
            <a:fillRect/>
          </a:stretch>
        </p:blipFill>
        <p:spPr>
          <a:xfrm>
            <a:off x="1434669" y="6167728"/>
            <a:ext cx="6079253" cy="544572"/>
          </a:xfrm>
          <a:prstGeom prst="rect">
            <a:avLst/>
          </a:prstGeom>
        </p:spPr>
      </p:pic>
      <p:pic>
        <p:nvPicPr>
          <p:cNvPr id="3" name="Picture 2">
            <a:extLst>
              <a:ext uri="{FF2B5EF4-FFF2-40B4-BE49-F238E27FC236}">
                <a16:creationId xmlns:a16="http://schemas.microsoft.com/office/drawing/2014/main" id="{DFCB5914-8728-4422-A7EC-1CED83E26C43}"/>
              </a:ext>
            </a:extLst>
          </p:cNvPr>
          <p:cNvPicPr>
            <a:picLocks noChangeAspect="1"/>
          </p:cNvPicPr>
          <p:nvPr/>
        </p:nvPicPr>
        <p:blipFill>
          <a:blip r:embed="rId7"/>
          <a:stretch>
            <a:fillRect/>
          </a:stretch>
        </p:blipFill>
        <p:spPr>
          <a:xfrm>
            <a:off x="1434668" y="887714"/>
            <a:ext cx="6079253" cy="861860"/>
          </a:xfrm>
          <a:prstGeom prst="rect">
            <a:avLst/>
          </a:prstGeom>
        </p:spPr>
      </p:pic>
    </p:spTree>
    <p:extLst>
      <p:ext uri="{BB962C8B-B14F-4D97-AF65-F5344CB8AC3E}">
        <p14:creationId xmlns:p14="http://schemas.microsoft.com/office/powerpoint/2010/main" val="3932082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On-screen Show (4:3)</PresentationFormat>
  <Paragraphs>120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Alberto Condat Guillo</dc:creator>
  <cp:lastModifiedBy>Fajilagot, Edson</cp:lastModifiedBy>
  <cp:revision>149</cp:revision>
  <dcterms:created xsi:type="dcterms:W3CDTF">2019-12-13T09:22:40Z</dcterms:created>
  <dcterms:modified xsi:type="dcterms:W3CDTF">2020-07-04T01:28:17Z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700311-1b20-487f-9129-30717d50ca8e_Enabled">
    <vt:lpwstr>True</vt:lpwstr>
  </property>
  <property fmtid="{D5CDD505-2E9C-101B-9397-08002B2CF9AE}" pid="3" name="MSIP_Label_9c700311-1b20-487f-9129-30717d50ca8e_SiteId">
    <vt:lpwstr>76e3921f-489b-4b7e-9547-9ea297add9b5</vt:lpwstr>
  </property>
  <property fmtid="{D5CDD505-2E9C-101B-9397-08002B2CF9AE}" pid="4" name="MSIP_Label_9c700311-1b20-487f-9129-30717d50ca8e_Owner">
    <vt:lpwstr>allyssarose.yap@towerswatson.com</vt:lpwstr>
  </property>
  <property fmtid="{D5CDD505-2E9C-101B-9397-08002B2CF9AE}" pid="5" name="MSIP_Label_9c700311-1b20-487f-9129-30717d50ca8e_SetDate">
    <vt:lpwstr>2020-07-03T12:27:40.7409371Z</vt:lpwstr>
  </property>
  <property fmtid="{D5CDD505-2E9C-101B-9397-08002B2CF9AE}" pid="6" name="MSIP_Label_9c700311-1b20-487f-9129-30717d50ca8e_Name">
    <vt:lpwstr>Confidential</vt:lpwstr>
  </property>
  <property fmtid="{D5CDD505-2E9C-101B-9397-08002B2CF9AE}" pid="7" name="MSIP_Label_9c700311-1b20-487f-9129-30717d50ca8e_Application">
    <vt:lpwstr>Microsoft Azure Information Protection</vt:lpwstr>
  </property>
  <property fmtid="{D5CDD505-2E9C-101B-9397-08002B2CF9AE}" pid="8" name="MSIP_Label_9c700311-1b20-487f-9129-30717d50ca8e_ActionId">
    <vt:lpwstr>12ddc04a-8aac-4608-88d9-133f8c44f92b</vt:lpwstr>
  </property>
  <property fmtid="{D5CDD505-2E9C-101B-9397-08002B2CF9AE}" pid="9" name="MSIP_Label_9c700311-1b20-487f-9129-30717d50ca8e_Extended_MSFT_Method">
    <vt:lpwstr>Automatic</vt:lpwstr>
  </property>
  <property fmtid="{D5CDD505-2E9C-101B-9397-08002B2CF9AE}" pid="10" name="MSIP_Label_d347b247-e90e-43a3-9d7b-004f14ae6873_Enabled">
    <vt:lpwstr>True</vt:lpwstr>
  </property>
  <property fmtid="{D5CDD505-2E9C-101B-9397-08002B2CF9AE}" pid="11" name="MSIP_Label_d347b247-e90e-43a3-9d7b-004f14ae6873_SiteId">
    <vt:lpwstr>76e3921f-489b-4b7e-9547-9ea297add9b5</vt:lpwstr>
  </property>
  <property fmtid="{D5CDD505-2E9C-101B-9397-08002B2CF9AE}" pid="12" name="MSIP_Label_d347b247-e90e-43a3-9d7b-004f14ae6873_Owner">
    <vt:lpwstr>allyssarose.yap@towerswatson.com</vt:lpwstr>
  </property>
  <property fmtid="{D5CDD505-2E9C-101B-9397-08002B2CF9AE}" pid="13" name="MSIP_Label_d347b247-e90e-43a3-9d7b-004f14ae6873_SetDate">
    <vt:lpwstr>2020-07-03T12:27:40.7409371Z</vt:lpwstr>
  </property>
  <property fmtid="{D5CDD505-2E9C-101B-9397-08002B2CF9AE}" pid="14" name="MSIP_Label_d347b247-e90e-43a3-9d7b-004f14ae6873_Name">
    <vt:lpwstr>Anyone (No Protection)</vt:lpwstr>
  </property>
  <property fmtid="{D5CDD505-2E9C-101B-9397-08002B2CF9AE}" pid="15" name="MSIP_Label_d347b247-e90e-43a3-9d7b-004f14ae6873_Application">
    <vt:lpwstr>Microsoft Azure Information Protection</vt:lpwstr>
  </property>
  <property fmtid="{D5CDD505-2E9C-101B-9397-08002B2CF9AE}" pid="16" name="MSIP_Label_d347b247-e90e-43a3-9d7b-004f14ae6873_ActionId">
    <vt:lpwstr>12ddc04a-8aac-4608-88d9-133f8c44f92b</vt:lpwstr>
  </property>
  <property fmtid="{D5CDD505-2E9C-101B-9397-08002B2CF9AE}" pid="17" name="MSIP_Label_d347b247-e90e-43a3-9d7b-004f14ae6873_Parent">
    <vt:lpwstr>9c700311-1b20-487f-9129-30717d50ca8e</vt:lpwstr>
  </property>
  <property fmtid="{D5CDD505-2E9C-101B-9397-08002B2CF9AE}" pid="18" name="MSIP_Label_d347b247-e90e-43a3-9d7b-004f14ae6873_Extended_MSFT_Method">
    <vt:lpwstr>Automatic</vt:lpwstr>
  </property>
  <property fmtid="{D5CDD505-2E9C-101B-9397-08002B2CF9AE}" pid="19" name="Sensitivity">
    <vt:lpwstr>Confidential Anyone (No Protection)</vt:lpwstr>
  </property>
</Properties>
</file>