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4" r:id="rId2"/>
    <p:sldId id="287" r:id="rId3"/>
    <p:sldId id="285" r:id="rId4"/>
    <p:sldId id="288" r:id="rId5"/>
    <p:sldId id="289" r:id="rId6"/>
    <p:sldId id="290" r:id="rId7"/>
    <p:sldId id="29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6" d="100"/>
          <a:sy n="76" d="100"/>
        </p:scale>
        <p:origin x="1483"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docs\edson\course\mas\data_processing\group3\two-way-manu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ocs\edson\course\mas\data_processing\group3\two-way-manu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ocs\edson\course\mas\data_processing\group3\two-way-manual.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 Main Effect</a:t>
            </a:r>
            <a:r>
              <a:rPr lang="en-US" baseline="0"/>
              <a:t> of Crowd Size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Sheet1!$D$13</c:f>
              <c:strCache>
                <c:ptCount val="1"/>
                <c:pt idx="0">
                  <c:v>Mean Reaction Time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Sheet1!$C$14:$C$16</c:f>
              <c:strCache>
                <c:ptCount val="3"/>
                <c:pt idx="0">
                  <c:v>Zero</c:v>
                </c:pt>
                <c:pt idx="1">
                  <c:v>Two</c:v>
                </c:pt>
                <c:pt idx="2">
                  <c:v>Four</c:v>
                </c:pt>
              </c:strCache>
            </c:strRef>
          </c:cat>
          <c:val>
            <c:numRef>
              <c:f>Sheet1!$D$14:$D$16</c:f>
              <c:numCache>
                <c:formatCode>General</c:formatCode>
                <c:ptCount val="3"/>
                <c:pt idx="0">
                  <c:v>9</c:v>
                </c:pt>
                <c:pt idx="1">
                  <c:v>12</c:v>
                </c:pt>
                <c:pt idx="2">
                  <c:v>15</c:v>
                </c:pt>
              </c:numCache>
            </c:numRef>
          </c:val>
          <c:smooth val="0"/>
          <c:extLst>
            <c:ext xmlns:c16="http://schemas.microsoft.com/office/drawing/2014/chart" uri="{C3380CC4-5D6E-409C-BE32-E72D297353CC}">
              <c16:uniqueId val="{00000000-CBE7-4052-8D63-BDA898ADD9EC}"/>
            </c:ext>
          </c:extLst>
        </c:ser>
        <c:dLbls>
          <c:showLegendKey val="0"/>
          <c:showVal val="0"/>
          <c:showCatName val="0"/>
          <c:showSerName val="0"/>
          <c:showPercent val="0"/>
          <c:showBubbleSize val="0"/>
        </c:dLbls>
        <c:marker val="1"/>
        <c:smooth val="0"/>
        <c:axId val="402190552"/>
        <c:axId val="402191208"/>
      </c:lineChart>
      <c:catAx>
        <c:axId val="4021905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Crowd</a:t>
                </a:r>
                <a:r>
                  <a:rPr lang="en-PH" baseline="0"/>
                  <a:t> Size</a:t>
                </a:r>
                <a:endParaRPr lang="en-PH"/>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91208"/>
        <c:crosses val="autoZero"/>
        <c:auto val="1"/>
        <c:lblAlgn val="ctr"/>
        <c:lblOffset val="100"/>
        <c:noMultiLvlLbl val="0"/>
      </c:catAx>
      <c:valAx>
        <c:axId val="402191208"/>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Mean</a:t>
                </a:r>
                <a:r>
                  <a:rPr lang="en-PH" baseline="0"/>
                  <a:t> Reaction Time</a:t>
                </a:r>
                <a:endParaRPr lang="en-PH"/>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90552"/>
        <c:crosses val="autoZero"/>
        <c:crossBetween val="between"/>
        <c:majorUnit val="5"/>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PH"/>
              <a:t>C.</a:t>
            </a:r>
            <a:r>
              <a:rPr lang="en-PH" baseline="0"/>
              <a:t> Interaction</a:t>
            </a:r>
            <a:endParaRPr lang="en-PH"/>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v>Female</c:v>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0"/>
                  <c:y val="6.94444444444444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7F9-42F9-B95F-3DF6F8E64B95}"/>
                </c:ext>
              </c:extLst>
            </c:dLbl>
            <c:dLbl>
              <c:idx val="1"/>
              <c:layout>
                <c:manualLayout>
                  <c:x val="-8.3333333333333332E-3"/>
                  <c:y val="7.4074074074074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7F9-42F9-B95F-3DF6F8E64B9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Sheet1!$D$50:$D$52</c:f>
              <c:strCache>
                <c:ptCount val="3"/>
                <c:pt idx="0">
                  <c:v>Zero</c:v>
                </c:pt>
                <c:pt idx="1">
                  <c:v>Two</c:v>
                </c:pt>
                <c:pt idx="2">
                  <c:v>Four</c:v>
                </c:pt>
              </c:strCache>
            </c:strRef>
          </c:cat>
          <c:val>
            <c:numRef>
              <c:f>Sheet1!$E$50:$E$52</c:f>
              <c:numCache>
                <c:formatCode>General</c:formatCode>
                <c:ptCount val="3"/>
                <c:pt idx="0">
                  <c:v>8</c:v>
                </c:pt>
                <c:pt idx="1">
                  <c:v>7</c:v>
                </c:pt>
                <c:pt idx="2">
                  <c:v>9</c:v>
                </c:pt>
              </c:numCache>
            </c:numRef>
          </c:val>
          <c:smooth val="0"/>
          <c:extLst>
            <c:ext xmlns:c16="http://schemas.microsoft.com/office/drawing/2014/chart" uri="{C3380CC4-5D6E-409C-BE32-E72D297353CC}">
              <c16:uniqueId val="{00000002-A7F9-42F9-B95F-3DF6F8E64B95}"/>
            </c:ext>
          </c:extLst>
        </c:ser>
        <c:dLbls>
          <c:showLegendKey val="0"/>
          <c:showVal val="0"/>
          <c:showCatName val="0"/>
          <c:showSerName val="0"/>
          <c:showPercent val="0"/>
          <c:showBubbleSize val="0"/>
        </c:dLbls>
        <c:marker val="1"/>
        <c:smooth val="0"/>
        <c:axId val="706864480"/>
        <c:axId val="706863496"/>
      </c:lineChart>
      <c:lineChart>
        <c:grouping val="stacked"/>
        <c:varyColors val="0"/>
        <c:ser>
          <c:idx val="1"/>
          <c:order val="1"/>
          <c:tx>
            <c:v>Male</c:v>
          </c:tx>
          <c:spPr>
            <a:ln w="28575" cap="rnd">
              <a:solidFill>
                <a:schemeClr val="accent2"/>
              </a:solidFill>
              <a:prstDash val="sysDash"/>
              <a:round/>
            </a:ln>
            <a:effectLst/>
          </c:spPr>
          <c:marker>
            <c:symbol val="circle"/>
            <c:size val="5"/>
            <c:spPr>
              <a:solidFill>
                <a:schemeClr val="accent2"/>
              </a:solidFill>
              <a:ln w="9525">
                <a:solidFill>
                  <a:schemeClr val="accent2"/>
                </a:solidFill>
              </a:ln>
              <a:effectLst/>
            </c:spPr>
          </c:marker>
          <c:dLbls>
            <c:dLbl>
              <c:idx val="0"/>
              <c:layout>
                <c:manualLayout>
                  <c:x val="-1.1111111111111112E-2"/>
                  <c:y val="-6.94444444444444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7F9-42F9-B95F-3DF6F8E64B95}"/>
                </c:ext>
              </c:extLst>
            </c:dLbl>
            <c:dLbl>
              <c:idx val="1"/>
              <c:layout>
                <c:manualLayout>
                  <c:x val="0"/>
                  <c:y val="4.62962962962962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7F9-42F9-B95F-3DF6F8E64B9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Sheet1!$E$55:$E$57</c:f>
              <c:numCache>
                <c:formatCode>General</c:formatCode>
                <c:ptCount val="3"/>
                <c:pt idx="0">
                  <c:v>10</c:v>
                </c:pt>
                <c:pt idx="1">
                  <c:v>17</c:v>
                </c:pt>
                <c:pt idx="2">
                  <c:v>21</c:v>
                </c:pt>
              </c:numCache>
            </c:numRef>
          </c:val>
          <c:smooth val="0"/>
          <c:extLst>
            <c:ext xmlns:c16="http://schemas.microsoft.com/office/drawing/2014/chart" uri="{C3380CC4-5D6E-409C-BE32-E72D297353CC}">
              <c16:uniqueId val="{00000005-A7F9-42F9-B95F-3DF6F8E64B95}"/>
            </c:ext>
          </c:extLst>
        </c:ser>
        <c:dLbls>
          <c:showLegendKey val="0"/>
          <c:showVal val="0"/>
          <c:showCatName val="0"/>
          <c:showSerName val="0"/>
          <c:showPercent val="0"/>
          <c:showBubbleSize val="0"/>
        </c:dLbls>
        <c:marker val="1"/>
        <c:smooth val="0"/>
        <c:axId val="706826104"/>
        <c:axId val="706878256"/>
      </c:lineChart>
      <c:catAx>
        <c:axId val="7068644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Crowd</a:t>
                </a:r>
                <a:r>
                  <a:rPr lang="en-PH" baseline="0"/>
                  <a:t> Size</a:t>
                </a:r>
                <a:endParaRPr lang="en-PH"/>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6863496"/>
        <c:crosses val="autoZero"/>
        <c:auto val="1"/>
        <c:lblAlgn val="ctr"/>
        <c:lblOffset val="100"/>
        <c:noMultiLvlLbl val="0"/>
      </c:catAx>
      <c:valAx>
        <c:axId val="706863496"/>
        <c:scaling>
          <c:orientation val="minMax"/>
          <c:max val="2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Mean</a:t>
                </a:r>
                <a:r>
                  <a:rPr lang="en-PH" baseline="0"/>
                  <a:t> Reaction Time</a:t>
                </a:r>
                <a:endParaRPr lang="en-PH"/>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6864480"/>
        <c:crosses val="autoZero"/>
        <c:crossBetween val="between"/>
        <c:majorUnit val="5"/>
        <c:minorUnit val="0.2"/>
      </c:valAx>
      <c:valAx>
        <c:axId val="70687825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6826104"/>
        <c:crosses val="max"/>
        <c:crossBetween val="between"/>
      </c:valAx>
      <c:catAx>
        <c:axId val="706826104"/>
        <c:scaling>
          <c:orientation val="minMax"/>
        </c:scaling>
        <c:delete val="1"/>
        <c:axPos val="b"/>
        <c:majorTickMark val="out"/>
        <c:minorTickMark val="none"/>
        <c:tickLblPos val="nextTo"/>
        <c:crossAx val="70687825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 Main Effect</a:t>
            </a:r>
            <a:r>
              <a:rPr lang="en-US" baseline="0"/>
              <a:t> of Gender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Sheet1!$D$31</c:f>
              <c:strCache>
                <c:ptCount val="1"/>
                <c:pt idx="0">
                  <c:v>Mean Reaction Time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C06-4008-9011-5A5B491BC06C}"/>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C06-4008-9011-5A5B491BC06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Sheet1!$C$32:$C$33</c:f>
              <c:strCache>
                <c:ptCount val="2"/>
                <c:pt idx="0">
                  <c:v>Female</c:v>
                </c:pt>
                <c:pt idx="1">
                  <c:v>Male</c:v>
                </c:pt>
              </c:strCache>
            </c:strRef>
          </c:cat>
          <c:val>
            <c:numRef>
              <c:f>Sheet1!$D$32:$D$33</c:f>
              <c:numCache>
                <c:formatCode>General</c:formatCode>
                <c:ptCount val="2"/>
                <c:pt idx="0">
                  <c:v>8</c:v>
                </c:pt>
                <c:pt idx="1">
                  <c:v>16</c:v>
                </c:pt>
              </c:numCache>
            </c:numRef>
          </c:val>
          <c:smooth val="0"/>
          <c:extLst>
            <c:ext xmlns:c16="http://schemas.microsoft.com/office/drawing/2014/chart" uri="{C3380CC4-5D6E-409C-BE32-E72D297353CC}">
              <c16:uniqueId val="{00000002-6C06-4008-9011-5A5B491BC06C}"/>
            </c:ext>
          </c:extLst>
        </c:ser>
        <c:dLbls>
          <c:showLegendKey val="0"/>
          <c:showVal val="0"/>
          <c:showCatName val="0"/>
          <c:showSerName val="0"/>
          <c:showPercent val="0"/>
          <c:showBubbleSize val="0"/>
        </c:dLbls>
        <c:marker val="1"/>
        <c:smooth val="0"/>
        <c:axId val="709890368"/>
        <c:axId val="709886432"/>
      </c:lineChart>
      <c:catAx>
        <c:axId val="7098903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Gender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9886432"/>
        <c:crosses val="autoZero"/>
        <c:auto val="1"/>
        <c:lblAlgn val="ctr"/>
        <c:lblOffset val="100"/>
        <c:noMultiLvlLbl val="0"/>
      </c:catAx>
      <c:valAx>
        <c:axId val="709886432"/>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Mean</a:t>
                </a:r>
                <a:r>
                  <a:rPr lang="en-PH" baseline="0"/>
                  <a:t> Reaction Time</a:t>
                </a:r>
                <a:endParaRPr lang="en-PH"/>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9890368"/>
        <c:crosses val="autoZero"/>
        <c:crossBetween val="between"/>
        <c:majorUnit val="5"/>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846D91-C525-DA43-8A29-8BCD9D0B7E0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1201786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846D91-C525-DA43-8A29-8BCD9D0B7E0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4248767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846D91-C525-DA43-8A29-8BCD9D0B7E0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402250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846D91-C525-DA43-8A29-8BCD9D0B7E0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327298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46D91-C525-DA43-8A29-8BCD9D0B7E0C}"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297220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846D91-C525-DA43-8A29-8BCD9D0B7E0C}"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84480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846D91-C525-DA43-8A29-8BCD9D0B7E0C}" type="datetimeFigureOut">
              <a:rPr lang="en-US" smtClean="0"/>
              <a:t>7/3/2020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2054258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846D91-C525-DA43-8A29-8BCD9D0B7E0C}" type="datetimeFigureOut">
              <a:rPr lang="en-US" smtClean="0"/>
              <a:t>7/3/2020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182335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846D91-C525-DA43-8A29-8BCD9D0B7E0C}" type="datetimeFigureOut">
              <a:rPr lang="en-US" smtClean="0"/>
              <a:t>7/3/2020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2128110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46D91-C525-DA43-8A29-8BCD9D0B7E0C}"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647329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46D91-C525-DA43-8A29-8BCD9D0B7E0C}"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215625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46D91-C525-DA43-8A29-8BCD9D0B7E0C}" type="datetimeFigureOut">
              <a:rPr lang="en-US" smtClean="0"/>
              <a:t>7/3/2020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66FA2A-D24E-D442-91EA-26EB4A5C5189}" type="slidenum">
              <a:rPr lang="en-US" smtClean="0"/>
              <a:t>‹#›</a:t>
            </a:fld>
            <a:endParaRPr lang="en-US"/>
          </a:p>
        </p:txBody>
      </p:sp>
    </p:spTree>
    <p:extLst>
      <p:ext uri="{BB962C8B-B14F-4D97-AF65-F5344CB8AC3E}">
        <p14:creationId xmlns:p14="http://schemas.microsoft.com/office/powerpoint/2010/main" val="3246136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Example</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4B423E3-ACBF-4BFB-90CD-A937E6FC0FC4}"/>
              </a:ext>
            </a:extLst>
          </p:cNvPr>
          <p:cNvSpPr txBox="1"/>
          <p:nvPr/>
        </p:nvSpPr>
        <p:spPr>
          <a:xfrm>
            <a:off x="376942" y="1223366"/>
            <a:ext cx="8239649" cy="2031325"/>
          </a:xfrm>
          <a:prstGeom prst="rect">
            <a:avLst/>
          </a:prstGeom>
          <a:noFill/>
        </p:spPr>
        <p:txBody>
          <a:bodyPr wrap="square" rtlCol="0">
            <a:spAutoFit/>
          </a:bodyPr>
          <a:lstStyle/>
          <a:p>
            <a:r>
              <a:rPr lang="en-PH" dirty="0"/>
              <a:t>Do crowd size and gender, as well as the interaction of these two factors, influence the subjects’ mean reaction times to potentially dangerous smoke?</a:t>
            </a:r>
          </a:p>
          <a:p>
            <a:endParaRPr lang="en-PH" dirty="0"/>
          </a:p>
          <a:p>
            <a:r>
              <a:rPr lang="en-PH" dirty="0"/>
              <a:t>A social psychologist measures any delay in a subject’s alarm reaction (the dependent variable) as smoke gradually fills a waiting room occupied only but the subject, plus “crowds” of either zero, two or four (the first factor). The subjects are classified as male or female (the second factor)</a:t>
            </a:r>
          </a:p>
        </p:txBody>
      </p:sp>
      <p:graphicFrame>
        <p:nvGraphicFramePr>
          <p:cNvPr id="9" name="Table 8">
            <a:extLst>
              <a:ext uri="{FF2B5EF4-FFF2-40B4-BE49-F238E27FC236}">
                <a16:creationId xmlns:a16="http://schemas.microsoft.com/office/drawing/2014/main" id="{603757B7-4E13-4AEA-9FA5-A004BC9EF6AF}"/>
              </a:ext>
            </a:extLst>
          </p:cNvPr>
          <p:cNvGraphicFramePr>
            <a:graphicFrameLocks noGrp="1"/>
          </p:cNvGraphicFramePr>
          <p:nvPr>
            <p:extLst>
              <p:ext uri="{D42A27DB-BD31-4B8C-83A1-F6EECF244321}">
                <p14:modId xmlns:p14="http://schemas.microsoft.com/office/powerpoint/2010/main" val="1631150977"/>
              </p:ext>
            </p:extLst>
          </p:nvPr>
        </p:nvGraphicFramePr>
        <p:xfrm>
          <a:off x="417134" y="3429000"/>
          <a:ext cx="4484914" cy="2154396"/>
        </p:xfrm>
        <a:graphic>
          <a:graphicData uri="http://schemas.openxmlformats.org/drawingml/2006/table">
            <a:tbl>
              <a:tblPr>
                <a:tableStyleId>{5C22544A-7EE6-4342-B048-85BDC9FD1C3A}</a:tableStyleId>
              </a:tblPr>
              <a:tblGrid>
                <a:gridCol w="1319092">
                  <a:extLst>
                    <a:ext uri="{9D8B030D-6E8A-4147-A177-3AD203B41FA5}">
                      <a16:colId xmlns:a16="http://schemas.microsoft.com/office/drawing/2014/main" val="1811170149"/>
                    </a:ext>
                  </a:extLst>
                </a:gridCol>
                <a:gridCol w="1055274">
                  <a:extLst>
                    <a:ext uri="{9D8B030D-6E8A-4147-A177-3AD203B41FA5}">
                      <a16:colId xmlns:a16="http://schemas.microsoft.com/office/drawing/2014/main" val="2687348179"/>
                    </a:ext>
                  </a:extLst>
                </a:gridCol>
                <a:gridCol w="1055274">
                  <a:extLst>
                    <a:ext uri="{9D8B030D-6E8A-4147-A177-3AD203B41FA5}">
                      <a16:colId xmlns:a16="http://schemas.microsoft.com/office/drawing/2014/main" val="2283155290"/>
                    </a:ext>
                  </a:extLst>
                </a:gridCol>
                <a:gridCol w="1055274">
                  <a:extLst>
                    <a:ext uri="{9D8B030D-6E8A-4147-A177-3AD203B41FA5}">
                      <a16:colId xmlns:a16="http://schemas.microsoft.com/office/drawing/2014/main" val="3842402375"/>
                    </a:ext>
                  </a:extLst>
                </a:gridCol>
              </a:tblGrid>
              <a:tr h="359066">
                <a:tc>
                  <a:txBody>
                    <a:bodyPr/>
                    <a:lstStyle/>
                    <a:p>
                      <a:pPr algn="l" fontAlgn="b"/>
                      <a:endParaRPr lang="en-PH" sz="1400" b="0" i="0" u="none" strike="noStrike" dirty="0">
                        <a:solidFill>
                          <a:srgbClr val="000000"/>
                        </a:solidFill>
                        <a:effectLst/>
                        <a:latin typeface="Calibri" panose="020F0502020204030204" pitchFamily="34" charset="0"/>
                      </a:endParaRPr>
                    </a:p>
                  </a:txBody>
                  <a:tcPr marL="7620" marR="7620" marT="7620" marB="0" anchor="b"/>
                </a:tc>
                <a:tc gridSpan="3">
                  <a:txBody>
                    <a:bodyPr/>
                    <a:lstStyle/>
                    <a:p>
                      <a:pPr algn="ctr" fontAlgn="b"/>
                      <a:r>
                        <a:rPr lang="en-PH" sz="1400" u="sng" strike="noStrike" dirty="0">
                          <a:effectLst/>
                        </a:rPr>
                        <a:t>CROWD SIZE</a:t>
                      </a:r>
                      <a:endParaRPr lang="en-PH" sz="1400" b="0" i="0" u="sng"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2453435229"/>
                  </a:ext>
                </a:extLst>
              </a:tr>
              <a:tr h="359066">
                <a:tc>
                  <a:txBody>
                    <a:bodyPr/>
                    <a:lstStyle/>
                    <a:p>
                      <a:pPr algn="ctr" fontAlgn="ctr"/>
                      <a:r>
                        <a:rPr lang="en-PH" sz="1400" u="none" strike="noStrike">
                          <a:effectLst/>
                        </a:rPr>
                        <a:t>GENDER</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PH" sz="1400" u="none" strike="noStrike">
                          <a:effectLst/>
                        </a:rPr>
                        <a:t>ZERO</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PH" sz="1400" u="none" strike="noStrike">
                          <a:effectLst/>
                        </a:rPr>
                        <a:t>TWO</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PH" sz="1400" u="none" strike="noStrike" dirty="0">
                          <a:effectLst/>
                        </a:rPr>
                        <a:t>FOUR</a:t>
                      </a:r>
                      <a:endParaRPr lang="en-PH"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56324014"/>
                  </a:ext>
                </a:extLst>
              </a:tr>
              <a:tr h="359066">
                <a:tc rowSpan="2">
                  <a:txBody>
                    <a:bodyPr/>
                    <a:lstStyle/>
                    <a:p>
                      <a:pPr algn="ctr" fontAlgn="ctr"/>
                      <a:r>
                        <a:rPr lang="en-PH" sz="1400" u="none" strike="noStrike">
                          <a:effectLst/>
                        </a:rPr>
                        <a:t>Female</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PH" sz="1400" u="none" strike="noStrike">
                          <a:effectLst/>
                        </a:rPr>
                        <a:t>8</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a:effectLst/>
                        </a:rPr>
                        <a:t>8</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dirty="0">
                          <a:effectLst/>
                        </a:rPr>
                        <a:t>10</a:t>
                      </a:r>
                      <a:endParaRPr lang="en-PH"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65629048"/>
                  </a:ext>
                </a:extLst>
              </a:tr>
              <a:tr h="359066">
                <a:tc vMerge="1">
                  <a:txBody>
                    <a:bodyPr/>
                    <a:lstStyle/>
                    <a:p>
                      <a:endParaRPr lang="en-PH"/>
                    </a:p>
                  </a:txBody>
                  <a:tcPr/>
                </a:tc>
                <a:tc>
                  <a:txBody>
                    <a:bodyPr/>
                    <a:lstStyle/>
                    <a:p>
                      <a:pPr algn="ctr" fontAlgn="b"/>
                      <a:r>
                        <a:rPr lang="en-PH" sz="1400" u="none" strike="noStrike">
                          <a:effectLst/>
                        </a:rPr>
                        <a:t>8</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a:effectLst/>
                        </a:rPr>
                        <a:t>6</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dirty="0">
                          <a:effectLst/>
                        </a:rPr>
                        <a:t>8</a:t>
                      </a:r>
                      <a:endParaRPr lang="en-PH"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8079303"/>
                  </a:ext>
                </a:extLst>
              </a:tr>
              <a:tr h="359066">
                <a:tc rowSpan="2">
                  <a:txBody>
                    <a:bodyPr/>
                    <a:lstStyle/>
                    <a:p>
                      <a:pPr algn="ctr" fontAlgn="ctr"/>
                      <a:r>
                        <a:rPr lang="en-PH" sz="1400" u="none" strike="noStrike">
                          <a:effectLst/>
                        </a:rPr>
                        <a:t>Male</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PH" sz="1400" u="none" strike="noStrike">
                          <a:effectLst/>
                        </a:rPr>
                        <a:t>9</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a:effectLst/>
                        </a:rPr>
                        <a:t>15</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dirty="0">
                          <a:effectLst/>
                        </a:rPr>
                        <a:t>24</a:t>
                      </a:r>
                      <a:endParaRPr lang="en-PH"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7596165"/>
                  </a:ext>
                </a:extLst>
              </a:tr>
              <a:tr h="359066">
                <a:tc vMerge="1">
                  <a:txBody>
                    <a:bodyPr/>
                    <a:lstStyle/>
                    <a:p>
                      <a:endParaRPr lang="en-PH"/>
                    </a:p>
                  </a:txBody>
                  <a:tcPr/>
                </a:tc>
                <a:tc>
                  <a:txBody>
                    <a:bodyPr/>
                    <a:lstStyle/>
                    <a:p>
                      <a:pPr algn="ctr" fontAlgn="b"/>
                      <a:r>
                        <a:rPr lang="en-PH" sz="1400" u="none" strike="noStrike">
                          <a:effectLst/>
                        </a:rPr>
                        <a:t>11</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a:effectLst/>
                        </a:rPr>
                        <a:t>19</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dirty="0">
                          <a:effectLst/>
                        </a:rPr>
                        <a:t>18</a:t>
                      </a:r>
                      <a:endParaRPr lang="en-PH"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74106108"/>
                  </a:ext>
                </a:extLst>
              </a:tr>
            </a:tbl>
          </a:graphicData>
        </a:graphic>
      </p:graphicFrame>
    </p:spTree>
    <p:extLst>
      <p:ext uri="{BB962C8B-B14F-4D97-AF65-F5344CB8AC3E}">
        <p14:creationId xmlns:p14="http://schemas.microsoft.com/office/powerpoint/2010/main" val="4262128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Test Summary</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4B423E3-ACBF-4BFB-90CD-A937E6FC0FC4}"/>
              </a:ext>
            </a:extLst>
          </p:cNvPr>
          <p:cNvSpPr txBox="1"/>
          <p:nvPr/>
        </p:nvSpPr>
        <p:spPr>
          <a:xfrm>
            <a:off x="376942" y="1090205"/>
            <a:ext cx="8239649" cy="4893647"/>
          </a:xfrm>
          <a:prstGeom prst="rect">
            <a:avLst/>
          </a:prstGeom>
          <a:noFill/>
        </p:spPr>
        <p:txBody>
          <a:bodyPr wrap="square" rtlCol="0">
            <a:spAutoFit/>
          </a:bodyPr>
          <a:lstStyle/>
          <a:p>
            <a:r>
              <a:rPr lang="en-US" altLang="en-US" b="1" dirty="0">
                <a:effectLst>
                  <a:outerShdw blurRad="38100" dist="38100" dir="2700000" algn="tl">
                    <a:srgbClr val="C0C0C0"/>
                  </a:outerShdw>
                </a:effectLst>
              </a:rPr>
              <a:t>Hypothesis:</a:t>
            </a:r>
          </a:p>
          <a:p>
            <a:r>
              <a:rPr lang="en-US" altLang="en-US" dirty="0">
                <a:effectLst>
                  <a:outerShdw blurRad="38100" dist="38100" dir="2700000" algn="tl">
                    <a:srgbClr val="C0C0C0"/>
                  </a:outerShdw>
                </a:effectLst>
              </a:rPr>
              <a:t>H</a:t>
            </a:r>
            <a:r>
              <a:rPr lang="en-US" altLang="en-US" baseline="-25000" dirty="0">
                <a:effectLst>
                  <a:outerShdw blurRad="38100" dist="38100" dir="2700000" algn="tl">
                    <a:srgbClr val="C0C0C0"/>
                  </a:outerShdw>
                </a:effectLst>
              </a:rPr>
              <a:t>0 </a:t>
            </a:r>
            <a:r>
              <a:rPr lang="en-US" altLang="en-US" dirty="0">
                <a:effectLst>
                  <a:outerShdw blurRad="38100" dist="38100" dir="2700000" algn="tl">
                    <a:srgbClr val="C0C0C0"/>
                  </a:outerShdw>
                </a:effectLst>
              </a:rPr>
              <a:t>: </a:t>
            </a:r>
            <a:r>
              <a:rPr lang="en-PH" dirty="0"/>
              <a:t>No main effect due to crowd size (column)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0 </a:t>
            </a:r>
            <a:r>
              <a:rPr lang="en-US" altLang="en-US" dirty="0">
                <a:effectLst>
                  <a:outerShdw blurRad="38100" dist="38100" dir="2700000" algn="tl">
                    <a:srgbClr val="C0C0C0"/>
                  </a:outerShdw>
                </a:effectLst>
              </a:rPr>
              <a:t>=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2</a:t>
            </a:r>
            <a:r>
              <a:rPr lang="en-US" altLang="en-US" dirty="0">
                <a:effectLst>
                  <a:outerShdw blurRad="38100" dist="38100" dir="2700000" algn="tl">
                    <a:srgbClr val="C0C0C0"/>
                  </a:outerShdw>
                </a:effectLst>
              </a:rPr>
              <a:t> =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4</a:t>
            </a:r>
            <a:r>
              <a:rPr lang="en-PH" dirty="0"/>
              <a:t>]</a:t>
            </a:r>
            <a:endParaRPr lang="en-US" baseline="-25000" dirty="0">
              <a:effectLst>
                <a:outerShdw blurRad="38100" dist="38100" dir="2700000" algn="tl">
                  <a:srgbClr val="C0C0C0"/>
                </a:outerShdw>
              </a:effectLst>
            </a:endParaRPr>
          </a:p>
          <a:p>
            <a:r>
              <a:rPr lang="en-US" altLang="en-US" dirty="0">
                <a:effectLst>
                  <a:outerShdw blurRad="38100" dist="38100" dir="2700000" algn="tl">
                    <a:srgbClr val="C0C0C0"/>
                  </a:outerShdw>
                </a:effectLst>
              </a:rPr>
              <a:t>H</a:t>
            </a:r>
            <a:r>
              <a:rPr lang="en-US" altLang="en-US" baseline="-25000" dirty="0">
                <a:effectLst>
                  <a:outerShdw blurRad="38100" dist="38100" dir="2700000" algn="tl">
                    <a:srgbClr val="C0C0C0"/>
                  </a:outerShdw>
                </a:effectLst>
              </a:rPr>
              <a:t>0 </a:t>
            </a:r>
            <a:r>
              <a:rPr lang="en-US" altLang="en-US" dirty="0">
                <a:effectLst>
                  <a:outerShdw blurRad="38100" dist="38100" dir="2700000" algn="tl">
                    <a:srgbClr val="C0C0C0"/>
                  </a:outerShdw>
                </a:effectLst>
              </a:rPr>
              <a:t>: </a:t>
            </a:r>
            <a:r>
              <a:rPr lang="en-PH" dirty="0"/>
              <a:t>No main effect due to gender (row)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Female </a:t>
            </a:r>
            <a:r>
              <a:rPr lang="en-US" altLang="en-US" dirty="0">
                <a:effectLst>
                  <a:outerShdw blurRad="38100" dist="38100" dir="2700000" algn="tl">
                    <a:srgbClr val="C0C0C0"/>
                  </a:outerShdw>
                </a:effectLst>
              </a:rPr>
              <a:t>=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Male</a:t>
            </a:r>
            <a:r>
              <a:rPr lang="en-PH" dirty="0"/>
              <a:t>]</a:t>
            </a:r>
            <a:endParaRPr lang="en-US" baseline="-25000" dirty="0">
              <a:effectLst>
                <a:outerShdw blurRad="38100" dist="38100" dir="2700000" algn="tl">
                  <a:srgbClr val="C0C0C0"/>
                </a:outerShdw>
              </a:effectLst>
            </a:endParaRPr>
          </a:p>
          <a:p>
            <a:r>
              <a:rPr lang="en-US" altLang="en-US" dirty="0">
                <a:effectLst>
                  <a:outerShdw blurRad="38100" dist="38100" dir="2700000" algn="tl">
                    <a:srgbClr val="C0C0C0"/>
                  </a:outerShdw>
                </a:effectLst>
              </a:rPr>
              <a:t>H</a:t>
            </a:r>
            <a:r>
              <a:rPr lang="en-US" altLang="en-US" baseline="-25000" dirty="0">
                <a:effectLst>
                  <a:outerShdw blurRad="38100" dist="38100" dir="2700000" algn="tl">
                    <a:srgbClr val="C0C0C0"/>
                  </a:outerShdw>
                </a:effectLst>
              </a:rPr>
              <a:t>0 </a:t>
            </a:r>
            <a:r>
              <a:rPr lang="en-US" altLang="en-US" dirty="0">
                <a:effectLst>
                  <a:outerShdw blurRad="38100" dist="38100" dir="2700000" algn="tl">
                    <a:srgbClr val="C0C0C0"/>
                  </a:outerShdw>
                </a:effectLst>
              </a:rPr>
              <a:t>: </a:t>
            </a:r>
            <a:r>
              <a:rPr lang="en-PH" dirty="0"/>
              <a:t>No interaction</a:t>
            </a:r>
            <a:endParaRPr lang="en-US" altLang="en-US" dirty="0">
              <a:effectLst>
                <a:outerShdw blurRad="38100" dist="38100" dir="2700000" algn="tl">
                  <a:srgbClr val="C0C0C0"/>
                </a:outerShdw>
              </a:effectLst>
            </a:endParaRPr>
          </a:p>
          <a:p>
            <a:r>
              <a:rPr lang="en-US" altLang="en-US" sz="2000" dirty="0">
                <a:effectLst>
                  <a:outerShdw blurRad="38100" dist="38100" dir="2700000" algn="tl">
                    <a:srgbClr val="C0C0C0"/>
                  </a:outerShdw>
                </a:effectLst>
              </a:rPr>
              <a:t>H</a:t>
            </a:r>
            <a:r>
              <a:rPr lang="en-US" altLang="en-US" sz="2000" baseline="-25000" dirty="0">
                <a:effectLst>
                  <a:outerShdw blurRad="38100" dist="38100" dir="2700000" algn="tl">
                    <a:srgbClr val="C0C0C0"/>
                  </a:outerShdw>
                </a:effectLst>
              </a:rPr>
              <a:t>1</a:t>
            </a:r>
            <a:r>
              <a:rPr lang="en-US" altLang="en-US" sz="2000" dirty="0">
                <a:effectLst>
                  <a:outerShdw blurRad="38100" dist="38100" dir="2700000" algn="tl">
                    <a:srgbClr val="C0C0C0"/>
                  </a:outerShdw>
                </a:effectLst>
              </a:rPr>
              <a:t>: H</a:t>
            </a:r>
            <a:r>
              <a:rPr lang="en-US" altLang="en-US" sz="2000" baseline="-25000" dirty="0">
                <a:effectLst>
                  <a:outerShdw blurRad="38100" dist="38100" dir="2700000" algn="tl">
                    <a:srgbClr val="C0C0C0"/>
                  </a:outerShdw>
                </a:effectLst>
              </a:rPr>
              <a:t>0 </a:t>
            </a:r>
            <a:r>
              <a:rPr lang="en-PH" sz="2000" dirty="0"/>
              <a:t>is not true</a:t>
            </a:r>
          </a:p>
          <a:p>
            <a:endParaRPr lang="en-PH" sz="2000" dirty="0"/>
          </a:p>
          <a:p>
            <a:r>
              <a:rPr lang="en-PH" sz="2000" b="1" dirty="0"/>
              <a:t>Decision Rule:</a:t>
            </a:r>
            <a:endParaRPr lang="en-PH" b="1" dirty="0"/>
          </a:p>
          <a:p>
            <a:r>
              <a:rPr lang="en-PH" dirty="0"/>
              <a:t>Reject </a:t>
            </a:r>
            <a:r>
              <a:rPr lang="en-US" altLang="en-US" dirty="0">
                <a:effectLst>
                  <a:outerShdw blurRad="38100" dist="38100" dir="2700000" algn="tl">
                    <a:srgbClr val="C0C0C0"/>
                  </a:outerShdw>
                </a:effectLst>
              </a:rPr>
              <a:t>H</a:t>
            </a:r>
            <a:r>
              <a:rPr lang="en-US" altLang="en-US" baseline="-25000" dirty="0">
                <a:effectLst>
                  <a:outerShdw blurRad="38100" dist="38100" dir="2700000" algn="tl">
                    <a:srgbClr val="C0C0C0"/>
                  </a:outerShdw>
                </a:effectLst>
              </a:rPr>
              <a:t>0</a:t>
            </a:r>
            <a:r>
              <a:rPr lang="en-PH" dirty="0"/>
              <a:t> at the 0.05 level of significance if F ratios &gt; F critical values (F table)</a:t>
            </a:r>
          </a:p>
          <a:p>
            <a:endParaRPr lang="en-PH" dirty="0"/>
          </a:p>
          <a:p>
            <a:r>
              <a:rPr lang="en-PH" b="1" dirty="0"/>
              <a:t>Calculations:</a:t>
            </a:r>
          </a:p>
          <a:p>
            <a:r>
              <a:rPr lang="en-PH" dirty="0"/>
              <a:t>F(column) = 6.75</a:t>
            </a:r>
          </a:p>
          <a:p>
            <a:r>
              <a:rPr lang="en-PH" dirty="0"/>
              <a:t>F(row) = 36</a:t>
            </a:r>
          </a:p>
          <a:p>
            <a:r>
              <a:rPr lang="en-PH" dirty="0"/>
              <a:t>F(interaction) = 5.25</a:t>
            </a:r>
          </a:p>
          <a:p>
            <a:endParaRPr lang="en-PH" dirty="0"/>
          </a:p>
          <a:p>
            <a:r>
              <a:rPr lang="en-PH" b="1" dirty="0"/>
              <a:t>Decision:</a:t>
            </a:r>
          </a:p>
          <a:p>
            <a:r>
              <a:rPr lang="en-PH" dirty="0"/>
              <a:t>Reject all three null hypothesis</a:t>
            </a:r>
          </a:p>
          <a:p>
            <a:endParaRPr lang="en-PH" dirty="0"/>
          </a:p>
        </p:txBody>
      </p:sp>
      <p:sp>
        <p:nvSpPr>
          <p:cNvPr id="7" name="TextBox 6">
            <a:extLst>
              <a:ext uri="{FF2B5EF4-FFF2-40B4-BE49-F238E27FC236}">
                <a16:creationId xmlns:a16="http://schemas.microsoft.com/office/drawing/2014/main" id="{D6472567-E3B7-4D43-9CD3-8D8E94E84940}"/>
              </a:ext>
            </a:extLst>
          </p:cNvPr>
          <p:cNvSpPr txBox="1"/>
          <p:nvPr/>
        </p:nvSpPr>
        <p:spPr>
          <a:xfrm>
            <a:off x="3754863" y="3675528"/>
            <a:ext cx="5132775" cy="2308324"/>
          </a:xfrm>
          <a:prstGeom prst="rect">
            <a:avLst/>
          </a:prstGeom>
          <a:noFill/>
        </p:spPr>
        <p:txBody>
          <a:bodyPr wrap="square" rtlCol="0">
            <a:spAutoFit/>
          </a:bodyPr>
          <a:lstStyle/>
          <a:p>
            <a:r>
              <a:rPr lang="en-US" altLang="en-US" b="1" dirty="0">
                <a:effectLst>
                  <a:outerShdw blurRad="38100" dist="38100" dir="2700000" algn="tl">
                    <a:srgbClr val="C0C0C0"/>
                  </a:outerShdw>
                </a:effectLst>
              </a:rPr>
              <a:t>Interpretation:</a:t>
            </a:r>
          </a:p>
          <a:p>
            <a:r>
              <a:rPr lang="en-PH" dirty="0"/>
              <a:t>Both crowd size and gender influence the subjects’ mean reaction time to smoke. The interaction indicates that the influence of crowd size depends on whether subjects are male or female. It appears that the mean reaction time of males, but not those of females, increase with crowd size.</a:t>
            </a:r>
          </a:p>
          <a:p>
            <a:endParaRPr lang="en-PH" dirty="0"/>
          </a:p>
        </p:txBody>
      </p:sp>
    </p:spTree>
    <p:extLst>
      <p:ext uri="{BB962C8B-B14F-4D97-AF65-F5344CB8AC3E}">
        <p14:creationId xmlns:p14="http://schemas.microsoft.com/office/powerpoint/2010/main" val="82292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Graphs of Main Effects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graphicFrame>
        <p:nvGraphicFramePr>
          <p:cNvPr id="19" name="Chart 18">
            <a:extLst>
              <a:ext uri="{FF2B5EF4-FFF2-40B4-BE49-F238E27FC236}">
                <a16:creationId xmlns:a16="http://schemas.microsoft.com/office/drawing/2014/main" id="{300CB8DA-1768-49BA-BB59-F0906466F9AD}"/>
              </a:ext>
            </a:extLst>
          </p:cNvPr>
          <p:cNvGraphicFramePr>
            <a:graphicFrameLocks/>
          </p:cNvGraphicFramePr>
          <p:nvPr>
            <p:extLst>
              <p:ext uri="{D42A27DB-BD31-4B8C-83A1-F6EECF244321}">
                <p14:modId xmlns:p14="http://schemas.microsoft.com/office/powerpoint/2010/main" val="3339554638"/>
              </p:ext>
            </p:extLst>
          </p:nvPr>
        </p:nvGraphicFramePr>
        <p:xfrm>
          <a:off x="462353" y="1255499"/>
          <a:ext cx="3692640" cy="2173501"/>
        </p:xfrm>
        <a:graphic>
          <a:graphicData uri="http://schemas.openxmlformats.org/drawingml/2006/chart">
            <c:chart xmlns:c="http://schemas.openxmlformats.org/drawingml/2006/chart" xmlns:r="http://schemas.openxmlformats.org/officeDocument/2006/relationships" r:id="rId2"/>
          </a:graphicData>
        </a:graphic>
      </p:graphicFrame>
      <p:pic>
        <p:nvPicPr>
          <p:cNvPr id="21" name="Picture 20">
            <a:extLst>
              <a:ext uri="{FF2B5EF4-FFF2-40B4-BE49-F238E27FC236}">
                <a16:creationId xmlns:a16="http://schemas.microsoft.com/office/drawing/2014/main" id="{2BC1F1E6-A063-4962-82AE-56C16EF07558}"/>
              </a:ext>
            </a:extLst>
          </p:cNvPr>
          <p:cNvPicPr>
            <a:picLocks noChangeAspect="1"/>
          </p:cNvPicPr>
          <p:nvPr/>
        </p:nvPicPr>
        <p:blipFill>
          <a:blip r:embed="rId3"/>
          <a:stretch>
            <a:fillRect/>
          </a:stretch>
        </p:blipFill>
        <p:spPr>
          <a:xfrm>
            <a:off x="4691003" y="1052380"/>
            <a:ext cx="4237087" cy="2057578"/>
          </a:xfrm>
          <a:prstGeom prst="rect">
            <a:avLst/>
          </a:prstGeom>
        </p:spPr>
      </p:pic>
      <p:graphicFrame>
        <p:nvGraphicFramePr>
          <p:cNvPr id="23" name="Chart 22">
            <a:extLst>
              <a:ext uri="{FF2B5EF4-FFF2-40B4-BE49-F238E27FC236}">
                <a16:creationId xmlns:a16="http://schemas.microsoft.com/office/drawing/2014/main" id="{A32D8402-4B38-4AB2-A974-B804AB0726B9}"/>
              </a:ext>
            </a:extLst>
          </p:cNvPr>
          <p:cNvGraphicFramePr>
            <a:graphicFrameLocks/>
          </p:cNvGraphicFramePr>
          <p:nvPr>
            <p:extLst>
              <p:ext uri="{D42A27DB-BD31-4B8C-83A1-F6EECF244321}">
                <p14:modId xmlns:p14="http://schemas.microsoft.com/office/powerpoint/2010/main" val="1201894350"/>
              </p:ext>
            </p:extLst>
          </p:nvPr>
        </p:nvGraphicFramePr>
        <p:xfrm>
          <a:off x="4691003" y="3748042"/>
          <a:ext cx="3672840" cy="256223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Chart 23">
            <a:extLst>
              <a:ext uri="{FF2B5EF4-FFF2-40B4-BE49-F238E27FC236}">
                <a16:creationId xmlns:a16="http://schemas.microsoft.com/office/drawing/2014/main" id="{9F467AC5-9C4D-4646-972B-9D8A022E222E}"/>
              </a:ext>
            </a:extLst>
          </p:cNvPr>
          <p:cNvGraphicFramePr>
            <a:graphicFrameLocks/>
          </p:cNvGraphicFramePr>
          <p:nvPr>
            <p:extLst>
              <p:ext uri="{D42A27DB-BD31-4B8C-83A1-F6EECF244321}">
                <p14:modId xmlns:p14="http://schemas.microsoft.com/office/powerpoint/2010/main" val="824516338"/>
              </p:ext>
            </p:extLst>
          </p:nvPr>
        </p:nvGraphicFramePr>
        <p:xfrm>
          <a:off x="482153" y="4149966"/>
          <a:ext cx="3672840" cy="21603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14482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Interaction</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226584C-1D43-4C3C-9703-5785E16BDD54}"/>
              </a:ext>
            </a:extLst>
          </p:cNvPr>
          <p:cNvSpPr txBox="1"/>
          <p:nvPr/>
        </p:nvSpPr>
        <p:spPr>
          <a:xfrm>
            <a:off x="376942" y="1163077"/>
            <a:ext cx="8239649" cy="646331"/>
          </a:xfrm>
          <a:prstGeom prst="rect">
            <a:avLst/>
          </a:prstGeom>
          <a:noFill/>
        </p:spPr>
        <p:txBody>
          <a:bodyPr wrap="square" rtlCol="0">
            <a:spAutoFit/>
          </a:bodyPr>
          <a:lstStyle/>
          <a:p>
            <a:r>
              <a:rPr lang="en-PH" dirty="0"/>
              <a:t>Two factors interact if the effects of one factor on the dependent variable are not consistent for all of the levels of a second factor.</a:t>
            </a:r>
          </a:p>
        </p:txBody>
      </p:sp>
      <p:pic>
        <p:nvPicPr>
          <p:cNvPr id="3" name="Picture 2">
            <a:extLst>
              <a:ext uri="{FF2B5EF4-FFF2-40B4-BE49-F238E27FC236}">
                <a16:creationId xmlns:a16="http://schemas.microsoft.com/office/drawing/2014/main" id="{063C2D0A-1FC5-43D8-9CFC-A6D47872F6D6}"/>
              </a:ext>
            </a:extLst>
          </p:cNvPr>
          <p:cNvPicPr>
            <a:picLocks noChangeAspect="1"/>
          </p:cNvPicPr>
          <p:nvPr/>
        </p:nvPicPr>
        <p:blipFill>
          <a:blip r:embed="rId2"/>
          <a:stretch>
            <a:fillRect/>
          </a:stretch>
        </p:blipFill>
        <p:spPr>
          <a:xfrm>
            <a:off x="462823" y="1902062"/>
            <a:ext cx="5154206" cy="4437838"/>
          </a:xfrm>
          <a:prstGeom prst="rect">
            <a:avLst/>
          </a:prstGeom>
        </p:spPr>
      </p:pic>
    </p:spTree>
    <p:extLst>
      <p:ext uri="{BB962C8B-B14F-4D97-AF65-F5344CB8AC3E}">
        <p14:creationId xmlns:p14="http://schemas.microsoft.com/office/powerpoint/2010/main" val="370908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Formulas for SS Terms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74F08D0C-51F0-4A70-98BF-B02D808F964E}"/>
              </a:ext>
            </a:extLst>
          </p:cNvPr>
          <p:cNvPicPr>
            <a:picLocks noChangeAspect="1"/>
          </p:cNvPicPr>
          <p:nvPr/>
        </p:nvPicPr>
        <p:blipFill>
          <a:blip r:embed="rId2"/>
          <a:stretch>
            <a:fillRect/>
          </a:stretch>
        </p:blipFill>
        <p:spPr>
          <a:xfrm>
            <a:off x="1434669" y="921250"/>
            <a:ext cx="6081498" cy="831887"/>
          </a:xfrm>
          <a:prstGeom prst="rect">
            <a:avLst/>
          </a:prstGeom>
        </p:spPr>
      </p:pic>
      <p:pic>
        <p:nvPicPr>
          <p:cNvPr id="6" name="Picture 5">
            <a:extLst>
              <a:ext uri="{FF2B5EF4-FFF2-40B4-BE49-F238E27FC236}">
                <a16:creationId xmlns:a16="http://schemas.microsoft.com/office/drawing/2014/main" id="{24AFCE37-90ED-49D6-8DC0-175B1537C4DF}"/>
              </a:ext>
            </a:extLst>
          </p:cNvPr>
          <p:cNvPicPr>
            <a:picLocks noChangeAspect="1"/>
          </p:cNvPicPr>
          <p:nvPr/>
        </p:nvPicPr>
        <p:blipFill>
          <a:blip r:embed="rId3"/>
          <a:stretch>
            <a:fillRect/>
          </a:stretch>
        </p:blipFill>
        <p:spPr>
          <a:xfrm>
            <a:off x="1434669" y="1776365"/>
            <a:ext cx="6081498" cy="1162108"/>
          </a:xfrm>
          <a:prstGeom prst="rect">
            <a:avLst/>
          </a:prstGeom>
        </p:spPr>
      </p:pic>
      <p:pic>
        <p:nvPicPr>
          <p:cNvPr id="9" name="Picture 8">
            <a:extLst>
              <a:ext uri="{FF2B5EF4-FFF2-40B4-BE49-F238E27FC236}">
                <a16:creationId xmlns:a16="http://schemas.microsoft.com/office/drawing/2014/main" id="{BDF8ACB0-704D-4D21-AD3A-2FF1DBBE3245}"/>
              </a:ext>
            </a:extLst>
          </p:cNvPr>
          <p:cNvPicPr>
            <a:picLocks noChangeAspect="1"/>
          </p:cNvPicPr>
          <p:nvPr/>
        </p:nvPicPr>
        <p:blipFill>
          <a:blip r:embed="rId4"/>
          <a:stretch>
            <a:fillRect/>
          </a:stretch>
        </p:blipFill>
        <p:spPr>
          <a:xfrm>
            <a:off x="1434669" y="2967532"/>
            <a:ext cx="6081498" cy="1162108"/>
          </a:xfrm>
          <a:prstGeom prst="rect">
            <a:avLst/>
          </a:prstGeom>
        </p:spPr>
      </p:pic>
      <p:pic>
        <p:nvPicPr>
          <p:cNvPr id="10" name="Picture 9">
            <a:extLst>
              <a:ext uri="{FF2B5EF4-FFF2-40B4-BE49-F238E27FC236}">
                <a16:creationId xmlns:a16="http://schemas.microsoft.com/office/drawing/2014/main" id="{0E324F09-E58A-4B8F-8F41-3F1A5F99DD69}"/>
              </a:ext>
            </a:extLst>
          </p:cNvPr>
          <p:cNvPicPr>
            <a:picLocks noChangeAspect="1"/>
          </p:cNvPicPr>
          <p:nvPr/>
        </p:nvPicPr>
        <p:blipFill>
          <a:blip r:embed="rId5"/>
          <a:stretch>
            <a:fillRect/>
          </a:stretch>
        </p:blipFill>
        <p:spPr>
          <a:xfrm>
            <a:off x="1434669" y="4172831"/>
            <a:ext cx="6081498" cy="906859"/>
          </a:xfrm>
          <a:prstGeom prst="rect">
            <a:avLst/>
          </a:prstGeom>
        </p:spPr>
      </p:pic>
      <p:pic>
        <p:nvPicPr>
          <p:cNvPr id="11" name="Picture 10">
            <a:extLst>
              <a:ext uri="{FF2B5EF4-FFF2-40B4-BE49-F238E27FC236}">
                <a16:creationId xmlns:a16="http://schemas.microsoft.com/office/drawing/2014/main" id="{12D3C100-8E60-4927-811E-2B784B7DF98F}"/>
              </a:ext>
            </a:extLst>
          </p:cNvPr>
          <p:cNvPicPr>
            <a:picLocks noChangeAspect="1"/>
          </p:cNvPicPr>
          <p:nvPr/>
        </p:nvPicPr>
        <p:blipFill>
          <a:blip r:embed="rId6"/>
          <a:stretch>
            <a:fillRect/>
          </a:stretch>
        </p:blipFill>
        <p:spPr>
          <a:xfrm>
            <a:off x="1434669" y="5127808"/>
            <a:ext cx="6081498" cy="998814"/>
          </a:xfrm>
          <a:prstGeom prst="rect">
            <a:avLst/>
          </a:prstGeom>
        </p:spPr>
      </p:pic>
      <p:pic>
        <p:nvPicPr>
          <p:cNvPr id="12" name="Picture 11">
            <a:extLst>
              <a:ext uri="{FF2B5EF4-FFF2-40B4-BE49-F238E27FC236}">
                <a16:creationId xmlns:a16="http://schemas.microsoft.com/office/drawing/2014/main" id="{D4C3F784-930B-4CE4-978C-6057CE24881A}"/>
              </a:ext>
            </a:extLst>
          </p:cNvPr>
          <p:cNvPicPr>
            <a:picLocks noChangeAspect="1"/>
          </p:cNvPicPr>
          <p:nvPr/>
        </p:nvPicPr>
        <p:blipFill>
          <a:blip r:embed="rId7"/>
          <a:stretch>
            <a:fillRect/>
          </a:stretch>
        </p:blipFill>
        <p:spPr>
          <a:xfrm>
            <a:off x="1434669" y="6167728"/>
            <a:ext cx="6079253" cy="544572"/>
          </a:xfrm>
          <a:prstGeom prst="rect">
            <a:avLst/>
          </a:prstGeom>
        </p:spPr>
      </p:pic>
    </p:spTree>
    <p:extLst>
      <p:ext uri="{BB962C8B-B14F-4D97-AF65-F5344CB8AC3E}">
        <p14:creationId xmlns:p14="http://schemas.microsoft.com/office/powerpoint/2010/main" val="393208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df, MS and F Ratios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16E55D52-C6F7-4EA4-9589-26FC18B92914}"/>
              </a:ext>
            </a:extLst>
          </p:cNvPr>
          <p:cNvPicPr>
            <a:picLocks noChangeAspect="1"/>
          </p:cNvPicPr>
          <p:nvPr/>
        </p:nvPicPr>
        <p:blipFill>
          <a:blip r:embed="rId2"/>
          <a:stretch>
            <a:fillRect/>
          </a:stretch>
        </p:blipFill>
        <p:spPr>
          <a:xfrm>
            <a:off x="376942" y="936722"/>
            <a:ext cx="8541099" cy="1920815"/>
          </a:xfrm>
          <a:prstGeom prst="rect">
            <a:avLst/>
          </a:prstGeom>
        </p:spPr>
      </p:pic>
      <p:pic>
        <p:nvPicPr>
          <p:cNvPr id="7" name="Picture 6">
            <a:extLst>
              <a:ext uri="{FF2B5EF4-FFF2-40B4-BE49-F238E27FC236}">
                <a16:creationId xmlns:a16="http://schemas.microsoft.com/office/drawing/2014/main" id="{3DCC67B7-D138-4ACE-9872-37B372056FF4}"/>
              </a:ext>
            </a:extLst>
          </p:cNvPr>
          <p:cNvPicPr>
            <a:picLocks noChangeAspect="1"/>
          </p:cNvPicPr>
          <p:nvPr/>
        </p:nvPicPr>
        <p:blipFill>
          <a:blip r:embed="rId3"/>
          <a:stretch>
            <a:fillRect/>
          </a:stretch>
        </p:blipFill>
        <p:spPr>
          <a:xfrm>
            <a:off x="376942" y="2924520"/>
            <a:ext cx="8541099" cy="3684088"/>
          </a:xfrm>
          <a:prstGeom prst="rect">
            <a:avLst/>
          </a:prstGeom>
        </p:spPr>
      </p:pic>
    </p:spTree>
    <p:extLst>
      <p:ext uri="{BB962C8B-B14F-4D97-AF65-F5344CB8AC3E}">
        <p14:creationId xmlns:p14="http://schemas.microsoft.com/office/powerpoint/2010/main" val="212774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Calculations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63908E20-8DF7-4307-80A1-5BA4D3431B78}"/>
              </a:ext>
            </a:extLst>
          </p:cNvPr>
          <p:cNvSpPr txBox="1"/>
          <p:nvPr/>
        </p:nvSpPr>
        <p:spPr>
          <a:xfrm>
            <a:off x="1911325" y="1698171"/>
            <a:ext cx="5142618" cy="2554545"/>
          </a:xfrm>
          <a:prstGeom prst="rect">
            <a:avLst/>
          </a:prstGeom>
          <a:noFill/>
        </p:spPr>
        <p:txBody>
          <a:bodyPr wrap="square" rtlCol="0">
            <a:spAutoFit/>
          </a:bodyPr>
          <a:lstStyle/>
          <a:p>
            <a:pPr algn="ctr"/>
            <a:r>
              <a:rPr lang="en-PH" sz="2000" dirty="0"/>
              <a:t>Excel – </a:t>
            </a:r>
          </a:p>
          <a:p>
            <a:pPr algn="ctr"/>
            <a:r>
              <a:rPr lang="en-PH" sz="2000" dirty="0"/>
              <a:t>https://github.com/edsonfajilagot/pupmas-dp/blob/master/g3_report/two-way-anova-manual.xlsx?raw=true</a:t>
            </a:r>
          </a:p>
          <a:p>
            <a:pPr algn="ctr"/>
            <a:r>
              <a:rPr lang="en-PH" sz="2000" dirty="0"/>
              <a:t> </a:t>
            </a:r>
          </a:p>
          <a:p>
            <a:pPr algn="ctr"/>
            <a:r>
              <a:rPr lang="en-PH" sz="2000" dirty="0"/>
              <a:t>R –</a:t>
            </a:r>
          </a:p>
          <a:p>
            <a:pPr algn="ctr"/>
            <a:r>
              <a:rPr lang="en-PH" sz="2000" dirty="0"/>
              <a:t>https://github.com/edsonfajilagot/pupmas-dp/blob/master/g3_report/two-factor-anova.R</a:t>
            </a:r>
          </a:p>
        </p:txBody>
      </p:sp>
    </p:spTree>
    <p:extLst>
      <p:ext uri="{BB962C8B-B14F-4D97-AF65-F5344CB8AC3E}">
        <p14:creationId xmlns:p14="http://schemas.microsoft.com/office/powerpoint/2010/main" val="629808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416</Words>
  <Application>Microsoft Office PowerPoint</Application>
  <PresentationFormat>On-screen Show (4:3)</PresentationFormat>
  <Paragraphs>68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Alberto Condat Guillo</dc:creator>
  <cp:lastModifiedBy>Fajilagot, Edson</cp:lastModifiedBy>
  <cp:revision>144</cp:revision>
  <dcterms:created xsi:type="dcterms:W3CDTF">2019-12-13T09:22:40Z</dcterms:created>
  <dcterms:modified xsi:type="dcterms:W3CDTF">2020-07-03T11:46:25Z</dcterms:modified>
</cp:coreProperties>
</file>