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5" r:id="rId25"/>
    <p:sldId id="286" r:id="rId26"/>
    <p:sldId id="287" r:id="rId27"/>
  </p:sldIdLst>
  <p:sldSz cx="9144000" cy="5149850"/>
  <p:notesSz cx="9144000" cy="5149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20" autoAdjust="0"/>
  </p:normalViewPr>
  <p:slideViewPr>
    <p:cSldViewPr snapToGrid="0">
      <p:cViewPr varScale="1">
        <p:scale>
          <a:sx n="120" d="100"/>
          <a:sy n="120" d="100"/>
        </p:scale>
        <p:origin x="53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46338"/>
            <a:ext cx="7315200" cy="23177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91088"/>
            <a:ext cx="3962400" cy="257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91088"/>
            <a:ext cx="3962400" cy="257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5: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6: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8: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914400" y="2446338"/>
            <a:ext cx="7315200" cy="23177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599792"/>
            <a:ext cx="7772400" cy="110388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2918248"/>
            <a:ext cx="6400800" cy="1316073"/>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6008241" y="776132"/>
            <a:ext cx="3299719"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817240" y="-1205069"/>
            <a:ext cx="3299719"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201633"/>
            <a:ext cx="8229600" cy="33986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457200" y="902418"/>
            <a:ext cx="4038600" cy="25522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7"/>
          <p:cNvSpPr txBox="1">
            <a:spLocks noGrp="1"/>
          </p:cNvSpPr>
          <p:nvPr>
            <p:ph type="body" idx="2"/>
          </p:nvPr>
        </p:nvSpPr>
        <p:spPr>
          <a:xfrm>
            <a:off x="4648200" y="902418"/>
            <a:ext cx="4038600" cy="255227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152756"/>
            <a:ext cx="4040188" cy="480414"/>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457200" y="1633171"/>
            <a:ext cx="4040188" cy="296712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8"/>
          <p:cNvSpPr txBox="1">
            <a:spLocks noGrp="1"/>
          </p:cNvSpPr>
          <p:nvPr>
            <p:ph type="body" idx="3"/>
          </p:nvPr>
        </p:nvSpPr>
        <p:spPr>
          <a:xfrm>
            <a:off x="4645028" y="1152756"/>
            <a:ext cx="4041775" cy="480414"/>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4645028" y="1633171"/>
            <a:ext cx="4041775" cy="296712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8"/>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2" y="205042"/>
            <a:ext cx="3008313" cy="8726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05042"/>
            <a:ext cx="5111750" cy="439525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2" y="1077655"/>
            <a:ext cx="3008313" cy="352264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3604895"/>
            <a:ext cx="5486400" cy="42557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460149"/>
            <a:ext cx="5486400" cy="3089910"/>
          </a:xfrm>
          <a:prstGeom prst="rect">
            <a:avLst/>
          </a:prstGeom>
          <a:noFill/>
          <a:ln>
            <a:noFill/>
          </a:ln>
        </p:spPr>
      </p:sp>
      <p:sp>
        <p:nvSpPr>
          <p:cNvPr id="68" name="Google Shape;68;p10"/>
          <p:cNvSpPr txBox="1">
            <a:spLocks noGrp="1"/>
          </p:cNvSpPr>
          <p:nvPr>
            <p:ph type="body" idx="1"/>
          </p:nvPr>
        </p:nvSpPr>
        <p:spPr>
          <a:xfrm>
            <a:off x="1792288" y="4030473"/>
            <a:ext cx="5486400" cy="60439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872669" y="-1213836"/>
            <a:ext cx="33986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1633"/>
            <a:ext cx="8229600" cy="33986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73148"/>
            <a:ext cx="2133600" cy="27418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73148"/>
            <a:ext cx="2895600" cy="27418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73148"/>
            <a:ext cx="2133600" cy="27418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599792"/>
            <a:ext cx="7772400" cy="11038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DOCKER</a:t>
            </a:r>
            <a:endParaRPr/>
          </a:p>
        </p:txBody>
      </p:sp>
      <p:sp>
        <p:nvSpPr>
          <p:cNvPr id="89" name="Google Shape;89;p13"/>
          <p:cNvSpPr txBox="1">
            <a:spLocks noGrp="1"/>
          </p:cNvSpPr>
          <p:nvPr>
            <p:ph type="subTitle" idx="1"/>
          </p:nvPr>
        </p:nvSpPr>
        <p:spPr>
          <a:xfrm>
            <a:off x="1371600" y="2918248"/>
            <a:ext cx="6400800" cy="131607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p:nvPr/>
        </p:nvSpPr>
        <p:spPr>
          <a:xfrm>
            <a:off x="3413759" y="771144"/>
            <a:ext cx="5730239" cy="30540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2"/>
          <p:cNvSpPr txBox="1">
            <a:spLocks noGrp="1"/>
          </p:cNvSpPr>
          <p:nvPr>
            <p:ph type="title"/>
          </p:nvPr>
        </p:nvSpPr>
        <p:spPr>
          <a:xfrm>
            <a:off x="20827" y="197611"/>
            <a:ext cx="1842135" cy="29972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Docker Architecture</a:t>
            </a:r>
            <a:endParaRPr sz="1800"/>
          </a:p>
        </p:txBody>
      </p:sp>
      <p:sp>
        <p:nvSpPr>
          <p:cNvPr id="166" name="Google Shape;166;p22"/>
          <p:cNvSpPr txBox="1"/>
          <p:nvPr/>
        </p:nvSpPr>
        <p:spPr>
          <a:xfrm>
            <a:off x="257962" y="2221230"/>
            <a:ext cx="74930" cy="1936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a:solidFill>
                  <a:srgbClr val="404040"/>
                </a:solidFill>
                <a:latin typeface="Arial"/>
                <a:ea typeface="Arial"/>
                <a:cs typeface="Arial"/>
                <a:sym typeface="Arial"/>
              </a:rPr>
              <a:t>•</a:t>
            </a:r>
            <a:endParaRPr sz="1100">
              <a:solidFill>
                <a:schemeClr val="dk1"/>
              </a:solidFill>
              <a:latin typeface="Arial"/>
              <a:ea typeface="Arial"/>
              <a:cs typeface="Arial"/>
              <a:sym typeface="Arial"/>
            </a:endParaRPr>
          </a:p>
        </p:txBody>
      </p:sp>
      <p:sp>
        <p:nvSpPr>
          <p:cNvPr id="167" name="Google Shape;167;p22"/>
          <p:cNvSpPr txBox="1"/>
          <p:nvPr/>
        </p:nvSpPr>
        <p:spPr>
          <a:xfrm>
            <a:off x="257962" y="623417"/>
            <a:ext cx="3084195" cy="1542415"/>
          </a:xfrm>
          <a:prstGeom prst="rect">
            <a:avLst/>
          </a:prstGeom>
          <a:noFill/>
          <a:ln>
            <a:noFill/>
          </a:ln>
        </p:spPr>
        <p:txBody>
          <a:bodyPr spcFirstLastPara="1" wrap="square" lIns="0" tIns="100950" rIns="0" bIns="0" anchor="t" anchorCtr="0">
            <a:spAutoFit/>
          </a:bodyPr>
          <a:lstStyle/>
          <a:p>
            <a:pPr marL="356870" marR="0" lvl="0" indent="-344805" algn="l" rtl="0">
              <a:lnSpc>
                <a:spcPct val="10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Docker uses a client-server architecture</a:t>
            </a:r>
            <a:endParaRPr/>
          </a:p>
          <a:p>
            <a:pPr marL="356870" marR="0" lvl="0" indent="-344805" algn="l" rtl="0">
              <a:lnSpc>
                <a:spcPct val="100000"/>
              </a:lnSpc>
              <a:spcBef>
                <a:spcPts val="695"/>
              </a:spcBef>
              <a:spcAft>
                <a:spcPts val="0"/>
              </a:spcAft>
              <a:buClr>
                <a:schemeClr val="dk1"/>
              </a:buClr>
              <a:buSzPts val="1100"/>
              <a:buFont typeface="Arial"/>
              <a:buChar char="•"/>
            </a:pPr>
            <a:r>
              <a:rPr lang="en-US" sz="1100">
                <a:solidFill>
                  <a:schemeClr val="dk1"/>
                </a:solidFill>
                <a:latin typeface="Arial"/>
                <a:ea typeface="Arial"/>
                <a:cs typeface="Arial"/>
                <a:sym typeface="Arial"/>
              </a:rPr>
              <a:t>Client</a:t>
            </a:r>
            <a:endParaRPr sz="1100">
              <a:solidFill>
                <a:schemeClr val="dk1"/>
              </a:solidFill>
              <a:latin typeface="Arial"/>
              <a:ea typeface="Arial"/>
              <a:cs typeface="Arial"/>
              <a:sym typeface="Arial"/>
            </a:endParaRPr>
          </a:p>
          <a:p>
            <a:pPr marL="979169" marR="0" lvl="1" indent="-342265" algn="l" rtl="0">
              <a:lnSpc>
                <a:spcPct val="100000"/>
              </a:lnSpc>
              <a:spcBef>
                <a:spcPts val="62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Is the primary user interface which</a:t>
            </a:r>
            <a:endParaRPr sz="1100" b="0" i="0" u="none" strike="noStrike" cap="none">
              <a:solidFill>
                <a:schemeClr val="dk1"/>
              </a:solidFill>
              <a:latin typeface="Arial"/>
              <a:ea typeface="Arial"/>
              <a:cs typeface="Arial"/>
              <a:sym typeface="Arial"/>
            </a:endParaRPr>
          </a:p>
          <a:p>
            <a:pPr marL="979169" marR="0" lvl="0" indent="0" algn="l" rtl="0">
              <a:lnSpc>
                <a:spcPct val="100000"/>
              </a:lnSpc>
              <a:spcBef>
                <a:spcPts val="700"/>
              </a:spcBef>
              <a:spcAft>
                <a:spcPts val="0"/>
              </a:spcAft>
              <a:buNone/>
            </a:pPr>
            <a:r>
              <a:rPr lang="en-US" sz="1100">
                <a:solidFill>
                  <a:schemeClr val="dk1"/>
                </a:solidFill>
                <a:latin typeface="Arial"/>
                <a:ea typeface="Arial"/>
                <a:cs typeface="Arial"/>
                <a:sym typeface="Arial"/>
              </a:rPr>
              <a:t>communicates using a REST API</a:t>
            </a:r>
            <a:endParaRPr sz="1100">
              <a:solidFill>
                <a:schemeClr val="dk1"/>
              </a:solidFill>
              <a:latin typeface="Arial"/>
              <a:ea typeface="Arial"/>
              <a:cs typeface="Arial"/>
              <a:sym typeface="Arial"/>
            </a:endParaRPr>
          </a:p>
          <a:p>
            <a:pPr marL="979169" marR="0" lvl="1" indent="-342265" algn="l" rtl="0">
              <a:lnSpc>
                <a:spcPct val="100000"/>
              </a:lnSpc>
              <a:spcBef>
                <a:spcPts val="710"/>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Over HTTP</a:t>
            </a:r>
            <a:endParaRPr/>
          </a:p>
          <a:p>
            <a:pPr marL="979169" marR="0" lvl="1" indent="-342265" algn="l" rtl="0">
              <a:lnSpc>
                <a:spcPct val="100000"/>
              </a:lnSpc>
              <a:spcBef>
                <a:spcPts val="600"/>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Over local Unix socket</a:t>
            </a:r>
            <a:endParaRPr/>
          </a:p>
        </p:txBody>
      </p:sp>
      <p:sp>
        <p:nvSpPr>
          <p:cNvPr id="168" name="Google Shape;168;p22"/>
          <p:cNvSpPr txBox="1"/>
          <p:nvPr/>
        </p:nvSpPr>
        <p:spPr>
          <a:xfrm>
            <a:off x="615391" y="2228215"/>
            <a:ext cx="411480" cy="182101"/>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100">
                <a:solidFill>
                  <a:schemeClr val="dk1"/>
                </a:solidFill>
                <a:latin typeface="Arial"/>
                <a:ea typeface="Arial"/>
                <a:cs typeface="Arial"/>
                <a:sym typeface="Arial"/>
              </a:rPr>
              <a:t>Server</a:t>
            </a:r>
            <a:endParaRPr/>
          </a:p>
        </p:txBody>
      </p:sp>
      <p:sp>
        <p:nvSpPr>
          <p:cNvPr id="169" name="Google Shape;169;p22"/>
          <p:cNvSpPr txBox="1"/>
          <p:nvPr/>
        </p:nvSpPr>
        <p:spPr>
          <a:xfrm>
            <a:off x="257962" y="2394756"/>
            <a:ext cx="3868420" cy="2294255"/>
          </a:xfrm>
          <a:prstGeom prst="rect">
            <a:avLst/>
          </a:prstGeom>
          <a:noFill/>
          <a:ln>
            <a:noFill/>
          </a:ln>
        </p:spPr>
        <p:txBody>
          <a:bodyPr spcFirstLastPara="1" wrap="square" lIns="0" tIns="102850" rIns="0" bIns="0" anchor="t" anchorCtr="0">
            <a:spAutoFit/>
          </a:bodyPr>
          <a:lstStyle/>
          <a:p>
            <a:pPr marL="979169" marR="0" lvl="0" indent="-342265" algn="l" rtl="0">
              <a:lnSpc>
                <a:spcPct val="100000"/>
              </a:lnSpc>
              <a:spcBef>
                <a:spcPts val="0"/>
              </a:spcBef>
              <a:spcAft>
                <a:spcPts val="0"/>
              </a:spcAft>
              <a:buClr>
                <a:schemeClr val="dk1"/>
              </a:buClr>
              <a:buSzPts val="1100"/>
              <a:buFont typeface="Courier New"/>
              <a:buChar char="o"/>
            </a:pPr>
            <a:r>
              <a:rPr lang="en-US" sz="1100">
                <a:solidFill>
                  <a:schemeClr val="dk1"/>
                </a:solidFill>
                <a:latin typeface="Arial"/>
                <a:ea typeface="Arial"/>
                <a:cs typeface="Arial"/>
                <a:sym typeface="Arial"/>
              </a:rPr>
              <a:t>Is the Docker daemon</a:t>
            </a:r>
            <a:endParaRPr/>
          </a:p>
          <a:p>
            <a:pPr marL="979169" marR="562610" lvl="0" indent="-341630" algn="l" rtl="0">
              <a:lnSpc>
                <a:spcPct val="145500"/>
              </a:lnSpc>
              <a:spcBef>
                <a:spcPts val="105"/>
              </a:spcBef>
              <a:spcAft>
                <a:spcPts val="0"/>
              </a:spcAft>
              <a:buClr>
                <a:schemeClr val="dk1"/>
              </a:buClr>
              <a:buSzPts val="1100"/>
              <a:buFont typeface="Courier New"/>
              <a:buChar char="o"/>
            </a:pPr>
            <a:r>
              <a:rPr lang="en-US" sz="1100">
                <a:solidFill>
                  <a:schemeClr val="dk1"/>
                </a:solidFill>
                <a:latin typeface="Arial"/>
                <a:ea typeface="Arial"/>
                <a:cs typeface="Arial"/>
                <a:sym typeface="Arial"/>
              </a:rPr>
              <a:t>Responsible for building, running, and  distributing containers</a:t>
            </a:r>
            <a:endParaRPr sz="1100">
              <a:solidFill>
                <a:schemeClr val="dk1"/>
              </a:solidFill>
              <a:latin typeface="Arial"/>
              <a:ea typeface="Arial"/>
              <a:cs typeface="Arial"/>
              <a:sym typeface="Arial"/>
            </a:endParaRPr>
          </a:p>
          <a:p>
            <a:pPr marL="356870" marR="0" lvl="0" indent="-344805" algn="l" rtl="0">
              <a:lnSpc>
                <a:spcPct val="100000"/>
              </a:lnSpc>
              <a:spcBef>
                <a:spcPts val="590"/>
              </a:spcBef>
              <a:spcAft>
                <a:spcPts val="0"/>
              </a:spcAft>
              <a:buClr>
                <a:schemeClr val="dk1"/>
              </a:buClr>
              <a:buSzPts val="1100"/>
              <a:buFont typeface="Arial"/>
              <a:buChar char="•"/>
            </a:pPr>
            <a:r>
              <a:rPr lang="en-US" sz="1100">
                <a:solidFill>
                  <a:schemeClr val="dk1"/>
                </a:solidFill>
                <a:latin typeface="Arial"/>
                <a:ea typeface="Arial"/>
                <a:cs typeface="Arial"/>
                <a:sym typeface="Arial"/>
              </a:rPr>
              <a:t>Registry</a:t>
            </a:r>
            <a:endParaRPr sz="1100">
              <a:solidFill>
                <a:schemeClr val="dk1"/>
              </a:solidFill>
              <a:latin typeface="Arial"/>
              <a:ea typeface="Arial"/>
              <a:cs typeface="Arial"/>
              <a:sym typeface="Arial"/>
            </a:endParaRPr>
          </a:p>
          <a:p>
            <a:pPr marL="979169" marR="5080" lvl="1" indent="-341630" algn="l" rtl="0">
              <a:lnSpc>
                <a:spcPct val="190909"/>
              </a:lnSpc>
              <a:spcBef>
                <a:spcPts val="4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Responsible for the storage, management, and  delivery of Docker Images</a:t>
            </a:r>
            <a:endParaRPr sz="1100" b="0" i="0" u="none" strike="noStrike" cap="none">
              <a:solidFill>
                <a:schemeClr val="dk1"/>
              </a:solidFill>
              <a:latin typeface="Arial"/>
              <a:ea typeface="Arial"/>
              <a:cs typeface="Arial"/>
              <a:sym typeface="Arial"/>
            </a:endParaRPr>
          </a:p>
          <a:p>
            <a:pPr marL="1604010" marR="0" lvl="2" indent="-342265" algn="l" rtl="0">
              <a:lnSpc>
                <a:spcPct val="100000"/>
              </a:lnSpc>
              <a:spcBef>
                <a:spcPts val="36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Docker Hub</a:t>
            </a:r>
            <a:endParaRPr sz="1100" b="0" i="0" u="none" strike="noStrike" cap="none">
              <a:solidFill>
                <a:schemeClr val="dk1"/>
              </a:solidFill>
              <a:latin typeface="Arial"/>
              <a:ea typeface="Arial"/>
              <a:cs typeface="Arial"/>
              <a:sym typeface="Arial"/>
            </a:endParaRPr>
          </a:p>
          <a:p>
            <a:pPr marL="1604010" marR="0" lvl="2" indent="-342265" algn="l" rtl="0">
              <a:lnSpc>
                <a:spcPct val="100000"/>
              </a:lnSpc>
              <a:spcBef>
                <a:spcPts val="695"/>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Private</a:t>
            </a:r>
            <a:endParaRPr sz="1100" b="0" i="0" u="none" strike="noStrike" cap="none">
              <a:solidFill>
                <a:schemeClr val="dk1"/>
              </a:solidFill>
              <a:latin typeface="Arial"/>
              <a:ea typeface="Arial"/>
              <a:cs typeface="Arial"/>
              <a:sym typeface="Arial"/>
            </a:endParaRPr>
          </a:p>
          <a:p>
            <a:pPr marL="1604010" marR="0" lvl="2" indent="-342265" algn="l" rtl="0">
              <a:lnSpc>
                <a:spcPct val="100000"/>
              </a:lnSpc>
              <a:spcBef>
                <a:spcPts val="710"/>
              </a:spcBef>
              <a:spcAft>
                <a:spcPts val="0"/>
              </a:spcAft>
              <a:buClr>
                <a:schemeClr val="dk1"/>
              </a:buClr>
              <a:buSzPts val="1100"/>
              <a:buFont typeface="Courier New"/>
              <a:buChar char="o"/>
            </a:pPr>
            <a:r>
              <a:rPr lang="en-US" sz="1100" b="0" i="0" u="none" strike="noStrike" cap="none">
                <a:solidFill>
                  <a:schemeClr val="dk1"/>
                </a:solidFill>
                <a:latin typeface="Arial"/>
                <a:ea typeface="Arial"/>
                <a:cs typeface="Arial"/>
                <a:sym typeface="Arial"/>
              </a:rPr>
              <a:t>Other vendors</a:t>
            </a:r>
            <a:endParaRPr sz="11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14731" y="197611"/>
            <a:ext cx="1818639" cy="29972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Running Containers</a:t>
            </a:r>
            <a:endParaRPr sz="1800"/>
          </a:p>
        </p:txBody>
      </p:sp>
      <p:sp>
        <p:nvSpPr>
          <p:cNvPr id="175" name="Google Shape;175;p23"/>
          <p:cNvSpPr txBox="1"/>
          <p:nvPr/>
        </p:nvSpPr>
        <p:spPr>
          <a:xfrm>
            <a:off x="228600" y="365125"/>
            <a:ext cx="6628130" cy="4196662"/>
          </a:xfrm>
          <a:prstGeom prst="rect">
            <a:avLst/>
          </a:prstGeom>
          <a:noFill/>
          <a:ln>
            <a:noFill/>
          </a:ln>
        </p:spPr>
        <p:txBody>
          <a:bodyPr spcFirstLastPara="1" wrap="square" lIns="0" tIns="114925" rIns="0" bIns="0" anchor="t" anchorCtr="0">
            <a:spAutoFit/>
          </a:bodyPr>
          <a:lstStyle/>
          <a:p>
            <a:pPr marL="356870" marR="0" lvl="0" indent="-344805"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docker `run` command starts a container based on a named Docker Image</a:t>
            </a:r>
            <a:endParaRPr/>
          </a:p>
          <a:p>
            <a:pPr marL="980439" marR="0" lvl="1" indent="-342899"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Docker first looks for a local copy of the image</a:t>
            </a:r>
            <a:endParaRPr/>
          </a:p>
          <a:p>
            <a:pPr marL="1261745" marR="0" lvl="0" indent="0" algn="l" rtl="0">
              <a:lnSpc>
                <a:spcPct val="100000"/>
              </a:lnSpc>
              <a:spcBef>
                <a:spcPts val="710"/>
              </a:spcBef>
              <a:spcAft>
                <a:spcPts val="0"/>
              </a:spcAft>
              <a:buNone/>
            </a:pPr>
            <a:r>
              <a:rPr lang="en-US" sz="1600">
                <a:solidFill>
                  <a:schemeClr val="dk1"/>
                </a:solidFill>
                <a:latin typeface="Calibri"/>
                <a:ea typeface="Calibri"/>
                <a:cs typeface="Calibri"/>
                <a:sym typeface="Calibri"/>
              </a:rPr>
              <a:t>o	If it does not exist it is pulled from a Docker Registry</a:t>
            </a:r>
            <a:endParaRPr/>
          </a:p>
          <a:p>
            <a:pPr marL="1885950" marR="0" lvl="0" indent="0" algn="l" rtl="0">
              <a:lnSpc>
                <a:spcPct val="100000"/>
              </a:lnSpc>
              <a:spcBef>
                <a:spcPts val="800"/>
              </a:spcBef>
              <a:spcAft>
                <a:spcPts val="0"/>
              </a:spcAft>
              <a:buNone/>
            </a:pPr>
            <a:r>
              <a:rPr lang="en-US" sz="1600">
                <a:solidFill>
                  <a:schemeClr val="dk1"/>
                </a:solidFill>
                <a:latin typeface="Calibri"/>
                <a:ea typeface="Calibri"/>
                <a:cs typeface="Calibri"/>
                <a:sym typeface="Calibri"/>
              </a:rPr>
              <a:t>o	The default Registry is the Docker Hub Registry</a:t>
            </a:r>
            <a:endParaRPr/>
          </a:p>
          <a:p>
            <a:pPr marL="980439" marR="0" lvl="1" indent="-342899" algn="l" rtl="0">
              <a:lnSpc>
                <a:spcPct val="100000"/>
              </a:lnSpc>
              <a:spcBef>
                <a:spcPts val="89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new container is created using the file system from the image</a:t>
            </a:r>
            <a:endParaRPr/>
          </a:p>
          <a:p>
            <a:pPr marL="980439" marR="0" lvl="1" indent="-342899"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read-write layer is added to the top of the file system</a:t>
            </a:r>
            <a:endParaRPr/>
          </a:p>
          <a:p>
            <a:pPr marL="980439" marR="0" lvl="1" indent="-342899"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network interface is created and an IP address is assigned from a pool</a:t>
            </a:r>
            <a:endParaRPr/>
          </a:p>
          <a:p>
            <a:pPr marL="980439" marR="0" lvl="1" indent="-342899" algn="l" rtl="0">
              <a:lnSpc>
                <a:spcPct val="100000"/>
              </a:lnSpc>
              <a:spcBef>
                <a:spcPts val="80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Standard input, output, and error streams are connected</a:t>
            </a:r>
            <a:endParaRPr/>
          </a:p>
          <a:p>
            <a:pPr marL="980439" marR="0" lvl="1" indent="-342899" algn="l" rtl="0">
              <a:lnSpc>
                <a:spcPct val="100000"/>
              </a:lnSpc>
              <a:spcBef>
                <a:spcPts val="81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specified application is executed</a:t>
            </a:r>
            <a:endParaRPr/>
          </a:p>
          <a:p>
            <a:pPr marL="12700" marR="0" lvl="0" indent="0" algn="l" rtl="0">
              <a:lnSpc>
                <a:spcPct val="100000"/>
              </a:lnSpc>
              <a:spcBef>
                <a:spcPts val="705"/>
              </a:spcBef>
              <a:spcAft>
                <a:spcPts val="0"/>
              </a:spcAft>
              <a:buNone/>
            </a:pPr>
            <a:r>
              <a:rPr lang="en-US" sz="1600">
                <a:solidFill>
                  <a:schemeClr val="dk1"/>
                </a:solidFill>
                <a:latin typeface="Calibri"/>
                <a:ea typeface="Calibri"/>
                <a:cs typeface="Calibri"/>
                <a:sym typeface="Calibri"/>
              </a:rPr>
              <a:t>o	Docker container appears as a child of the daemon process, ms are connected</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p:nvPr/>
        </p:nvSpPr>
        <p:spPr>
          <a:xfrm>
            <a:off x="6074664" y="1088136"/>
            <a:ext cx="3069335" cy="37094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4"/>
          <p:cNvSpPr txBox="1">
            <a:spLocks noGrp="1"/>
          </p:cNvSpPr>
          <p:nvPr>
            <p:ph type="title"/>
          </p:nvPr>
        </p:nvSpPr>
        <p:spPr>
          <a:xfrm>
            <a:off x="20827" y="197611"/>
            <a:ext cx="2605405" cy="29972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Docker Images &amp; Containers</a:t>
            </a:r>
            <a:endParaRPr sz="1800"/>
          </a:p>
        </p:txBody>
      </p:sp>
      <p:sp>
        <p:nvSpPr>
          <p:cNvPr id="182" name="Google Shape;182;p24"/>
          <p:cNvSpPr txBox="1"/>
          <p:nvPr/>
        </p:nvSpPr>
        <p:spPr>
          <a:xfrm>
            <a:off x="228600" y="212725"/>
            <a:ext cx="5380990" cy="4603824"/>
          </a:xfrm>
          <a:prstGeom prst="rect">
            <a:avLst/>
          </a:prstGeom>
          <a:noFill/>
          <a:ln>
            <a:noFill/>
          </a:ln>
        </p:spPr>
        <p:txBody>
          <a:bodyPr spcFirstLastPara="1" wrap="square" lIns="0" tIns="114300" rIns="0" bIns="0" anchor="t" anchorCtr="0">
            <a:spAutoFit/>
          </a:bodyPr>
          <a:lstStyle/>
          <a:p>
            <a:pPr marL="356870" marR="0" lvl="0" indent="-344805"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images are read-only templates</a:t>
            </a:r>
            <a:endParaRPr/>
          </a:p>
          <a:p>
            <a:pPr marL="980439" marR="46990" lvl="1" indent="-342899" algn="l" rtl="0">
              <a:lnSpc>
                <a:spcPct val="155625"/>
              </a:lnSpc>
              <a:spcBef>
                <a:spcPts val="21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Foundation is a simplified version of the Linux operating  system</a:t>
            </a:r>
            <a:endParaRPr/>
          </a:p>
          <a:p>
            <a:pPr marL="980439" marR="0" lvl="1" indent="-342899" algn="l" rtl="0">
              <a:lnSpc>
                <a:spcPct val="100000"/>
              </a:lnSpc>
              <a:spcBef>
                <a:spcPts val="3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Changes to foundation, such as application installations</a:t>
            </a:r>
            <a:endParaRPr/>
          </a:p>
          <a:p>
            <a:pPr marL="980439" marR="0" lvl="0" indent="0" algn="l" rtl="0">
              <a:lnSpc>
                <a:spcPct val="100000"/>
              </a:lnSpc>
              <a:spcBef>
                <a:spcPts val="840"/>
              </a:spcBef>
              <a:spcAft>
                <a:spcPts val="0"/>
              </a:spcAft>
              <a:buNone/>
            </a:pPr>
            <a:r>
              <a:rPr lang="en-US" sz="1600">
                <a:solidFill>
                  <a:schemeClr val="dk1"/>
                </a:solidFill>
                <a:latin typeface="Calibri"/>
                <a:ea typeface="Calibri"/>
                <a:cs typeface="Calibri"/>
                <a:sym typeface="Calibri"/>
              </a:rPr>
              <a:t>added to the Image</a:t>
            </a:r>
            <a:endParaRPr/>
          </a:p>
          <a:p>
            <a:pPr marL="980439" marR="0" lvl="1" indent="-342899" algn="l" rtl="0">
              <a:lnSpc>
                <a:spcPct val="100000"/>
              </a:lnSpc>
              <a:spcBef>
                <a:spcPts val="11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Images are the templates or build commands for Docker</a:t>
            </a:r>
            <a:endParaRPr sz="1600" b="0" i="0" u="none" strike="noStrike" cap="none">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containers are running environments</a:t>
            </a:r>
            <a:endParaRPr/>
          </a:p>
          <a:p>
            <a:pPr marL="980439" marR="0" lvl="1" indent="-342899"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Has OS, environment, program, network, etc.</a:t>
            </a:r>
            <a:endParaRPr/>
          </a:p>
          <a:p>
            <a:pPr marL="980439" marR="0" lvl="1" indent="-342899" algn="l" rtl="0">
              <a:lnSpc>
                <a:spcPct val="100000"/>
              </a:lnSpc>
              <a:spcBef>
                <a:spcPts val="79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Runs (probably one) application</a:t>
            </a:r>
            <a:endParaRPr/>
          </a:p>
          <a:p>
            <a:pPr marL="980439" marR="0" lvl="1" indent="-342899" algn="l" rtl="0">
              <a:lnSpc>
                <a:spcPct val="100000"/>
              </a:lnSpc>
              <a:spcBef>
                <a:spcPts val="81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All required software contained in image</a:t>
            </a:r>
            <a:endParaRPr/>
          </a:p>
          <a:p>
            <a:pPr marL="980439" marR="0" lvl="1" indent="-342899" algn="l" rtl="0">
              <a:lnSpc>
                <a:spcPct val="100000"/>
              </a:lnSpc>
              <a:spcBef>
                <a:spcPts val="80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Can have boot-up configuration</a:t>
            </a:r>
            <a:endParaRPr/>
          </a:p>
          <a:p>
            <a:pPr marL="980439" marR="0" lvl="1" indent="-342899"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They can be run, started, stopped, and deleted</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5"/>
          <p:cNvPicPr preferRelativeResize="0"/>
          <p:nvPr/>
        </p:nvPicPr>
        <p:blipFill rotWithShape="1">
          <a:blip r:embed="rId3">
            <a:alphaModFix/>
          </a:blip>
          <a:srcRect/>
          <a:stretch/>
        </p:blipFill>
        <p:spPr>
          <a:xfrm>
            <a:off x="1981200" y="78581"/>
            <a:ext cx="5318023" cy="48402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a:stretch/>
        </p:blipFill>
        <p:spPr>
          <a:xfrm>
            <a:off x="2209800" y="593725"/>
            <a:ext cx="3972172" cy="375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7"/>
          <p:cNvPicPr preferRelativeResize="0"/>
          <p:nvPr/>
        </p:nvPicPr>
        <p:blipFill rotWithShape="1">
          <a:blip r:embed="rId3">
            <a:alphaModFix/>
          </a:blip>
          <a:srcRect/>
          <a:stretch/>
        </p:blipFill>
        <p:spPr>
          <a:xfrm>
            <a:off x="1298575" y="717550"/>
            <a:ext cx="6545263" cy="371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Docker Swarm</a:t>
            </a:r>
            <a:endParaRPr/>
          </a:p>
        </p:txBody>
      </p:sp>
      <p:sp>
        <p:nvSpPr>
          <p:cNvPr id="203" name="Google Shape;203;p28"/>
          <p:cNvSpPr txBox="1">
            <a:spLocks noGrp="1"/>
          </p:cNvSpPr>
          <p:nvPr>
            <p:ph type="body" idx="1"/>
          </p:nvPr>
        </p:nvSpPr>
        <p:spPr>
          <a:xfrm>
            <a:off x="457200" y="1201634"/>
            <a:ext cx="8229600" cy="1830491"/>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sz="2400"/>
              <a:t>Docker Swarm is an orchestration management tool that runs on Docker applications. It helps end-users in creating and deploying a cluster of Docker nodes.</a:t>
            </a:r>
            <a:endParaRPr/>
          </a:p>
          <a:p>
            <a:pPr marL="342900" lvl="0" indent="-342900" algn="l" rtl="0">
              <a:spcBef>
                <a:spcPts val="372"/>
              </a:spcBef>
              <a:spcAft>
                <a:spcPts val="0"/>
              </a:spcAft>
              <a:buClr>
                <a:schemeClr val="dk1"/>
              </a:buClr>
              <a:buSzPct val="100000"/>
              <a:buChar char="•"/>
            </a:pPr>
            <a:r>
              <a:rPr lang="en-US" sz="2400"/>
              <a:t>Each node of a Docker Swarm is a Docker daemon, and all Docker daemons interact using the Docker API. Each container within the Swarm can be deployed and accessed by nodes of the same cluster. </a:t>
            </a:r>
            <a:br>
              <a:rPr lang="en-US" sz="2400"/>
            </a:br>
            <a:endParaRPr sz="2400"/>
          </a:p>
        </p:txBody>
      </p:sp>
      <p:pic>
        <p:nvPicPr>
          <p:cNvPr id="204" name="Google Shape;204;p28" descr="swarm"/>
          <p:cNvPicPr preferRelativeResize="0"/>
          <p:nvPr/>
        </p:nvPicPr>
        <p:blipFill rotWithShape="1">
          <a:blip r:embed="rId3">
            <a:alphaModFix/>
          </a:blip>
          <a:srcRect/>
          <a:stretch/>
        </p:blipFill>
        <p:spPr>
          <a:xfrm>
            <a:off x="2971800" y="2651125"/>
            <a:ext cx="2952750" cy="2657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10" name="Google Shape;210;p29"/>
          <p:cNvSpPr txBox="1">
            <a:spLocks noGrp="1"/>
          </p:cNvSpPr>
          <p:nvPr>
            <p:ph type="body" idx="1"/>
          </p:nvPr>
        </p:nvSpPr>
        <p:spPr>
          <a:xfrm>
            <a:off x="457200" y="1201633"/>
            <a:ext cx="8229600" cy="33986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a:t>There are five critical elements within a docker environment:</a:t>
            </a:r>
            <a:endParaRPr/>
          </a:p>
          <a:p>
            <a:pPr marL="342900" lvl="0" indent="-342900" algn="l" rtl="0">
              <a:spcBef>
                <a:spcPts val="592"/>
              </a:spcBef>
              <a:spcAft>
                <a:spcPts val="0"/>
              </a:spcAft>
              <a:buClr>
                <a:schemeClr val="dk1"/>
              </a:buClr>
              <a:buSzPct val="100000"/>
              <a:buChar char="•"/>
            </a:pPr>
            <a:r>
              <a:rPr lang="en-US"/>
              <a:t>Docker container </a:t>
            </a:r>
            <a:endParaRPr/>
          </a:p>
          <a:p>
            <a:pPr marL="342900" lvl="0" indent="-342900" algn="l" rtl="0">
              <a:spcBef>
                <a:spcPts val="592"/>
              </a:spcBef>
              <a:spcAft>
                <a:spcPts val="0"/>
              </a:spcAft>
              <a:buClr>
                <a:schemeClr val="dk1"/>
              </a:buClr>
              <a:buSzPct val="100000"/>
              <a:buChar char="•"/>
            </a:pPr>
            <a:r>
              <a:rPr lang="en-US"/>
              <a:t>Docker daemon</a:t>
            </a:r>
            <a:endParaRPr/>
          </a:p>
          <a:p>
            <a:pPr marL="342900" lvl="0" indent="-342900" algn="l" rtl="0">
              <a:spcBef>
                <a:spcPts val="592"/>
              </a:spcBef>
              <a:spcAft>
                <a:spcPts val="0"/>
              </a:spcAft>
              <a:buClr>
                <a:schemeClr val="dk1"/>
              </a:buClr>
              <a:buSzPct val="100000"/>
              <a:buChar char="•"/>
            </a:pPr>
            <a:r>
              <a:rPr lang="en-US"/>
              <a:t>Docker images </a:t>
            </a:r>
            <a:endParaRPr/>
          </a:p>
          <a:p>
            <a:pPr marL="342900" lvl="0" indent="-342900" algn="l" rtl="0">
              <a:spcBef>
                <a:spcPts val="592"/>
              </a:spcBef>
              <a:spcAft>
                <a:spcPts val="0"/>
              </a:spcAft>
              <a:buClr>
                <a:schemeClr val="dk1"/>
              </a:buClr>
              <a:buSzPct val="100000"/>
              <a:buChar char="•"/>
            </a:pPr>
            <a:r>
              <a:rPr lang="en-US"/>
              <a:t>Docker client </a:t>
            </a:r>
            <a:endParaRPr/>
          </a:p>
          <a:p>
            <a:pPr marL="342900" lvl="0" indent="-342900" algn="l" rtl="0">
              <a:spcBef>
                <a:spcPts val="592"/>
              </a:spcBef>
              <a:spcAft>
                <a:spcPts val="0"/>
              </a:spcAft>
              <a:buClr>
                <a:schemeClr val="dk1"/>
              </a:buClr>
              <a:buSzPct val="100000"/>
              <a:buChar char="•"/>
            </a:pPr>
            <a:r>
              <a:rPr lang="en-US"/>
              <a:t>Docker registry </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0" descr="docker-os"/>
          <p:cNvPicPr preferRelativeResize="0"/>
          <p:nvPr/>
        </p:nvPicPr>
        <p:blipFill rotWithShape="1">
          <a:blip r:embed="rId3">
            <a:alphaModFix/>
          </a:blip>
          <a:srcRect/>
          <a:stretch/>
        </p:blipFill>
        <p:spPr>
          <a:xfrm>
            <a:off x="304799" y="746125"/>
            <a:ext cx="8044143" cy="373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1" descr="docker-containers"/>
          <p:cNvPicPr preferRelativeResize="0"/>
          <p:nvPr/>
        </p:nvPicPr>
        <p:blipFill rotWithShape="1">
          <a:blip r:embed="rId3">
            <a:alphaModFix/>
          </a:blip>
          <a:srcRect/>
          <a:stretch/>
        </p:blipFill>
        <p:spPr>
          <a:xfrm>
            <a:off x="2133600" y="-2737"/>
            <a:ext cx="3314700" cy="2495551"/>
          </a:xfrm>
          <a:prstGeom prst="rect">
            <a:avLst/>
          </a:prstGeom>
          <a:noFill/>
          <a:ln>
            <a:noFill/>
          </a:ln>
        </p:spPr>
      </p:pic>
      <p:pic>
        <p:nvPicPr>
          <p:cNvPr id="221" name="Google Shape;221;p31" descr="docker-swarm"/>
          <p:cNvPicPr preferRelativeResize="0"/>
          <p:nvPr/>
        </p:nvPicPr>
        <p:blipFill rotWithShape="1">
          <a:blip r:embed="rId4">
            <a:alphaModFix/>
          </a:blip>
          <a:srcRect/>
          <a:stretch/>
        </p:blipFill>
        <p:spPr>
          <a:xfrm>
            <a:off x="1447800" y="2711341"/>
            <a:ext cx="5438775" cy="24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558551" y="178723"/>
            <a:ext cx="4416712" cy="686257"/>
          </a:xfrm>
          <a:prstGeom prst="rect">
            <a:avLst/>
          </a:prstGeom>
          <a:noFill/>
          <a:ln>
            <a:noFill/>
          </a:ln>
        </p:spPr>
        <p:txBody>
          <a:bodyPr spcFirstLastPara="1" wrap="square" lIns="0" tIns="9050" rIns="0" bIns="0" anchor="ctr" anchorCtr="0">
            <a:spAutoFit/>
          </a:bodyPr>
          <a:lstStyle/>
          <a:p>
            <a:pPr marL="9536" lvl="0" indent="0" algn="ctr" rtl="0">
              <a:spcBef>
                <a:spcPts val="0"/>
              </a:spcBef>
              <a:spcAft>
                <a:spcPts val="0"/>
              </a:spcAft>
              <a:buClr>
                <a:schemeClr val="dk1"/>
              </a:buClr>
              <a:buSzPts val="4400"/>
              <a:buFont typeface="Calibri"/>
              <a:buNone/>
            </a:pPr>
            <a:r>
              <a:rPr lang="en-US"/>
              <a:t>Docker containers</a:t>
            </a:r>
            <a:endParaRPr/>
          </a:p>
        </p:txBody>
      </p:sp>
      <p:sp>
        <p:nvSpPr>
          <p:cNvPr id="95" name="Google Shape;95;p14"/>
          <p:cNvSpPr/>
          <p:nvPr/>
        </p:nvSpPr>
        <p:spPr>
          <a:xfrm>
            <a:off x="2311215" y="1201632"/>
            <a:ext cx="4515696" cy="339106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2">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2" descr="docker-daemon"/>
          <p:cNvPicPr preferRelativeResize="0"/>
          <p:nvPr/>
        </p:nvPicPr>
        <p:blipFill rotWithShape="1">
          <a:blip r:embed="rId3">
            <a:alphaModFix/>
          </a:blip>
          <a:srcRect/>
          <a:stretch/>
        </p:blipFill>
        <p:spPr>
          <a:xfrm>
            <a:off x="1676400" y="1458913"/>
            <a:ext cx="4114800" cy="2800351"/>
          </a:xfrm>
          <a:prstGeom prst="rect">
            <a:avLst/>
          </a:prstGeom>
          <a:noFill/>
          <a:ln>
            <a:noFill/>
          </a:ln>
        </p:spPr>
      </p:pic>
      <p:sp>
        <p:nvSpPr>
          <p:cNvPr id="227" name="Google Shape;227;p32"/>
          <p:cNvSpPr/>
          <p:nvPr/>
        </p:nvSpPr>
        <p:spPr>
          <a:xfrm>
            <a:off x="685800" y="136525"/>
            <a:ext cx="84582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Docker Swarm can reschedule containers on node failures. Swarm node has a backup folder which we can use to restore the data onto a new Swarm.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3"/>
          <p:cNvPicPr preferRelativeResize="0"/>
          <p:nvPr/>
        </p:nvPicPr>
        <p:blipFill rotWithShape="1">
          <a:blip r:embed="rId3">
            <a:alphaModFix/>
          </a:blip>
          <a:srcRect/>
          <a:stretch/>
        </p:blipFill>
        <p:spPr>
          <a:xfrm>
            <a:off x="979488" y="760413"/>
            <a:ext cx="7183437" cy="3629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p:nvPr/>
        </p:nvSpPr>
        <p:spPr>
          <a:xfrm>
            <a:off x="152400" y="136525"/>
            <a:ext cx="8839200" cy="45858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How Does Docker Swarm Work?</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Swarm, containers are launched using services.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 service is a group of containers of the same image that enables the scaling of applications.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Node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Swarm node is an instance of the Docker engine.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It is possible to run multiple nodes on a single server. But in production deployments, nodes are distributed across various devices.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two types of nodes in Docker Swarm:</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Manager node. Maintains cluster management tasks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Worker node. Receives and executes tasks from the manager node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5" descr="managernode-workernode"/>
          <p:cNvPicPr preferRelativeResize="0"/>
          <p:nvPr/>
        </p:nvPicPr>
        <p:blipFill rotWithShape="1">
          <a:blip r:embed="rId3">
            <a:alphaModFix/>
          </a:blip>
          <a:srcRect/>
          <a:stretch/>
        </p:blipFill>
        <p:spPr>
          <a:xfrm>
            <a:off x="1371600" y="593725"/>
            <a:ext cx="5867400" cy="34837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48975" y="130175"/>
            <a:ext cx="5831448" cy="470983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98563" y="825500"/>
            <a:ext cx="6745287" cy="34956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173" y="1233405"/>
            <a:ext cx="6010275"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27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01" name="Google Shape;101;p15"/>
          <p:cNvPicPr preferRelativeResize="0"/>
          <p:nvPr/>
        </p:nvPicPr>
        <p:blipFill rotWithShape="1">
          <a:blip r:embed="rId3">
            <a:alphaModFix/>
          </a:blip>
          <a:srcRect/>
          <a:stretch/>
        </p:blipFill>
        <p:spPr>
          <a:xfrm>
            <a:off x="1750312" y="228882"/>
            <a:ext cx="5643377" cy="422359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6" descr="Docker vs Virtualization"/>
          <p:cNvPicPr preferRelativeResize="0"/>
          <p:nvPr/>
        </p:nvPicPr>
        <p:blipFill rotWithShape="1">
          <a:blip r:embed="rId3">
            <a:alphaModFix/>
          </a:blip>
          <a:srcRect/>
          <a:stretch/>
        </p:blipFill>
        <p:spPr>
          <a:xfrm>
            <a:off x="1825413" y="1773838"/>
            <a:ext cx="4763611" cy="182390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11684" y="197611"/>
            <a:ext cx="664845" cy="29972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FFFF"/>
              </a:buClr>
              <a:buSzPts val="1800"/>
              <a:buFont typeface="Calibri"/>
              <a:buNone/>
            </a:pPr>
            <a:r>
              <a:rPr lang="en-US" sz="1800">
                <a:solidFill>
                  <a:srgbClr val="FFFFFF"/>
                </a:solidFill>
              </a:rPr>
              <a:t>Docker</a:t>
            </a:r>
            <a:endParaRPr sz="1800"/>
          </a:p>
        </p:txBody>
      </p:sp>
      <p:sp>
        <p:nvSpPr>
          <p:cNvPr id="112" name="Google Shape;112;p17"/>
          <p:cNvSpPr txBox="1"/>
          <p:nvPr/>
        </p:nvSpPr>
        <p:spPr>
          <a:xfrm>
            <a:off x="293624" y="616432"/>
            <a:ext cx="6359525" cy="4342214"/>
          </a:xfrm>
          <a:prstGeom prst="rect">
            <a:avLst/>
          </a:prstGeom>
          <a:noFill/>
          <a:ln>
            <a:noFill/>
          </a:ln>
        </p:spPr>
        <p:txBody>
          <a:bodyPr spcFirstLastPara="1" wrap="square" lIns="0" tIns="114300" rIns="0" bIns="0" anchor="t" anchorCtr="0">
            <a:spAutoFit/>
          </a:bodyPr>
          <a:lstStyle/>
          <a:p>
            <a:pPr marL="356870" marR="0" lvl="0" indent="-344805"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is a very light-weight software container and containerization platform</a:t>
            </a:r>
            <a:endParaRPr sz="1600">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Docker containers provide a way to run software in isolation</a:t>
            </a:r>
            <a:endParaRPr sz="1600">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What does a Docker Container contain and provide?</a:t>
            </a:r>
            <a:endParaRPr sz="1600">
              <a:solidFill>
                <a:schemeClr val="dk1"/>
              </a:solidFill>
              <a:latin typeface="Calibri"/>
              <a:ea typeface="Calibri"/>
              <a:cs typeface="Calibri"/>
              <a:sym typeface="Calibri"/>
            </a:endParaRPr>
          </a:p>
          <a:p>
            <a:pPr marL="980439" marR="0" lvl="1" indent="-343534"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Initially – only a base Linux operating system</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boundary or a “jail” to contain running software</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Like a good jail, there are no unauthorized entries or exits</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790"/>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 Docker Image is the foundation for any particular Docker container</a:t>
            </a:r>
            <a:endParaRPr sz="1600" b="0" i="0" u="none" strike="noStrike" cap="none">
              <a:solidFill>
                <a:schemeClr val="dk1"/>
              </a:solidFill>
              <a:latin typeface="Calibri"/>
              <a:ea typeface="Calibri"/>
              <a:cs typeface="Calibri"/>
              <a:sym typeface="Calibri"/>
            </a:endParaRPr>
          </a:p>
          <a:p>
            <a:pPr marL="356870" marR="0" lvl="0" indent="-344805" algn="l" rtl="0">
              <a:lnSpc>
                <a:spcPct val="100000"/>
              </a:lnSpc>
              <a:spcBef>
                <a:spcPts val="805"/>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What is outside of Docker?</a:t>
            </a:r>
            <a:endParaRPr sz="1600">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Other Docker containers</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79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The operating system, kernel</a:t>
            </a:r>
            <a:endParaRPr sz="1600" b="0" i="0" u="none" strike="noStrike" cap="none">
              <a:solidFill>
                <a:schemeClr val="dk1"/>
              </a:solidFill>
              <a:latin typeface="Calibri"/>
              <a:ea typeface="Calibri"/>
              <a:cs typeface="Calibri"/>
              <a:sym typeface="Calibri"/>
            </a:endParaRPr>
          </a:p>
          <a:p>
            <a:pPr marL="980439" marR="0" lvl="1" indent="-343534" algn="l" rtl="0">
              <a:lnSpc>
                <a:spcPct val="100000"/>
              </a:lnSpc>
              <a:spcBef>
                <a:spcPts val="805"/>
              </a:spcBef>
              <a:spcAft>
                <a:spcPts val="0"/>
              </a:spcAft>
              <a:buClr>
                <a:schemeClr val="dk1"/>
              </a:buClr>
              <a:buSzPts val="1600"/>
              <a:buFont typeface="Courier New"/>
              <a:buChar char="o"/>
            </a:pPr>
            <a:r>
              <a:rPr lang="en-US" sz="1600" b="0" i="0" u="none" strike="noStrike" cap="none">
                <a:solidFill>
                  <a:schemeClr val="dk1"/>
                </a:solidFill>
                <a:latin typeface="Calibri"/>
                <a:ea typeface="Calibri"/>
                <a:cs typeface="Calibri"/>
                <a:sym typeface="Calibri"/>
              </a:rPr>
              <a:t>Any other operating software</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57200" y="206233"/>
            <a:ext cx="8229600" cy="858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Docker</a:t>
            </a:r>
            <a:endParaRPr/>
          </a:p>
        </p:txBody>
      </p:sp>
      <p:sp>
        <p:nvSpPr>
          <p:cNvPr id="118" name="Google Shape;118;p18"/>
          <p:cNvSpPr txBox="1">
            <a:spLocks noGrp="1"/>
          </p:cNvSpPr>
          <p:nvPr>
            <p:ph type="body" idx="1"/>
          </p:nvPr>
        </p:nvSpPr>
        <p:spPr>
          <a:xfrm>
            <a:off x="457200" y="1201633"/>
            <a:ext cx="8229600" cy="33986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t>Docker is computer software used for Virtualization in order to have multiple Operating systems running on the same host. Unlike Hypervisors which are used for creating VM (Virtual machines), virtualization in Docker is performed on system-level in so-called Docker containers.</a:t>
            </a:r>
            <a:endParaRPr/>
          </a:p>
          <a:p>
            <a:pPr marL="342900" lvl="0" indent="-342900" algn="l" rtl="0">
              <a:spcBef>
                <a:spcPts val="320"/>
              </a:spcBef>
              <a:spcAft>
                <a:spcPts val="0"/>
              </a:spcAft>
              <a:buClr>
                <a:schemeClr val="dk1"/>
              </a:buClr>
              <a:buSzPts val="1600"/>
              <a:buChar char="•"/>
            </a:pPr>
            <a:r>
              <a:rPr lang="en-US" sz="1600"/>
              <a:t>Docker containers run on top of the host's Operation system. This helps you to improves efficiency. Moreover, we can run more containers on the same infrastructure than we can run Virtual machines because containers use fewer resources.</a:t>
            </a:r>
            <a:endParaRPr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p:nvPr/>
        </p:nvSpPr>
        <p:spPr>
          <a:xfrm>
            <a:off x="113792" y="197942"/>
            <a:ext cx="15011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FFFF"/>
                </a:solidFill>
                <a:latin typeface="Calibri"/>
                <a:ea typeface="Calibri"/>
                <a:cs typeface="Calibri"/>
                <a:sym typeface="Calibri"/>
              </a:rPr>
              <a:t>Docker for Linux</a:t>
            </a:r>
            <a:endParaRPr sz="1800">
              <a:solidFill>
                <a:schemeClr val="dk1"/>
              </a:solidFill>
              <a:latin typeface="Calibri"/>
              <a:ea typeface="Calibri"/>
              <a:cs typeface="Calibri"/>
              <a:sym typeface="Calibri"/>
            </a:endParaRPr>
          </a:p>
        </p:txBody>
      </p:sp>
      <p:sp>
        <p:nvSpPr>
          <p:cNvPr id="124" name="Google Shape;124;p19"/>
          <p:cNvSpPr/>
          <p:nvPr/>
        </p:nvSpPr>
        <p:spPr>
          <a:xfrm>
            <a:off x="1082039" y="792480"/>
            <a:ext cx="786765" cy="363220"/>
          </a:xfrm>
          <a:custGeom>
            <a:avLst/>
            <a:gdLst/>
            <a:ahLst/>
            <a:cxnLst/>
            <a:rect l="l" t="t" r="r" b="b"/>
            <a:pathLst>
              <a:path w="786764" h="363219" extrusionOk="0">
                <a:moveTo>
                  <a:pt x="605028" y="0"/>
                </a:moveTo>
                <a:lnTo>
                  <a:pt x="0" y="0"/>
                </a:lnTo>
                <a:lnTo>
                  <a:pt x="0" y="362712"/>
                </a:lnTo>
                <a:lnTo>
                  <a:pt x="605028" y="362712"/>
                </a:lnTo>
                <a:lnTo>
                  <a:pt x="786384" y="181355"/>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9"/>
          <p:cNvSpPr/>
          <p:nvPr/>
        </p:nvSpPr>
        <p:spPr>
          <a:xfrm>
            <a:off x="1091183" y="1621536"/>
            <a:ext cx="786765" cy="363220"/>
          </a:xfrm>
          <a:custGeom>
            <a:avLst/>
            <a:gdLst/>
            <a:ahLst/>
            <a:cxnLst/>
            <a:rect l="l" t="t" r="r" b="b"/>
            <a:pathLst>
              <a:path w="786764" h="363219" extrusionOk="0">
                <a:moveTo>
                  <a:pt x="605028" y="0"/>
                </a:moveTo>
                <a:lnTo>
                  <a:pt x="0" y="0"/>
                </a:lnTo>
                <a:lnTo>
                  <a:pt x="0" y="362712"/>
                </a:lnTo>
                <a:lnTo>
                  <a:pt x="605028" y="362712"/>
                </a:lnTo>
                <a:lnTo>
                  <a:pt x="786384" y="181356"/>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9"/>
          <p:cNvSpPr/>
          <p:nvPr/>
        </p:nvSpPr>
        <p:spPr>
          <a:xfrm>
            <a:off x="1100327" y="2450592"/>
            <a:ext cx="786765" cy="363220"/>
          </a:xfrm>
          <a:custGeom>
            <a:avLst/>
            <a:gdLst/>
            <a:ahLst/>
            <a:cxnLst/>
            <a:rect l="l" t="t" r="r" b="b"/>
            <a:pathLst>
              <a:path w="786764" h="363219" extrusionOk="0">
                <a:moveTo>
                  <a:pt x="605028" y="0"/>
                </a:moveTo>
                <a:lnTo>
                  <a:pt x="0" y="0"/>
                </a:lnTo>
                <a:lnTo>
                  <a:pt x="0" y="362712"/>
                </a:lnTo>
                <a:lnTo>
                  <a:pt x="605028" y="362712"/>
                </a:lnTo>
                <a:lnTo>
                  <a:pt x="786384" y="181356"/>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9"/>
          <p:cNvSpPr/>
          <p:nvPr/>
        </p:nvSpPr>
        <p:spPr>
          <a:xfrm>
            <a:off x="1109472" y="3279648"/>
            <a:ext cx="786765" cy="363220"/>
          </a:xfrm>
          <a:custGeom>
            <a:avLst/>
            <a:gdLst/>
            <a:ahLst/>
            <a:cxnLst/>
            <a:rect l="l" t="t" r="r" b="b"/>
            <a:pathLst>
              <a:path w="786764" h="363220" extrusionOk="0">
                <a:moveTo>
                  <a:pt x="605028" y="0"/>
                </a:moveTo>
                <a:lnTo>
                  <a:pt x="0" y="0"/>
                </a:lnTo>
                <a:lnTo>
                  <a:pt x="0" y="362712"/>
                </a:lnTo>
                <a:lnTo>
                  <a:pt x="605028" y="362712"/>
                </a:lnTo>
                <a:lnTo>
                  <a:pt x="786384" y="181356"/>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9"/>
          <p:cNvSpPr/>
          <p:nvPr/>
        </p:nvSpPr>
        <p:spPr>
          <a:xfrm>
            <a:off x="1118616" y="4108704"/>
            <a:ext cx="786765" cy="363220"/>
          </a:xfrm>
          <a:custGeom>
            <a:avLst/>
            <a:gdLst/>
            <a:ahLst/>
            <a:cxnLst/>
            <a:rect l="l" t="t" r="r" b="b"/>
            <a:pathLst>
              <a:path w="786764" h="363220" extrusionOk="0">
                <a:moveTo>
                  <a:pt x="605028" y="0"/>
                </a:moveTo>
                <a:lnTo>
                  <a:pt x="0" y="0"/>
                </a:lnTo>
                <a:lnTo>
                  <a:pt x="0" y="362711"/>
                </a:lnTo>
                <a:lnTo>
                  <a:pt x="605028" y="362711"/>
                </a:lnTo>
                <a:lnTo>
                  <a:pt x="786384" y="181355"/>
                </a:lnTo>
                <a:lnTo>
                  <a:pt x="605028"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9"/>
          <p:cNvSpPr txBox="1">
            <a:spLocks noGrp="1"/>
          </p:cNvSpPr>
          <p:nvPr>
            <p:ph type="title"/>
          </p:nvPr>
        </p:nvSpPr>
        <p:spPr>
          <a:xfrm>
            <a:off x="2612263" y="778510"/>
            <a:ext cx="4574540" cy="360680"/>
          </a:xfrm>
          <a:prstGeom prst="rect">
            <a:avLst/>
          </a:prstGeom>
          <a:noFill/>
          <a:ln>
            <a:noFill/>
          </a:ln>
        </p:spPr>
        <p:txBody>
          <a:bodyPr spcFirstLastPara="1" wrap="square" lIns="0" tIns="12050" rIns="0" bIns="0" anchor="ctr" anchorCtr="0">
            <a:spAutoFit/>
          </a:bodyPr>
          <a:lstStyle/>
          <a:p>
            <a:pPr marL="12700" lvl="0" indent="0" algn="ctr" rtl="0">
              <a:lnSpc>
                <a:spcPct val="100000"/>
              </a:lnSpc>
              <a:spcBef>
                <a:spcPts val="0"/>
              </a:spcBef>
              <a:spcAft>
                <a:spcPts val="0"/>
              </a:spcAft>
              <a:buClr>
                <a:schemeClr val="dk1"/>
              </a:buClr>
              <a:buSzPts val="2200"/>
              <a:buFont typeface="Calibri"/>
              <a:buNone/>
            </a:pPr>
            <a:r>
              <a:rPr lang="en-US" sz="2200"/>
              <a:t>Docker was originally a Linux application</a:t>
            </a:r>
            <a:endParaRPr sz="2200"/>
          </a:p>
        </p:txBody>
      </p:sp>
      <p:sp>
        <p:nvSpPr>
          <p:cNvPr id="130" name="Google Shape;130;p19"/>
          <p:cNvSpPr/>
          <p:nvPr/>
        </p:nvSpPr>
        <p:spPr>
          <a:xfrm>
            <a:off x="667512" y="643128"/>
            <a:ext cx="597535" cy="661670"/>
          </a:xfrm>
          <a:custGeom>
            <a:avLst/>
            <a:gdLst/>
            <a:ahLst/>
            <a:cxnLst/>
            <a:rect l="l" t="t" r="r" b="b"/>
            <a:pathLst>
              <a:path w="597535" h="661669" extrusionOk="0">
                <a:moveTo>
                  <a:pt x="497840" y="0"/>
                </a:moveTo>
                <a:lnTo>
                  <a:pt x="99567" y="0"/>
                </a:lnTo>
                <a:lnTo>
                  <a:pt x="60807" y="7873"/>
                </a:lnTo>
                <a:lnTo>
                  <a:pt x="29159" y="29209"/>
                </a:lnTo>
                <a:lnTo>
                  <a:pt x="7823" y="60832"/>
                </a:lnTo>
                <a:lnTo>
                  <a:pt x="0" y="99567"/>
                </a:lnTo>
                <a:lnTo>
                  <a:pt x="0" y="561847"/>
                </a:lnTo>
                <a:lnTo>
                  <a:pt x="7823" y="600582"/>
                </a:lnTo>
                <a:lnTo>
                  <a:pt x="29159" y="632205"/>
                </a:lnTo>
                <a:lnTo>
                  <a:pt x="60807" y="653541"/>
                </a:lnTo>
                <a:lnTo>
                  <a:pt x="99567" y="661415"/>
                </a:lnTo>
                <a:lnTo>
                  <a:pt x="497840" y="661415"/>
                </a:lnTo>
                <a:lnTo>
                  <a:pt x="536600" y="653541"/>
                </a:lnTo>
                <a:lnTo>
                  <a:pt x="568248" y="632205"/>
                </a:lnTo>
                <a:lnTo>
                  <a:pt x="589584" y="600582"/>
                </a:lnTo>
                <a:lnTo>
                  <a:pt x="597407" y="561847"/>
                </a:lnTo>
                <a:lnTo>
                  <a:pt x="597407" y="99567"/>
                </a:lnTo>
                <a:lnTo>
                  <a:pt x="589584" y="60832"/>
                </a:lnTo>
                <a:lnTo>
                  <a:pt x="568248" y="29209"/>
                </a:lnTo>
                <a:lnTo>
                  <a:pt x="536600" y="7873"/>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9"/>
          <p:cNvSpPr/>
          <p:nvPr/>
        </p:nvSpPr>
        <p:spPr>
          <a:xfrm>
            <a:off x="676655" y="1472184"/>
            <a:ext cx="597535" cy="661670"/>
          </a:xfrm>
          <a:custGeom>
            <a:avLst/>
            <a:gdLst/>
            <a:ahLst/>
            <a:cxnLst/>
            <a:rect l="l" t="t" r="r" b="b"/>
            <a:pathLst>
              <a:path w="597535" h="661669" extrusionOk="0">
                <a:moveTo>
                  <a:pt x="497840" y="0"/>
                </a:moveTo>
                <a:lnTo>
                  <a:pt x="99567" y="0"/>
                </a:lnTo>
                <a:lnTo>
                  <a:pt x="60807" y="7874"/>
                </a:lnTo>
                <a:lnTo>
                  <a:pt x="29159" y="29210"/>
                </a:lnTo>
                <a:lnTo>
                  <a:pt x="7823" y="60833"/>
                </a:lnTo>
                <a:lnTo>
                  <a:pt x="0" y="99567"/>
                </a:lnTo>
                <a:lnTo>
                  <a:pt x="0" y="561848"/>
                </a:lnTo>
                <a:lnTo>
                  <a:pt x="7823" y="600582"/>
                </a:lnTo>
                <a:lnTo>
                  <a:pt x="29159" y="632206"/>
                </a:lnTo>
                <a:lnTo>
                  <a:pt x="60807" y="653542"/>
                </a:lnTo>
                <a:lnTo>
                  <a:pt x="99567" y="661416"/>
                </a:lnTo>
                <a:lnTo>
                  <a:pt x="497840" y="661416"/>
                </a:lnTo>
                <a:lnTo>
                  <a:pt x="536600" y="653542"/>
                </a:lnTo>
                <a:lnTo>
                  <a:pt x="568248" y="632206"/>
                </a:lnTo>
                <a:lnTo>
                  <a:pt x="589584" y="600582"/>
                </a:lnTo>
                <a:lnTo>
                  <a:pt x="597407" y="561848"/>
                </a:lnTo>
                <a:lnTo>
                  <a:pt x="597407" y="99567"/>
                </a:lnTo>
                <a:lnTo>
                  <a:pt x="589584" y="60833"/>
                </a:lnTo>
                <a:lnTo>
                  <a:pt x="568248" y="29210"/>
                </a:lnTo>
                <a:lnTo>
                  <a:pt x="536600" y="7874"/>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9"/>
          <p:cNvSpPr/>
          <p:nvPr/>
        </p:nvSpPr>
        <p:spPr>
          <a:xfrm>
            <a:off x="685800" y="2304288"/>
            <a:ext cx="597535" cy="658495"/>
          </a:xfrm>
          <a:custGeom>
            <a:avLst/>
            <a:gdLst/>
            <a:ahLst/>
            <a:cxnLst/>
            <a:rect l="l" t="t" r="r" b="b"/>
            <a:pathLst>
              <a:path w="597535" h="658494" extrusionOk="0">
                <a:moveTo>
                  <a:pt x="497840" y="0"/>
                </a:moveTo>
                <a:lnTo>
                  <a:pt x="99568" y="0"/>
                </a:lnTo>
                <a:lnTo>
                  <a:pt x="60807" y="7874"/>
                </a:lnTo>
                <a:lnTo>
                  <a:pt x="29159" y="29209"/>
                </a:lnTo>
                <a:lnTo>
                  <a:pt x="7823" y="60832"/>
                </a:lnTo>
                <a:lnTo>
                  <a:pt x="0" y="99568"/>
                </a:lnTo>
                <a:lnTo>
                  <a:pt x="0" y="558800"/>
                </a:lnTo>
                <a:lnTo>
                  <a:pt x="7823" y="597534"/>
                </a:lnTo>
                <a:lnTo>
                  <a:pt x="29159" y="629157"/>
                </a:lnTo>
                <a:lnTo>
                  <a:pt x="60807" y="650494"/>
                </a:lnTo>
                <a:lnTo>
                  <a:pt x="99568" y="658368"/>
                </a:lnTo>
                <a:lnTo>
                  <a:pt x="497840" y="658368"/>
                </a:lnTo>
                <a:lnTo>
                  <a:pt x="536600" y="650494"/>
                </a:lnTo>
                <a:lnTo>
                  <a:pt x="568248" y="629157"/>
                </a:lnTo>
                <a:lnTo>
                  <a:pt x="589534" y="597534"/>
                </a:lnTo>
                <a:lnTo>
                  <a:pt x="597408" y="558800"/>
                </a:lnTo>
                <a:lnTo>
                  <a:pt x="597408" y="99568"/>
                </a:lnTo>
                <a:lnTo>
                  <a:pt x="589534" y="60832"/>
                </a:lnTo>
                <a:lnTo>
                  <a:pt x="568248" y="29209"/>
                </a:lnTo>
                <a:lnTo>
                  <a:pt x="536600" y="7874"/>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9"/>
          <p:cNvSpPr/>
          <p:nvPr/>
        </p:nvSpPr>
        <p:spPr>
          <a:xfrm>
            <a:off x="694944" y="3133344"/>
            <a:ext cx="597535" cy="658495"/>
          </a:xfrm>
          <a:custGeom>
            <a:avLst/>
            <a:gdLst/>
            <a:ahLst/>
            <a:cxnLst/>
            <a:rect l="l" t="t" r="r" b="b"/>
            <a:pathLst>
              <a:path w="597535" h="658495" extrusionOk="0">
                <a:moveTo>
                  <a:pt x="497840" y="0"/>
                </a:moveTo>
                <a:lnTo>
                  <a:pt x="99568" y="0"/>
                </a:lnTo>
                <a:lnTo>
                  <a:pt x="60807" y="7874"/>
                </a:lnTo>
                <a:lnTo>
                  <a:pt x="29159" y="29209"/>
                </a:lnTo>
                <a:lnTo>
                  <a:pt x="7823" y="60832"/>
                </a:lnTo>
                <a:lnTo>
                  <a:pt x="0" y="99568"/>
                </a:lnTo>
                <a:lnTo>
                  <a:pt x="0" y="558799"/>
                </a:lnTo>
                <a:lnTo>
                  <a:pt x="7823" y="597535"/>
                </a:lnTo>
                <a:lnTo>
                  <a:pt x="29159" y="629157"/>
                </a:lnTo>
                <a:lnTo>
                  <a:pt x="60807" y="650493"/>
                </a:lnTo>
                <a:lnTo>
                  <a:pt x="99568" y="658367"/>
                </a:lnTo>
                <a:lnTo>
                  <a:pt x="497840" y="658367"/>
                </a:lnTo>
                <a:lnTo>
                  <a:pt x="536600" y="650493"/>
                </a:lnTo>
                <a:lnTo>
                  <a:pt x="568248" y="629157"/>
                </a:lnTo>
                <a:lnTo>
                  <a:pt x="589534" y="597535"/>
                </a:lnTo>
                <a:lnTo>
                  <a:pt x="597408" y="558799"/>
                </a:lnTo>
                <a:lnTo>
                  <a:pt x="597408" y="99568"/>
                </a:lnTo>
                <a:lnTo>
                  <a:pt x="589534" y="60832"/>
                </a:lnTo>
                <a:lnTo>
                  <a:pt x="568248" y="29209"/>
                </a:lnTo>
                <a:lnTo>
                  <a:pt x="536600" y="7874"/>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9"/>
          <p:cNvSpPr txBox="1"/>
          <p:nvPr/>
        </p:nvSpPr>
        <p:spPr>
          <a:xfrm>
            <a:off x="2644520" y="1621663"/>
            <a:ext cx="4927600" cy="303847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a:solidFill>
                  <a:srgbClr val="404040"/>
                </a:solidFill>
                <a:latin typeface="Arial"/>
                <a:ea typeface="Arial"/>
                <a:cs typeface="Arial"/>
                <a:sym typeface="Arial"/>
              </a:rPr>
              <a:t>It uses the kernel container functionality</a:t>
            </a:r>
            <a:endParaRPr sz="220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250">
              <a:solidFill>
                <a:schemeClr val="dk1"/>
              </a:solidFill>
              <a:latin typeface="Times New Roman"/>
              <a:ea typeface="Times New Roman"/>
              <a:cs typeface="Times New Roman"/>
              <a:sym typeface="Times New Roman"/>
            </a:endParaRPr>
          </a:p>
          <a:p>
            <a:pPr marL="21590" marR="0" lvl="0" indent="0" algn="l" rtl="0">
              <a:lnSpc>
                <a:spcPct val="100000"/>
              </a:lnSpc>
              <a:spcBef>
                <a:spcPts val="0"/>
              </a:spcBef>
              <a:spcAft>
                <a:spcPts val="0"/>
              </a:spcAft>
              <a:buNone/>
            </a:pPr>
            <a:r>
              <a:rPr lang="en-US" sz="2200">
                <a:solidFill>
                  <a:srgbClr val="404040"/>
                </a:solidFill>
                <a:latin typeface="Arial"/>
                <a:ea typeface="Arial"/>
                <a:cs typeface="Arial"/>
                <a:sym typeface="Arial"/>
              </a:rPr>
              <a:t>It requires a 64 bit installation using a</a:t>
            </a:r>
            <a:endParaRPr sz="2200">
              <a:solidFill>
                <a:schemeClr val="dk1"/>
              </a:solidFill>
              <a:latin typeface="Arial"/>
              <a:ea typeface="Arial"/>
              <a:cs typeface="Arial"/>
              <a:sym typeface="Arial"/>
            </a:endParaRPr>
          </a:p>
          <a:p>
            <a:pPr marL="21590" marR="0" lvl="0" indent="0" algn="l" rtl="0">
              <a:lnSpc>
                <a:spcPct val="100000"/>
              </a:lnSpc>
              <a:spcBef>
                <a:spcPts val="5"/>
              </a:spcBef>
              <a:spcAft>
                <a:spcPts val="0"/>
              </a:spcAft>
              <a:buNone/>
            </a:pPr>
            <a:r>
              <a:rPr lang="en-US" sz="2200">
                <a:solidFill>
                  <a:srgbClr val="404040"/>
                </a:solidFill>
                <a:latin typeface="Arial"/>
                <a:ea typeface="Arial"/>
                <a:cs typeface="Arial"/>
                <a:sym typeface="Arial"/>
              </a:rPr>
              <a:t>kernel version 3.10 or later</a:t>
            </a:r>
            <a:endParaRPr sz="2200">
              <a:solidFill>
                <a:schemeClr val="dk1"/>
              </a:solidFill>
              <a:latin typeface="Arial"/>
              <a:ea typeface="Arial"/>
              <a:cs typeface="Arial"/>
              <a:sym typeface="Arial"/>
            </a:endParaRPr>
          </a:p>
          <a:p>
            <a:pPr marL="30480" marR="474344" lvl="0" indent="0" algn="l" rtl="0">
              <a:lnSpc>
                <a:spcPct val="100000"/>
              </a:lnSpc>
              <a:spcBef>
                <a:spcPts val="1305"/>
              </a:spcBef>
              <a:spcAft>
                <a:spcPts val="0"/>
              </a:spcAft>
              <a:buNone/>
            </a:pPr>
            <a:r>
              <a:rPr lang="en-US" sz="2200">
                <a:solidFill>
                  <a:srgbClr val="404040"/>
                </a:solidFill>
                <a:latin typeface="Arial"/>
                <a:ea typeface="Arial"/>
                <a:cs typeface="Arial"/>
                <a:sym typeface="Arial"/>
              </a:rPr>
              <a:t>Docker runs on many popular Linux  distributions</a:t>
            </a:r>
            <a:endParaRPr sz="2200">
              <a:solidFill>
                <a:schemeClr val="dk1"/>
              </a:solidFill>
              <a:latin typeface="Arial"/>
              <a:ea typeface="Arial"/>
              <a:cs typeface="Arial"/>
              <a:sym typeface="Arial"/>
            </a:endParaRPr>
          </a:p>
          <a:p>
            <a:pPr marL="40005" marR="0" lvl="0" indent="0" algn="l" rtl="0">
              <a:lnSpc>
                <a:spcPct val="100000"/>
              </a:lnSpc>
              <a:spcBef>
                <a:spcPts val="1300"/>
              </a:spcBef>
              <a:spcAft>
                <a:spcPts val="0"/>
              </a:spcAft>
              <a:buNone/>
            </a:pPr>
            <a:r>
              <a:rPr lang="en-US" sz="2200">
                <a:solidFill>
                  <a:srgbClr val="404040"/>
                </a:solidFill>
                <a:latin typeface="Arial"/>
                <a:ea typeface="Arial"/>
                <a:cs typeface="Arial"/>
                <a:sym typeface="Arial"/>
              </a:rPr>
              <a:t>It is available as RPM, APT, or binary</a:t>
            </a:r>
            <a:endParaRPr sz="2200">
              <a:solidFill>
                <a:schemeClr val="dk1"/>
              </a:solidFill>
              <a:latin typeface="Arial"/>
              <a:ea typeface="Arial"/>
              <a:cs typeface="Arial"/>
              <a:sym typeface="Arial"/>
            </a:endParaRPr>
          </a:p>
          <a:p>
            <a:pPr marL="40005" marR="0" lvl="0" indent="0" algn="l" rtl="0">
              <a:lnSpc>
                <a:spcPct val="100000"/>
              </a:lnSpc>
              <a:spcBef>
                <a:spcPts val="0"/>
              </a:spcBef>
              <a:spcAft>
                <a:spcPts val="0"/>
              </a:spcAft>
              <a:buNone/>
            </a:pPr>
            <a:r>
              <a:rPr lang="en-US" sz="2200">
                <a:solidFill>
                  <a:srgbClr val="404040"/>
                </a:solidFill>
                <a:latin typeface="Arial"/>
                <a:ea typeface="Arial"/>
                <a:cs typeface="Arial"/>
                <a:sym typeface="Arial"/>
              </a:rPr>
              <a:t>versions</a:t>
            </a:r>
            <a:endParaRPr sz="2200">
              <a:solidFill>
                <a:schemeClr val="dk1"/>
              </a:solidFill>
              <a:latin typeface="Arial"/>
              <a:ea typeface="Arial"/>
              <a:cs typeface="Arial"/>
              <a:sym typeface="Arial"/>
            </a:endParaRPr>
          </a:p>
        </p:txBody>
      </p:sp>
      <p:sp>
        <p:nvSpPr>
          <p:cNvPr id="135" name="Google Shape;135;p19"/>
          <p:cNvSpPr/>
          <p:nvPr/>
        </p:nvSpPr>
        <p:spPr>
          <a:xfrm>
            <a:off x="704087" y="3962400"/>
            <a:ext cx="597535" cy="658495"/>
          </a:xfrm>
          <a:custGeom>
            <a:avLst/>
            <a:gdLst/>
            <a:ahLst/>
            <a:cxnLst/>
            <a:rect l="l" t="t" r="r" b="b"/>
            <a:pathLst>
              <a:path w="597535" h="658495" extrusionOk="0">
                <a:moveTo>
                  <a:pt x="497840" y="0"/>
                </a:moveTo>
                <a:lnTo>
                  <a:pt x="99568" y="0"/>
                </a:lnTo>
                <a:lnTo>
                  <a:pt x="60807" y="7823"/>
                </a:lnTo>
                <a:lnTo>
                  <a:pt x="29159" y="29159"/>
                </a:lnTo>
                <a:lnTo>
                  <a:pt x="7823" y="60807"/>
                </a:lnTo>
                <a:lnTo>
                  <a:pt x="0" y="99568"/>
                </a:lnTo>
                <a:lnTo>
                  <a:pt x="0" y="558800"/>
                </a:lnTo>
                <a:lnTo>
                  <a:pt x="7823" y="597560"/>
                </a:lnTo>
                <a:lnTo>
                  <a:pt x="29159" y="629208"/>
                </a:lnTo>
                <a:lnTo>
                  <a:pt x="60807" y="650544"/>
                </a:lnTo>
                <a:lnTo>
                  <a:pt x="99568" y="658368"/>
                </a:lnTo>
                <a:lnTo>
                  <a:pt x="497840" y="658368"/>
                </a:lnTo>
                <a:lnTo>
                  <a:pt x="536600" y="650544"/>
                </a:lnTo>
                <a:lnTo>
                  <a:pt x="568198" y="629208"/>
                </a:lnTo>
                <a:lnTo>
                  <a:pt x="589534" y="597560"/>
                </a:lnTo>
                <a:lnTo>
                  <a:pt x="597408" y="558800"/>
                </a:lnTo>
                <a:lnTo>
                  <a:pt x="597408" y="99568"/>
                </a:lnTo>
                <a:lnTo>
                  <a:pt x="589534" y="60807"/>
                </a:lnTo>
                <a:lnTo>
                  <a:pt x="568198" y="29159"/>
                </a:lnTo>
                <a:lnTo>
                  <a:pt x="536600" y="7823"/>
                </a:lnTo>
                <a:lnTo>
                  <a:pt x="4978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p:nvPr/>
        </p:nvSpPr>
        <p:spPr>
          <a:xfrm>
            <a:off x="113792" y="197942"/>
            <a:ext cx="144335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FFFF"/>
                </a:solidFill>
                <a:latin typeface="Calibri"/>
                <a:ea typeface="Calibri"/>
                <a:cs typeface="Calibri"/>
                <a:sym typeface="Calibri"/>
              </a:rPr>
              <a:t>Docker for OS X</a:t>
            </a:r>
            <a:endParaRPr sz="1800">
              <a:solidFill>
                <a:schemeClr val="dk1"/>
              </a:solidFill>
              <a:latin typeface="Calibri"/>
              <a:ea typeface="Calibri"/>
              <a:cs typeface="Calibri"/>
              <a:sym typeface="Calibri"/>
            </a:endParaRPr>
          </a:p>
        </p:txBody>
      </p:sp>
      <p:sp>
        <p:nvSpPr>
          <p:cNvPr id="141" name="Google Shape;141;p20"/>
          <p:cNvSpPr/>
          <p:nvPr/>
        </p:nvSpPr>
        <p:spPr>
          <a:xfrm>
            <a:off x="935736" y="734568"/>
            <a:ext cx="866140" cy="363220"/>
          </a:xfrm>
          <a:custGeom>
            <a:avLst/>
            <a:gdLst/>
            <a:ahLst/>
            <a:cxnLst/>
            <a:rect l="l" t="t" r="r" b="b"/>
            <a:pathLst>
              <a:path w="866139" h="363219" extrusionOk="0">
                <a:moveTo>
                  <a:pt x="684276" y="0"/>
                </a:moveTo>
                <a:lnTo>
                  <a:pt x="0" y="0"/>
                </a:lnTo>
                <a:lnTo>
                  <a:pt x="0" y="362712"/>
                </a:lnTo>
                <a:lnTo>
                  <a:pt x="684276" y="362712"/>
                </a:lnTo>
                <a:lnTo>
                  <a:pt x="865632" y="181355"/>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0"/>
          <p:cNvSpPr/>
          <p:nvPr/>
        </p:nvSpPr>
        <p:spPr>
          <a:xfrm>
            <a:off x="944880" y="1423416"/>
            <a:ext cx="866140" cy="363220"/>
          </a:xfrm>
          <a:custGeom>
            <a:avLst/>
            <a:gdLst/>
            <a:ahLst/>
            <a:cxnLst/>
            <a:rect l="l" t="t" r="r" b="b"/>
            <a:pathLst>
              <a:path w="866139" h="363219" extrusionOk="0">
                <a:moveTo>
                  <a:pt x="684276" y="0"/>
                </a:moveTo>
                <a:lnTo>
                  <a:pt x="0" y="0"/>
                </a:lnTo>
                <a:lnTo>
                  <a:pt x="0" y="362712"/>
                </a:lnTo>
                <a:lnTo>
                  <a:pt x="684276" y="362712"/>
                </a:lnTo>
                <a:lnTo>
                  <a:pt x="865632" y="181355"/>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0"/>
          <p:cNvSpPr/>
          <p:nvPr/>
        </p:nvSpPr>
        <p:spPr>
          <a:xfrm>
            <a:off x="954024" y="2142744"/>
            <a:ext cx="866140" cy="363220"/>
          </a:xfrm>
          <a:custGeom>
            <a:avLst/>
            <a:gdLst/>
            <a:ahLst/>
            <a:cxnLst/>
            <a:rect l="l" t="t" r="r" b="b"/>
            <a:pathLst>
              <a:path w="866139" h="363219" extrusionOk="0">
                <a:moveTo>
                  <a:pt x="684276" y="0"/>
                </a:moveTo>
                <a:lnTo>
                  <a:pt x="0" y="0"/>
                </a:lnTo>
                <a:lnTo>
                  <a:pt x="0" y="362712"/>
                </a:lnTo>
                <a:lnTo>
                  <a:pt x="684276" y="362712"/>
                </a:lnTo>
                <a:lnTo>
                  <a:pt x="865632" y="181356"/>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0"/>
          <p:cNvSpPr/>
          <p:nvPr/>
        </p:nvSpPr>
        <p:spPr>
          <a:xfrm>
            <a:off x="935736" y="2862072"/>
            <a:ext cx="866140" cy="365760"/>
          </a:xfrm>
          <a:custGeom>
            <a:avLst/>
            <a:gdLst/>
            <a:ahLst/>
            <a:cxnLst/>
            <a:rect l="l" t="t" r="r" b="b"/>
            <a:pathLst>
              <a:path w="866139" h="365760" extrusionOk="0">
                <a:moveTo>
                  <a:pt x="682751" y="0"/>
                </a:moveTo>
                <a:lnTo>
                  <a:pt x="0" y="0"/>
                </a:lnTo>
                <a:lnTo>
                  <a:pt x="0" y="365760"/>
                </a:lnTo>
                <a:lnTo>
                  <a:pt x="682751" y="365760"/>
                </a:lnTo>
                <a:lnTo>
                  <a:pt x="865632" y="182880"/>
                </a:lnTo>
                <a:lnTo>
                  <a:pt x="682751"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0"/>
          <p:cNvSpPr/>
          <p:nvPr/>
        </p:nvSpPr>
        <p:spPr>
          <a:xfrm>
            <a:off x="539495" y="585216"/>
            <a:ext cx="658495" cy="658495"/>
          </a:xfrm>
          <a:custGeom>
            <a:avLst/>
            <a:gdLst/>
            <a:ahLst/>
            <a:cxnLst/>
            <a:rect l="l" t="t" r="r" b="b"/>
            <a:pathLst>
              <a:path w="658494" h="658494" extrusionOk="0">
                <a:moveTo>
                  <a:pt x="548640" y="0"/>
                </a:moveTo>
                <a:lnTo>
                  <a:pt x="109728" y="0"/>
                </a:lnTo>
                <a:lnTo>
                  <a:pt x="67017" y="8635"/>
                </a:lnTo>
                <a:lnTo>
                  <a:pt x="32131" y="32130"/>
                </a:lnTo>
                <a:lnTo>
                  <a:pt x="8623" y="67055"/>
                </a:lnTo>
                <a:lnTo>
                  <a:pt x="0" y="109727"/>
                </a:lnTo>
                <a:lnTo>
                  <a:pt x="0" y="548639"/>
                </a:lnTo>
                <a:lnTo>
                  <a:pt x="8623" y="591312"/>
                </a:lnTo>
                <a:lnTo>
                  <a:pt x="32131" y="626237"/>
                </a:lnTo>
                <a:lnTo>
                  <a:pt x="67017" y="649731"/>
                </a:lnTo>
                <a:lnTo>
                  <a:pt x="109728" y="658367"/>
                </a:lnTo>
                <a:lnTo>
                  <a:pt x="548640" y="658367"/>
                </a:lnTo>
                <a:lnTo>
                  <a:pt x="591350" y="649731"/>
                </a:lnTo>
                <a:lnTo>
                  <a:pt x="626224" y="626237"/>
                </a:lnTo>
                <a:lnTo>
                  <a:pt x="649744" y="591312"/>
                </a:lnTo>
                <a:lnTo>
                  <a:pt x="658368" y="548639"/>
                </a:lnTo>
                <a:lnTo>
                  <a:pt x="658368" y="109727"/>
                </a:lnTo>
                <a:lnTo>
                  <a:pt x="649744" y="67055"/>
                </a:lnTo>
                <a:lnTo>
                  <a:pt x="626224" y="32130"/>
                </a:lnTo>
                <a:lnTo>
                  <a:pt x="591350" y="8635"/>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0"/>
          <p:cNvSpPr/>
          <p:nvPr/>
        </p:nvSpPr>
        <p:spPr>
          <a:xfrm>
            <a:off x="548640" y="1277112"/>
            <a:ext cx="658495" cy="658495"/>
          </a:xfrm>
          <a:custGeom>
            <a:avLst/>
            <a:gdLst/>
            <a:ahLst/>
            <a:cxnLst/>
            <a:rect l="l" t="t" r="r" b="b"/>
            <a:pathLst>
              <a:path w="658494" h="658494" extrusionOk="0">
                <a:moveTo>
                  <a:pt x="548640" y="0"/>
                </a:moveTo>
                <a:lnTo>
                  <a:pt x="109728" y="0"/>
                </a:lnTo>
                <a:lnTo>
                  <a:pt x="67017" y="8636"/>
                </a:lnTo>
                <a:lnTo>
                  <a:pt x="32130" y="32131"/>
                </a:lnTo>
                <a:lnTo>
                  <a:pt x="8623" y="67056"/>
                </a:lnTo>
                <a:lnTo>
                  <a:pt x="0" y="109728"/>
                </a:lnTo>
                <a:lnTo>
                  <a:pt x="0" y="548639"/>
                </a:lnTo>
                <a:lnTo>
                  <a:pt x="8623" y="591312"/>
                </a:lnTo>
                <a:lnTo>
                  <a:pt x="32130" y="626237"/>
                </a:lnTo>
                <a:lnTo>
                  <a:pt x="67017" y="649732"/>
                </a:lnTo>
                <a:lnTo>
                  <a:pt x="109728" y="658368"/>
                </a:lnTo>
                <a:lnTo>
                  <a:pt x="548640" y="658368"/>
                </a:lnTo>
                <a:lnTo>
                  <a:pt x="591350" y="649732"/>
                </a:lnTo>
                <a:lnTo>
                  <a:pt x="626224" y="626237"/>
                </a:lnTo>
                <a:lnTo>
                  <a:pt x="649744" y="591312"/>
                </a:lnTo>
                <a:lnTo>
                  <a:pt x="658368" y="548639"/>
                </a:lnTo>
                <a:lnTo>
                  <a:pt x="658368" y="109728"/>
                </a:lnTo>
                <a:lnTo>
                  <a:pt x="649744" y="67056"/>
                </a:lnTo>
                <a:lnTo>
                  <a:pt x="626224" y="32131"/>
                </a:lnTo>
                <a:lnTo>
                  <a:pt x="591350" y="8636"/>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20"/>
          <p:cNvSpPr/>
          <p:nvPr/>
        </p:nvSpPr>
        <p:spPr>
          <a:xfrm>
            <a:off x="557783" y="1996440"/>
            <a:ext cx="658495" cy="658495"/>
          </a:xfrm>
          <a:custGeom>
            <a:avLst/>
            <a:gdLst/>
            <a:ahLst/>
            <a:cxnLst/>
            <a:rect l="l" t="t" r="r" b="b"/>
            <a:pathLst>
              <a:path w="658494" h="658494" extrusionOk="0">
                <a:moveTo>
                  <a:pt x="548640" y="0"/>
                </a:moveTo>
                <a:lnTo>
                  <a:pt x="109728" y="0"/>
                </a:lnTo>
                <a:lnTo>
                  <a:pt x="67017" y="8636"/>
                </a:lnTo>
                <a:lnTo>
                  <a:pt x="32131" y="32131"/>
                </a:lnTo>
                <a:lnTo>
                  <a:pt x="8623" y="67056"/>
                </a:lnTo>
                <a:lnTo>
                  <a:pt x="0" y="109728"/>
                </a:lnTo>
                <a:lnTo>
                  <a:pt x="0" y="548639"/>
                </a:lnTo>
                <a:lnTo>
                  <a:pt x="8623" y="591312"/>
                </a:lnTo>
                <a:lnTo>
                  <a:pt x="32131" y="626237"/>
                </a:lnTo>
                <a:lnTo>
                  <a:pt x="67017" y="649732"/>
                </a:lnTo>
                <a:lnTo>
                  <a:pt x="109728" y="658368"/>
                </a:lnTo>
                <a:lnTo>
                  <a:pt x="548640" y="658368"/>
                </a:lnTo>
                <a:lnTo>
                  <a:pt x="591350" y="649732"/>
                </a:lnTo>
                <a:lnTo>
                  <a:pt x="626224" y="626237"/>
                </a:lnTo>
                <a:lnTo>
                  <a:pt x="649744" y="591312"/>
                </a:lnTo>
                <a:lnTo>
                  <a:pt x="658368" y="548639"/>
                </a:lnTo>
                <a:lnTo>
                  <a:pt x="658368" y="109728"/>
                </a:lnTo>
                <a:lnTo>
                  <a:pt x="649744" y="67056"/>
                </a:lnTo>
                <a:lnTo>
                  <a:pt x="626224" y="32131"/>
                </a:lnTo>
                <a:lnTo>
                  <a:pt x="591350" y="8636"/>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20"/>
          <p:cNvSpPr/>
          <p:nvPr/>
        </p:nvSpPr>
        <p:spPr>
          <a:xfrm>
            <a:off x="539495" y="2715768"/>
            <a:ext cx="658495" cy="658495"/>
          </a:xfrm>
          <a:custGeom>
            <a:avLst/>
            <a:gdLst/>
            <a:ahLst/>
            <a:cxnLst/>
            <a:rect l="l" t="t" r="r" b="b"/>
            <a:pathLst>
              <a:path w="658494" h="658495" extrusionOk="0">
                <a:moveTo>
                  <a:pt x="548640" y="0"/>
                </a:moveTo>
                <a:lnTo>
                  <a:pt x="109728" y="0"/>
                </a:lnTo>
                <a:lnTo>
                  <a:pt x="67017" y="8635"/>
                </a:lnTo>
                <a:lnTo>
                  <a:pt x="32131" y="32130"/>
                </a:lnTo>
                <a:lnTo>
                  <a:pt x="8623" y="67055"/>
                </a:lnTo>
                <a:lnTo>
                  <a:pt x="0" y="109727"/>
                </a:lnTo>
                <a:lnTo>
                  <a:pt x="0" y="548639"/>
                </a:lnTo>
                <a:lnTo>
                  <a:pt x="8623" y="591311"/>
                </a:lnTo>
                <a:lnTo>
                  <a:pt x="32131" y="626236"/>
                </a:lnTo>
                <a:lnTo>
                  <a:pt x="67017" y="649732"/>
                </a:lnTo>
                <a:lnTo>
                  <a:pt x="109728" y="658367"/>
                </a:lnTo>
                <a:lnTo>
                  <a:pt x="548640" y="658367"/>
                </a:lnTo>
                <a:lnTo>
                  <a:pt x="591350" y="649732"/>
                </a:lnTo>
                <a:lnTo>
                  <a:pt x="626224" y="626236"/>
                </a:lnTo>
                <a:lnTo>
                  <a:pt x="649744" y="591311"/>
                </a:lnTo>
                <a:lnTo>
                  <a:pt x="658368" y="548639"/>
                </a:lnTo>
                <a:lnTo>
                  <a:pt x="658368" y="109727"/>
                </a:lnTo>
                <a:lnTo>
                  <a:pt x="649744" y="67055"/>
                </a:lnTo>
                <a:lnTo>
                  <a:pt x="626224" y="32130"/>
                </a:lnTo>
                <a:lnTo>
                  <a:pt x="591350" y="8635"/>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20"/>
          <p:cNvSpPr txBox="1">
            <a:spLocks noGrp="1"/>
          </p:cNvSpPr>
          <p:nvPr>
            <p:ph type="title"/>
          </p:nvPr>
        </p:nvSpPr>
        <p:spPr>
          <a:xfrm>
            <a:off x="2183638" y="727024"/>
            <a:ext cx="3337560" cy="331470"/>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chemeClr val="dk1"/>
              </a:buClr>
              <a:buSzPts val="2000"/>
              <a:buFont typeface="Arial"/>
              <a:buNone/>
            </a:pPr>
            <a:r>
              <a:rPr lang="en-US" sz="2000">
                <a:latin typeface="Arial"/>
                <a:ea typeface="Arial"/>
                <a:cs typeface="Arial"/>
                <a:sym typeface="Arial"/>
              </a:rPr>
              <a:t>Docker runs natively on OS X</a:t>
            </a:r>
            <a:endParaRPr sz="2000">
              <a:latin typeface="Arial"/>
              <a:ea typeface="Arial"/>
              <a:cs typeface="Arial"/>
              <a:sym typeface="Arial"/>
            </a:endParaRPr>
          </a:p>
        </p:txBody>
      </p:sp>
      <p:sp>
        <p:nvSpPr>
          <p:cNvPr id="150" name="Google Shape;150;p20"/>
          <p:cNvSpPr txBox="1"/>
          <p:nvPr/>
        </p:nvSpPr>
        <p:spPr>
          <a:xfrm>
            <a:off x="2165095" y="1554226"/>
            <a:ext cx="5739765" cy="239360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Calibri"/>
                <a:ea typeface="Calibri"/>
                <a:cs typeface="Calibri"/>
                <a:sym typeface="Calibri"/>
              </a:rPr>
              <a:t>DMG install application running in user space</a:t>
            </a:r>
            <a:endParaRPr/>
          </a:p>
          <a:p>
            <a:pPr marL="12700" marR="0" lvl="0" indent="0" algn="l" rtl="0">
              <a:lnSpc>
                <a:spcPct val="100000"/>
              </a:lnSpc>
              <a:spcBef>
                <a:spcPts val="105"/>
              </a:spcBef>
              <a:spcAft>
                <a:spcPts val="0"/>
              </a:spcAft>
              <a:buNone/>
            </a:pPr>
            <a:endParaRPr sz="1600">
              <a:solidFill>
                <a:schemeClr val="dk1"/>
              </a:solidFill>
              <a:latin typeface="Calibri"/>
              <a:ea typeface="Calibri"/>
              <a:cs typeface="Calibri"/>
              <a:sym typeface="Calibri"/>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Is built on the xhyve hypervisor</a:t>
            </a:r>
            <a:endParaRPr/>
          </a:p>
          <a:p>
            <a:pPr marL="12700" marR="0" lvl="0" indent="0" algn="l" rtl="0">
              <a:lnSpc>
                <a:spcPct val="100000"/>
              </a:lnSpc>
              <a:spcBef>
                <a:spcPts val="105"/>
              </a:spcBef>
              <a:spcAft>
                <a:spcPts val="0"/>
              </a:spcAft>
              <a:buNone/>
            </a:pPr>
            <a:endParaRPr sz="1600">
              <a:solidFill>
                <a:schemeClr val="dk1"/>
              </a:solidFill>
              <a:latin typeface="Calibri"/>
              <a:ea typeface="Calibri"/>
              <a:cs typeface="Calibri"/>
              <a:sym typeface="Calibri"/>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Requires a 2010 or newer Mac with Intel MMU and</a:t>
            </a:r>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EPT support</a:t>
            </a:r>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Requires OS X 10.10.3 Yosemite or newer</a:t>
            </a:r>
            <a:endParaRPr/>
          </a:p>
          <a:p>
            <a:pPr marL="12700" marR="0" lvl="0" indent="0" algn="l" rtl="0">
              <a:lnSpc>
                <a:spcPct val="100000"/>
              </a:lnSpc>
              <a:spcBef>
                <a:spcPts val="105"/>
              </a:spcBef>
              <a:spcAft>
                <a:spcPts val="0"/>
              </a:spcAft>
              <a:buNone/>
            </a:pPr>
            <a:endParaRPr sz="1600">
              <a:solidFill>
                <a:schemeClr val="dk1"/>
              </a:solidFill>
              <a:latin typeface="Calibri"/>
              <a:ea typeface="Calibri"/>
              <a:cs typeface="Calibri"/>
              <a:sym typeface="Calibri"/>
            </a:endParaRPr>
          </a:p>
          <a:p>
            <a:pPr marL="12700" marR="0" lvl="0" indent="0" algn="l" rtl="0">
              <a:lnSpc>
                <a:spcPct val="100000"/>
              </a:lnSpc>
              <a:spcBef>
                <a:spcPts val="105"/>
              </a:spcBef>
              <a:spcAft>
                <a:spcPts val="0"/>
              </a:spcAft>
              <a:buNone/>
            </a:pPr>
            <a:r>
              <a:rPr lang="en-US" sz="1600">
                <a:solidFill>
                  <a:schemeClr val="dk1"/>
                </a:solidFill>
                <a:latin typeface="Calibri"/>
                <a:ea typeface="Calibri"/>
                <a:cs typeface="Calibri"/>
                <a:sym typeface="Calibri"/>
              </a:rPr>
              <a:t>Requires at least 4GB of RAM</a:t>
            </a:r>
            <a:endParaRPr sz="1600">
              <a:solidFill>
                <a:schemeClr val="dk1"/>
              </a:solidFill>
              <a:latin typeface="Calibri"/>
              <a:ea typeface="Calibri"/>
              <a:cs typeface="Calibri"/>
              <a:sym typeface="Calibri"/>
            </a:endParaRPr>
          </a:p>
        </p:txBody>
      </p:sp>
      <p:sp>
        <p:nvSpPr>
          <p:cNvPr id="151" name="Google Shape;151;p20"/>
          <p:cNvSpPr/>
          <p:nvPr/>
        </p:nvSpPr>
        <p:spPr>
          <a:xfrm>
            <a:off x="954024" y="3619246"/>
            <a:ext cx="866140" cy="363220"/>
          </a:xfrm>
          <a:custGeom>
            <a:avLst/>
            <a:gdLst/>
            <a:ahLst/>
            <a:cxnLst/>
            <a:rect l="l" t="t" r="r" b="b"/>
            <a:pathLst>
              <a:path w="866139" h="363220" extrusionOk="0">
                <a:moveTo>
                  <a:pt x="684276" y="0"/>
                </a:moveTo>
                <a:lnTo>
                  <a:pt x="0" y="0"/>
                </a:lnTo>
                <a:lnTo>
                  <a:pt x="0" y="362712"/>
                </a:lnTo>
                <a:lnTo>
                  <a:pt x="684276" y="362712"/>
                </a:lnTo>
                <a:lnTo>
                  <a:pt x="865632" y="181356"/>
                </a:lnTo>
                <a:lnTo>
                  <a:pt x="684276"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20"/>
          <p:cNvSpPr/>
          <p:nvPr/>
        </p:nvSpPr>
        <p:spPr>
          <a:xfrm>
            <a:off x="539495" y="3471545"/>
            <a:ext cx="658495" cy="658495"/>
          </a:xfrm>
          <a:custGeom>
            <a:avLst/>
            <a:gdLst/>
            <a:ahLst/>
            <a:cxnLst/>
            <a:rect l="l" t="t" r="r" b="b"/>
            <a:pathLst>
              <a:path w="658494" h="658495" extrusionOk="0">
                <a:moveTo>
                  <a:pt x="548640" y="0"/>
                </a:moveTo>
                <a:lnTo>
                  <a:pt x="109728" y="0"/>
                </a:lnTo>
                <a:lnTo>
                  <a:pt x="67017" y="8636"/>
                </a:lnTo>
                <a:lnTo>
                  <a:pt x="32131" y="32257"/>
                </a:lnTo>
                <a:lnTo>
                  <a:pt x="8623" y="67056"/>
                </a:lnTo>
                <a:lnTo>
                  <a:pt x="0" y="109728"/>
                </a:lnTo>
                <a:lnTo>
                  <a:pt x="0" y="548703"/>
                </a:lnTo>
                <a:lnTo>
                  <a:pt x="8623" y="591413"/>
                </a:lnTo>
                <a:lnTo>
                  <a:pt x="32131" y="626287"/>
                </a:lnTo>
                <a:lnTo>
                  <a:pt x="67017" y="649808"/>
                </a:lnTo>
                <a:lnTo>
                  <a:pt x="109728" y="658431"/>
                </a:lnTo>
                <a:lnTo>
                  <a:pt x="548640" y="658431"/>
                </a:lnTo>
                <a:lnTo>
                  <a:pt x="591350" y="649808"/>
                </a:lnTo>
                <a:lnTo>
                  <a:pt x="626224" y="626287"/>
                </a:lnTo>
                <a:lnTo>
                  <a:pt x="649744" y="591413"/>
                </a:lnTo>
                <a:lnTo>
                  <a:pt x="658368" y="548703"/>
                </a:lnTo>
                <a:lnTo>
                  <a:pt x="658368" y="109728"/>
                </a:lnTo>
                <a:lnTo>
                  <a:pt x="649744" y="67056"/>
                </a:lnTo>
                <a:lnTo>
                  <a:pt x="626224" y="32257"/>
                </a:lnTo>
                <a:lnTo>
                  <a:pt x="591350" y="8636"/>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20"/>
          <p:cNvSpPr/>
          <p:nvPr/>
        </p:nvSpPr>
        <p:spPr>
          <a:xfrm>
            <a:off x="944880" y="4325111"/>
            <a:ext cx="866140" cy="365760"/>
          </a:xfrm>
          <a:custGeom>
            <a:avLst/>
            <a:gdLst/>
            <a:ahLst/>
            <a:cxnLst/>
            <a:rect l="l" t="t" r="r" b="b"/>
            <a:pathLst>
              <a:path w="866139" h="365760" extrusionOk="0">
                <a:moveTo>
                  <a:pt x="682751" y="0"/>
                </a:moveTo>
                <a:lnTo>
                  <a:pt x="0" y="0"/>
                </a:lnTo>
                <a:lnTo>
                  <a:pt x="0" y="365760"/>
                </a:lnTo>
                <a:lnTo>
                  <a:pt x="682751" y="365760"/>
                </a:lnTo>
                <a:lnTo>
                  <a:pt x="865632" y="182880"/>
                </a:lnTo>
                <a:lnTo>
                  <a:pt x="682751" y="0"/>
                </a:lnTo>
                <a:close/>
              </a:path>
            </a:pathLst>
          </a:custGeom>
          <a:solidFill>
            <a:srgbClr val="2CCC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20"/>
          <p:cNvSpPr/>
          <p:nvPr/>
        </p:nvSpPr>
        <p:spPr>
          <a:xfrm>
            <a:off x="560679" y="4178744"/>
            <a:ext cx="658495" cy="658495"/>
          </a:xfrm>
          <a:custGeom>
            <a:avLst/>
            <a:gdLst/>
            <a:ahLst/>
            <a:cxnLst/>
            <a:rect l="l" t="t" r="r" b="b"/>
            <a:pathLst>
              <a:path w="658494" h="658495" extrusionOk="0">
                <a:moveTo>
                  <a:pt x="548640" y="0"/>
                </a:moveTo>
                <a:lnTo>
                  <a:pt x="109727" y="0"/>
                </a:lnTo>
                <a:lnTo>
                  <a:pt x="67017" y="8623"/>
                </a:lnTo>
                <a:lnTo>
                  <a:pt x="32143" y="32130"/>
                </a:lnTo>
                <a:lnTo>
                  <a:pt x="8623" y="67017"/>
                </a:lnTo>
                <a:lnTo>
                  <a:pt x="0" y="109727"/>
                </a:lnTo>
                <a:lnTo>
                  <a:pt x="0" y="548640"/>
                </a:lnTo>
                <a:lnTo>
                  <a:pt x="8623" y="591350"/>
                </a:lnTo>
                <a:lnTo>
                  <a:pt x="32143" y="626224"/>
                </a:lnTo>
                <a:lnTo>
                  <a:pt x="67017" y="649744"/>
                </a:lnTo>
                <a:lnTo>
                  <a:pt x="109727" y="658367"/>
                </a:lnTo>
                <a:lnTo>
                  <a:pt x="548640" y="658367"/>
                </a:lnTo>
                <a:lnTo>
                  <a:pt x="591350" y="649744"/>
                </a:lnTo>
                <a:lnTo>
                  <a:pt x="626236" y="626224"/>
                </a:lnTo>
                <a:lnTo>
                  <a:pt x="649744" y="591350"/>
                </a:lnTo>
                <a:lnTo>
                  <a:pt x="658368" y="548640"/>
                </a:lnTo>
                <a:lnTo>
                  <a:pt x="658368" y="109727"/>
                </a:lnTo>
                <a:lnTo>
                  <a:pt x="649744" y="67017"/>
                </a:lnTo>
                <a:lnTo>
                  <a:pt x="626236" y="32130"/>
                </a:lnTo>
                <a:lnTo>
                  <a:pt x="591350" y="8623"/>
                </a:lnTo>
                <a:lnTo>
                  <a:pt x="548640" y="0"/>
                </a:lnTo>
                <a:close/>
              </a:path>
            </a:pathLst>
          </a:custGeom>
          <a:solidFill>
            <a:srgbClr val="27AC5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1" descr="Docker Images, Docker Hub, Docker File and Docker Container - Docker Tutorial - Edureka"/>
          <p:cNvPicPr preferRelativeResize="0"/>
          <p:nvPr/>
        </p:nvPicPr>
        <p:blipFill rotWithShape="1">
          <a:blip r:embed="rId3">
            <a:alphaModFix/>
          </a:blip>
          <a:srcRect/>
          <a:stretch/>
        </p:blipFill>
        <p:spPr>
          <a:xfrm>
            <a:off x="1219200" y="1355725"/>
            <a:ext cx="6981371" cy="28194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561</Words>
  <Application>Microsoft Office PowerPoint</Application>
  <PresentationFormat>Custom</PresentationFormat>
  <Paragraphs>95</Paragraphs>
  <Slides>26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Office Theme</vt:lpstr>
      <vt:lpstr>DOCKER</vt:lpstr>
      <vt:lpstr>Docker containers</vt:lpstr>
      <vt:lpstr>PowerPoint Presentation</vt:lpstr>
      <vt:lpstr>PowerPoint Presentation</vt:lpstr>
      <vt:lpstr>Docker</vt:lpstr>
      <vt:lpstr>Docker</vt:lpstr>
      <vt:lpstr>Docker was originally a Linux application</vt:lpstr>
      <vt:lpstr>Docker runs natively on OS X</vt:lpstr>
      <vt:lpstr>PowerPoint Presentation</vt:lpstr>
      <vt:lpstr>Docker Architecture</vt:lpstr>
      <vt:lpstr>Running Containers</vt:lpstr>
      <vt:lpstr>Docker Images &amp; Containers</vt:lpstr>
      <vt:lpstr>PowerPoint Presentation</vt:lpstr>
      <vt:lpstr>PowerPoint Presentation</vt:lpstr>
      <vt:lpstr>PowerPoint Presentation</vt:lpstr>
      <vt:lpstr>Docker Swarm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cp:lastModifiedBy>sarutigupta</cp:lastModifiedBy>
  <cp:revision>4</cp:revision>
  <dcterms:modified xsi:type="dcterms:W3CDTF">2024-02-08T03:59:55Z</dcterms:modified>
</cp:coreProperties>
</file>