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1" r:id="rId15"/>
    <p:sldId id="272" r:id="rId16"/>
    <p:sldId id="270" r:id="rId17"/>
  </p:sldIdLst>
  <p:sldSz cx="12192000" cy="6858000"/>
  <p:notesSz cx="6858000" cy="9144000"/>
  <p:defaultTextStyle>
    <a:defPPr>
      <a:defRPr lang="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FA6B0A-09EB-49AD-9450-5721E291EF95}"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28E8F-3AC3-4D8B-9029-AC2F72D7BBD4}" type="slidenum">
              <a:rPr lang="en-US" smtClean="0"/>
              <a:t>‹#›</a:t>
            </a:fld>
            <a:endParaRPr lang="en-US"/>
          </a:p>
        </p:txBody>
      </p:sp>
    </p:spTree>
    <p:extLst>
      <p:ext uri="{BB962C8B-B14F-4D97-AF65-F5344CB8AC3E}">
        <p14:creationId xmlns:p14="http://schemas.microsoft.com/office/powerpoint/2010/main" val="350682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FA6B0A-09EB-49AD-9450-5721E291EF95}"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28E8F-3AC3-4D8B-9029-AC2F72D7BBD4}" type="slidenum">
              <a:rPr lang="en-US" smtClean="0"/>
              <a:t>‹#›</a:t>
            </a:fld>
            <a:endParaRPr lang="en-US"/>
          </a:p>
        </p:txBody>
      </p:sp>
    </p:spTree>
    <p:extLst>
      <p:ext uri="{BB962C8B-B14F-4D97-AF65-F5344CB8AC3E}">
        <p14:creationId xmlns:p14="http://schemas.microsoft.com/office/powerpoint/2010/main" val="194038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FA6B0A-09EB-49AD-9450-5721E291EF95}"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28E8F-3AC3-4D8B-9029-AC2F72D7BBD4}" type="slidenum">
              <a:rPr lang="en-US" smtClean="0"/>
              <a:t>‹#›</a:t>
            </a:fld>
            <a:endParaRPr lang="en-US"/>
          </a:p>
        </p:txBody>
      </p:sp>
    </p:spTree>
    <p:extLst>
      <p:ext uri="{BB962C8B-B14F-4D97-AF65-F5344CB8AC3E}">
        <p14:creationId xmlns:p14="http://schemas.microsoft.com/office/powerpoint/2010/main" val="231604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FA6B0A-09EB-49AD-9450-5721E291EF95}"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28E8F-3AC3-4D8B-9029-AC2F72D7BBD4}" type="slidenum">
              <a:rPr lang="en-US" smtClean="0"/>
              <a:t>‹#›</a:t>
            </a:fld>
            <a:endParaRPr lang="en-US"/>
          </a:p>
        </p:txBody>
      </p:sp>
    </p:spTree>
    <p:extLst>
      <p:ext uri="{BB962C8B-B14F-4D97-AF65-F5344CB8AC3E}">
        <p14:creationId xmlns:p14="http://schemas.microsoft.com/office/powerpoint/2010/main" val="121648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FA6B0A-09EB-49AD-9450-5721E291EF95}"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28E8F-3AC3-4D8B-9029-AC2F72D7BBD4}" type="slidenum">
              <a:rPr lang="en-US" smtClean="0"/>
              <a:t>‹#›</a:t>
            </a:fld>
            <a:endParaRPr lang="en-US"/>
          </a:p>
        </p:txBody>
      </p:sp>
    </p:spTree>
    <p:extLst>
      <p:ext uri="{BB962C8B-B14F-4D97-AF65-F5344CB8AC3E}">
        <p14:creationId xmlns:p14="http://schemas.microsoft.com/office/powerpoint/2010/main" val="208216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FA6B0A-09EB-49AD-9450-5721E291EF95}"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28E8F-3AC3-4D8B-9029-AC2F72D7BBD4}" type="slidenum">
              <a:rPr lang="en-US" smtClean="0"/>
              <a:t>‹#›</a:t>
            </a:fld>
            <a:endParaRPr lang="en-US"/>
          </a:p>
        </p:txBody>
      </p:sp>
    </p:spTree>
    <p:extLst>
      <p:ext uri="{BB962C8B-B14F-4D97-AF65-F5344CB8AC3E}">
        <p14:creationId xmlns:p14="http://schemas.microsoft.com/office/powerpoint/2010/main" val="231326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FA6B0A-09EB-49AD-9450-5721E291EF95}"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28E8F-3AC3-4D8B-9029-AC2F72D7BBD4}" type="slidenum">
              <a:rPr lang="en-US" smtClean="0"/>
              <a:t>‹#›</a:t>
            </a:fld>
            <a:endParaRPr lang="en-US"/>
          </a:p>
        </p:txBody>
      </p:sp>
    </p:spTree>
    <p:extLst>
      <p:ext uri="{BB962C8B-B14F-4D97-AF65-F5344CB8AC3E}">
        <p14:creationId xmlns:p14="http://schemas.microsoft.com/office/powerpoint/2010/main" val="309712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FA6B0A-09EB-49AD-9450-5721E291EF95}"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28E8F-3AC3-4D8B-9029-AC2F72D7BBD4}" type="slidenum">
              <a:rPr lang="en-US" smtClean="0"/>
              <a:t>‹#›</a:t>
            </a:fld>
            <a:endParaRPr lang="en-US"/>
          </a:p>
        </p:txBody>
      </p:sp>
    </p:spTree>
    <p:extLst>
      <p:ext uri="{BB962C8B-B14F-4D97-AF65-F5344CB8AC3E}">
        <p14:creationId xmlns:p14="http://schemas.microsoft.com/office/powerpoint/2010/main" val="256345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A6B0A-09EB-49AD-9450-5721E291EF95}"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28E8F-3AC3-4D8B-9029-AC2F72D7BBD4}" type="slidenum">
              <a:rPr lang="en-US" smtClean="0"/>
              <a:t>‹#›</a:t>
            </a:fld>
            <a:endParaRPr lang="en-US"/>
          </a:p>
        </p:txBody>
      </p:sp>
    </p:spTree>
    <p:extLst>
      <p:ext uri="{BB962C8B-B14F-4D97-AF65-F5344CB8AC3E}">
        <p14:creationId xmlns:p14="http://schemas.microsoft.com/office/powerpoint/2010/main" val="1224283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AFA6B0A-09EB-49AD-9450-5721E291EF95}"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28E8F-3AC3-4D8B-9029-AC2F72D7BBD4}" type="slidenum">
              <a:rPr lang="en-US" smtClean="0"/>
              <a:t>‹#›</a:t>
            </a:fld>
            <a:endParaRPr lang="en-US"/>
          </a:p>
        </p:txBody>
      </p:sp>
    </p:spTree>
    <p:extLst>
      <p:ext uri="{BB962C8B-B14F-4D97-AF65-F5344CB8AC3E}">
        <p14:creationId xmlns:p14="http://schemas.microsoft.com/office/powerpoint/2010/main" val="1450925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AFA6B0A-09EB-49AD-9450-5721E291EF95}"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28E8F-3AC3-4D8B-9029-AC2F72D7BBD4}" type="slidenum">
              <a:rPr lang="en-US" smtClean="0"/>
              <a:t>‹#›</a:t>
            </a:fld>
            <a:endParaRPr lang="en-US"/>
          </a:p>
        </p:txBody>
      </p:sp>
    </p:spTree>
    <p:extLst>
      <p:ext uri="{BB962C8B-B14F-4D97-AF65-F5344CB8AC3E}">
        <p14:creationId xmlns:p14="http://schemas.microsoft.com/office/powerpoint/2010/main" val="1926647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A6B0A-09EB-49AD-9450-5721E291EF95}" type="datetimeFigureOut">
              <a:rPr lang="en-US" smtClean="0"/>
              <a:t>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228E8F-3AC3-4D8B-9029-AC2F72D7BBD4}" type="slidenum">
              <a:rPr lang="en-US" smtClean="0"/>
              <a:t>‹#›</a:t>
            </a:fld>
            <a:endParaRPr lang="en-US"/>
          </a:p>
        </p:txBody>
      </p:sp>
    </p:spTree>
    <p:extLst>
      <p:ext uri="{BB962C8B-B14F-4D97-AF65-F5344CB8AC3E}">
        <p14:creationId xmlns:p14="http://schemas.microsoft.com/office/powerpoint/2010/main" val="2168567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xmlns:a="http://schemas.openxmlformats.org/drawingml/2006/main">
              <a:rPr lang="es" dirty="0" smtClean="0"/>
              <a:t>Esquema emblemático del gobierno de la India</a:t>
            </a:r>
            <a:endParaRPr xmlns:a="http://schemas.openxmlformats.org/drawingml/2006/main" lang="en-US" dirty="0"/>
          </a:p>
        </p:txBody>
      </p:sp>
      <p:sp>
        <p:nvSpPr>
          <p:cNvPr id="5" name="Subtitle 4"/>
          <p:cNvSpPr>
            <a:spLocks noGrp="1"/>
          </p:cNvSpPr>
          <p:nvPr>
            <p:ph type="subTitle" idx="1"/>
          </p:nvPr>
        </p:nvSpPr>
        <p:spPr/>
        <p:txBody>
          <a:bodyPr/>
          <a:lstStyle/>
          <a:p>
            <a:r xmlns:a="http://schemas.openxmlformats.org/drawingml/2006/main">
              <a:rPr lang="es" dirty="0" smtClean="0"/>
              <a:t>IA responsable para el empoderamiento social (RAISE)</a:t>
            </a:r>
          </a:p>
          <a:p>
            <a:r xmlns:a="http://schemas.openxmlformats.org/drawingml/2006/main">
              <a:rPr lang="es" b="1" dirty="0"/>
              <a:t>Acerca de la IA para todos</a:t>
            </a:r>
          </a:p>
          <a:p>
            <a:endParaRPr lang="en-US" dirty="0"/>
          </a:p>
        </p:txBody>
      </p:sp>
    </p:spTree>
    <p:extLst>
      <p:ext uri="{BB962C8B-B14F-4D97-AF65-F5344CB8AC3E}">
        <p14:creationId xmlns:p14="http://schemas.microsoft.com/office/powerpoint/2010/main" val="2669688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7829"/>
            <a:ext cx="10515600" cy="5589134"/>
          </a:xfrm>
        </p:spPr>
        <p:txBody>
          <a:bodyPr>
            <a:normAutofit/>
          </a:bodyPr>
          <a:lstStyle/>
          <a:p>
            <a:r xmlns:a="http://schemas.openxmlformats.org/drawingml/2006/main">
              <a:rPr lang="es" b="1" dirty="0"/>
              <a:t>Desarrollo Rural y Agricultura</a:t>
            </a:r>
          </a:p>
          <a:p>
            <a:r xmlns:a="http://schemas.openxmlformats.org/drawingml/2006/main">
              <a:rPr lang="es" dirty="0"/>
              <a:t>Se están desarrollando soluciones de inteligencia artificial para controlar plagas, seguros de cultivos y gestión del agua.</a:t>
            </a:r>
          </a:p>
          <a:p>
            <a:r xmlns:a="http://schemas.openxmlformats.org/drawingml/2006/main">
              <a:rPr lang="es" dirty="0"/>
              <a:t>Los agricultores pueden eliminar con éxito las malezas, cosechar cultivos más saludables y asegurar mayores rendimientos utilizando tecnologías como el reconocimiento de imágenes, drones y monitoreo automatizado de sistemas de riego inteligentes.</a:t>
            </a:r>
          </a:p>
          <a:p>
            <a:r xmlns:a="http://schemas.openxmlformats.org/drawingml/2006/main">
              <a:rPr lang="es" dirty="0"/>
              <a:t>La información precisa puede ser más accesible para los agricultores con soluciones basadas en voz con un sólido soporte en el idioma local.</a:t>
            </a:r>
          </a:p>
          <a:p>
            <a:r xmlns:a="http://schemas.openxmlformats.org/drawingml/2006/main">
              <a:rPr lang="es" dirty="0"/>
              <a:t>Para brindar a los agricultores acceso a préstamos, las soluciones basadas en inteligencia artificial también pueden ayudar a formar acuerdos con instituciones financieras con una presencia rural significativa.</a:t>
            </a:r>
          </a:p>
          <a:p>
            <a:endParaRPr lang="en-US" dirty="0"/>
          </a:p>
        </p:txBody>
      </p:sp>
    </p:spTree>
    <p:extLst>
      <p:ext uri="{BB962C8B-B14F-4D97-AF65-F5344CB8AC3E}">
        <p14:creationId xmlns:p14="http://schemas.microsoft.com/office/powerpoint/2010/main" val="198892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691"/>
            <a:ext cx="10515600" cy="6033272"/>
          </a:xfrm>
        </p:spPr>
        <p:txBody>
          <a:bodyPr>
            <a:normAutofit/>
          </a:bodyPr>
          <a:lstStyle/>
          <a:p>
            <a:r xmlns:a="http://schemas.openxmlformats.org/drawingml/2006/main">
              <a:rPr lang="es" b="1" dirty="0"/>
              <a:t>Desastres</a:t>
            </a:r>
          </a:p>
          <a:p>
            <a:r xmlns:a="http://schemas.openxmlformats.org/drawingml/2006/main">
              <a:rPr lang="es" dirty="0"/>
              <a:t>Para garantizar que 200 millones de personas en 250.000 kilómetros cuadrados reciban alertas y avisos 48 horas antes sobre próximas inundaciones, ahora se está ampliando un modelo de predicción de inundaciones basado en inteligencia artificial aplicado en Bihar para abarcar a toda la India.</a:t>
            </a:r>
          </a:p>
          <a:p>
            <a:r xmlns:a="http://schemas.openxmlformats.org/drawingml/2006/main">
              <a:rPr lang="es" b="1" dirty="0" smtClean="0"/>
              <a:t>Educación</a:t>
            </a:r>
            <a:endParaRPr xmlns:a="http://schemas.openxmlformats.org/drawingml/2006/main" lang="en-US" b="1" dirty="0"/>
          </a:p>
          <a:p>
            <a:r xmlns:a="http://schemas.openxmlformats.org/drawingml/2006/main">
              <a:rPr lang="es" dirty="0"/>
              <a:t>Para garantizar que los graduados tengan conocimientos fundamentales de ciencia de datos, aprendizaje automático e inteligencia artificial, la Junta Central de Educación Secundaria ha incluido la IA en el plan de estudios.</a:t>
            </a:r>
          </a:p>
          <a:p>
            <a:r xmlns:a="http://schemas.openxmlformats.org/drawingml/2006/main">
              <a:rPr lang="es" dirty="0"/>
              <a:t>Más de 11.000 estudiantes de escuelas públicas terminaron el curso básico de IA como parte de la iniciativa "IA responsable para la juventud", que el Ministerio de Electrónica y Tecnología de la Información ( </a:t>
            </a:r>
            <a:r xmlns:a="http://schemas.openxmlformats.org/drawingml/2006/main">
              <a:rPr lang="es" dirty="0" err="1"/>
              <a:t>MeitY </a:t>
            </a:r>
            <a:r xmlns:a="http://schemas.openxmlformats.org/drawingml/2006/main">
              <a:rPr lang="es" dirty="0"/>
              <a:t>) estableció en abril de este año.</a:t>
            </a:r>
          </a:p>
        </p:txBody>
      </p:sp>
    </p:spTree>
    <p:extLst>
      <p:ext uri="{BB962C8B-B14F-4D97-AF65-F5344CB8AC3E}">
        <p14:creationId xmlns:p14="http://schemas.microsoft.com/office/powerpoint/2010/main" val="283695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es" b="1" dirty="0" smtClean="0"/>
              <a:t>Consideraciones éticas en una IA responsable</a:t>
            </a:r>
            <a:br xmlns:a="http://schemas.openxmlformats.org/drawingml/2006/main">
              <a:rPr lang="en-US" b="1" dirty="0" smtClean="0"/>
            </a:br>
            <a:endParaRPr xmlns:a="http://schemas.openxmlformats.org/drawingml/2006/main" lang="en-US" dirty="0"/>
          </a:p>
        </p:txBody>
      </p:sp>
      <p:sp>
        <p:nvSpPr>
          <p:cNvPr id="3" name="Content Placeholder 2"/>
          <p:cNvSpPr>
            <a:spLocks noGrp="1"/>
          </p:cNvSpPr>
          <p:nvPr>
            <p:ph idx="1"/>
          </p:nvPr>
        </p:nvSpPr>
        <p:spPr/>
        <p:txBody>
          <a:bodyPr>
            <a:normAutofit fontScale="92500" lnSpcReduction="20000"/>
          </a:bodyPr>
          <a:lstStyle/>
          <a:p>
            <a:r xmlns:a="http://schemas.openxmlformats.org/drawingml/2006/main">
              <a:rPr lang="es" dirty="0" smtClean="0"/>
              <a:t>Si bien </a:t>
            </a:r>
            <a:r xmlns:a="http://schemas.openxmlformats.org/drawingml/2006/main">
              <a:rPr lang="es" dirty="0"/>
              <a:t>el uso de la IA en entornos clínicos es muy prometedor para mejorar la atención sanitaria, también plantea preocupaciones éticas que ahora debemos abordar. Es necesario resolver importantes preocupaciones éticas para que la IA en la atención sanitaria alcance todo su potencial:</a:t>
            </a:r>
          </a:p>
          <a:p>
            <a:r xmlns:a="http://schemas.openxmlformats.org/drawingml/2006/main">
              <a:rPr lang="es" dirty="0"/>
              <a:t>Consentimiento informado para el uso de datos</a:t>
            </a:r>
          </a:p>
          <a:p>
            <a:r xmlns:a="http://schemas.openxmlformats.org/drawingml/2006/main">
              <a:rPr lang="es" dirty="0"/>
              <a:t>Seguridad y transparencia</a:t>
            </a:r>
          </a:p>
          <a:p>
            <a:r xmlns:a="http://schemas.openxmlformats.org/drawingml/2006/main">
              <a:rPr lang="es" dirty="0"/>
              <a:t>Equidad algorítmica y sesgos</a:t>
            </a:r>
          </a:p>
          <a:p>
            <a:r xmlns:a="http://schemas.openxmlformats.org/drawingml/2006/main">
              <a:rPr lang="es" dirty="0"/>
              <a:t>Privacidad de datos</a:t>
            </a:r>
          </a:p>
          <a:p>
            <a:r xmlns:a="http://schemas.openxmlformats.org/drawingml/2006/main">
              <a:rPr lang="es" dirty="0"/>
              <a:t>Inclinación</a:t>
            </a:r>
          </a:p>
          <a:p>
            <a:r xmlns:a="http://schemas.openxmlformats.org/drawingml/2006/main">
              <a:rPr lang="es" dirty="0"/>
              <a:t>Responsabilidad moral y distribuida</a:t>
            </a:r>
          </a:p>
          <a:p>
            <a:r xmlns:a="http://schemas.openxmlformats.org/drawingml/2006/main">
              <a:rPr lang="es" dirty="0"/>
              <a:t>Seguridad y resiliencia</a:t>
            </a:r>
          </a:p>
          <a:p>
            <a:endParaRPr lang="en-US" dirty="0"/>
          </a:p>
        </p:txBody>
      </p:sp>
    </p:spTree>
    <p:extLst>
      <p:ext uri="{BB962C8B-B14F-4D97-AF65-F5344CB8AC3E}">
        <p14:creationId xmlns:p14="http://schemas.microsoft.com/office/powerpoint/2010/main" val="77676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xmlns:a="http://schemas.openxmlformats.org/drawingml/2006/main">
              <a:rPr lang="es" b="1" dirty="0" smtClean="0"/>
              <a:t> ¿ </a:t>
            </a:r>
            <a:br xmlns:a="http://schemas.openxmlformats.org/drawingml/2006/main">
              <a:rPr lang="en-US" b="1" dirty="0" smtClean="0"/>
            </a:br>
            <a:r xmlns:a="http://schemas.openxmlformats.org/drawingml/2006/main">
              <a:rPr lang="es" b="1" dirty="0" smtClean="0"/>
              <a:t>Cuáles </a:t>
            </a:r>
            <a:r xmlns:a="http://schemas.openxmlformats.org/drawingml/2006/main">
              <a:rPr lang="es" b="1" dirty="0"/>
              <a:t>son las mejores prácticas para el desarrollo ético de la IA?</a:t>
            </a:r>
            <a:br xmlns:a="http://schemas.openxmlformats.org/drawingml/2006/main">
              <a:rPr lang="en-US" b="1" dirty="0"/>
            </a:br>
            <a:endParaRPr xmlns:a="http://schemas.openxmlformats.org/drawingml/2006/main" lang="en-US" dirty="0"/>
          </a:p>
        </p:txBody>
      </p:sp>
      <p:sp>
        <p:nvSpPr>
          <p:cNvPr id="3" name="Content Placeholder 2"/>
          <p:cNvSpPr>
            <a:spLocks noGrp="1"/>
          </p:cNvSpPr>
          <p:nvPr>
            <p:ph idx="1"/>
          </p:nvPr>
        </p:nvSpPr>
        <p:spPr/>
        <p:txBody>
          <a:bodyPr/>
          <a:lstStyle/>
          <a:p>
            <a:r xmlns:a="http://schemas.openxmlformats.org/drawingml/2006/main">
              <a:rPr lang="es" b="1" dirty="0"/>
              <a:t>Principios y gobernanza</a:t>
            </a:r>
          </a:p>
          <a:p>
            <a:r xmlns:a="http://schemas.openxmlformats.org/drawingml/2006/main">
              <a:rPr lang="es" b="1" dirty="0"/>
              <a:t>Riesgo, política y control</a:t>
            </a:r>
          </a:p>
          <a:p>
            <a:r xmlns:a="http://schemas.openxmlformats.org/drawingml/2006/main">
              <a:rPr lang="es" b="1" dirty="0"/>
              <a:t>Tecnología y facilitadores</a:t>
            </a:r>
          </a:p>
          <a:p>
            <a:r xmlns:a="http://schemas.openxmlformats.org/drawingml/2006/main">
              <a:rPr lang="es" b="1" dirty="0"/>
              <a:t>Cultura y Formación</a:t>
            </a:r>
          </a:p>
          <a:p>
            <a:endParaRPr lang="en-US" dirty="0"/>
          </a:p>
        </p:txBody>
      </p:sp>
    </p:spTree>
    <p:extLst>
      <p:ext uri="{BB962C8B-B14F-4D97-AF65-F5344CB8AC3E}">
        <p14:creationId xmlns:p14="http://schemas.microsoft.com/office/powerpoint/2010/main" val="546019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es" b="1" dirty="0"/>
              <a:t>Acerca de la IA para todos</a:t>
            </a:r>
            <a:br xmlns:a="http://schemas.openxmlformats.org/drawingml/2006/main">
              <a:rPr lang="en-US" b="1" dirty="0"/>
            </a:br>
            <a:endParaRPr xmlns:a="http://schemas.openxmlformats.org/drawingml/2006/main" lang="en-US" dirty="0"/>
          </a:p>
        </p:txBody>
      </p:sp>
      <p:sp>
        <p:nvSpPr>
          <p:cNvPr id="3" name="Content Placeholder 2"/>
          <p:cNvSpPr>
            <a:spLocks noGrp="1"/>
          </p:cNvSpPr>
          <p:nvPr>
            <p:ph idx="1"/>
          </p:nvPr>
        </p:nvSpPr>
        <p:spPr/>
        <p:txBody>
          <a:bodyPr>
            <a:normAutofit fontScale="92500" lnSpcReduction="10000"/>
          </a:bodyPr>
          <a:lstStyle/>
          <a:p>
            <a:r xmlns:a="http://schemas.openxmlformats.org/drawingml/2006/main">
              <a:rPr lang="es" dirty="0"/>
              <a:t>AI For All' es un programa en línea de autoaprendizaje diseñado para concienciar al público sobre la Inteligencia Artificial. Su objetivo es desmitificar la IA para personas de todos los ámbitos de la vida: un estudiante, un padre que se queda en casa, un profesional en cualquier campo, una persona mayor; básicamente, cualquier persona interesada en familiarizarse con ella y que quiera construir una "mentalidad digital primero". '</a:t>
            </a:r>
          </a:p>
          <a:p>
            <a:r xmlns:a="http://schemas.openxmlformats.org/drawingml/2006/main">
              <a:rPr lang="es" dirty="0"/>
              <a:t>El programa se divide en dos secciones: AI Aware y AI Appreciate.</a:t>
            </a:r>
          </a:p>
          <a:p>
            <a:r xmlns:a="http://schemas.openxmlformats.org/drawingml/2006/main">
              <a:rPr lang="es" dirty="0"/>
              <a:t>Ambas secciones se pueden completar en unas cuatro horas. Cada sección se basa en conceptos relacionados con la IA explicados a través de interesantes actividades y cuestionarios. Pasar este cuestionario le otorga al Usuario una insignia que puede compartir en sus cuentas de redes sociales. Los usuarios pueden realizar este cuestionario tantas veces como quieran. Después de completar estos cuestionarios, se convierten en portadores de las insignias AI Aware y AI Appreciate.</a:t>
            </a:r>
          </a:p>
          <a:p>
            <a:endParaRPr lang="en-US" dirty="0"/>
          </a:p>
        </p:txBody>
      </p:sp>
    </p:spTree>
    <p:extLst>
      <p:ext uri="{BB962C8B-B14F-4D97-AF65-F5344CB8AC3E}">
        <p14:creationId xmlns:p14="http://schemas.microsoft.com/office/powerpoint/2010/main" val="3184484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xmlns:a="http://schemas.openxmlformats.org/drawingml/2006/main">
              <a:rPr lang="es" dirty="0"/>
              <a:t>Después de completar ambas secciones, los usuarios pueden seguir adelante elaborando un plan de autoaprendizaje para ellos mismos. Pueden elegir el dominio que les interesa y comenzar su viaje de aprendizaje de IA a su propio ritmo.</a:t>
            </a:r>
          </a:p>
          <a:p>
            <a:r xmlns:a="http://schemas.openxmlformats.org/drawingml/2006/main">
              <a:rPr lang="es" dirty="0"/>
              <a:t>El programa AI For All está disponible en 11 idiomas indios y todo el contenido es compatible con varias aplicaciones de talkback para que sea completamente accesible para personas con discapacidad visual.</a:t>
            </a:r>
          </a:p>
          <a:p>
            <a:endParaRPr lang="en-US" dirty="0"/>
          </a:p>
        </p:txBody>
      </p:sp>
    </p:spTree>
    <p:extLst>
      <p:ext uri="{BB962C8B-B14F-4D97-AF65-F5344CB8AC3E}">
        <p14:creationId xmlns:p14="http://schemas.microsoft.com/office/powerpoint/2010/main" val="2336958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es" b="1" dirty="0" smtClean="0"/>
              <a:t>Conclusión</a:t>
            </a:r>
            <a:br xmlns:a="http://schemas.openxmlformats.org/drawingml/2006/main">
              <a:rPr lang="en-US" b="1" dirty="0" smtClean="0"/>
            </a:br>
            <a:endParaRPr xmlns:a="http://schemas.openxmlformats.org/drawingml/2006/main" lang="en-US" dirty="0"/>
          </a:p>
        </p:txBody>
      </p:sp>
      <p:sp>
        <p:nvSpPr>
          <p:cNvPr id="3" name="Content Placeholder 2"/>
          <p:cNvSpPr>
            <a:spLocks noGrp="1"/>
          </p:cNvSpPr>
          <p:nvPr>
            <p:ph idx="1"/>
          </p:nvPr>
        </p:nvSpPr>
        <p:spPr/>
        <p:txBody>
          <a:bodyPr>
            <a:normAutofit/>
          </a:bodyPr>
          <a:lstStyle/>
          <a:p>
            <a:pPr xmlns:a="http://schemas.openxmlformats.org/drawingml/2006/main" algn="just"/>
            <a:r xmlns:a="http://schemas.openxmlformats.org/drawingml/2006/main">
              <a:rPr lang="es" dirty="0" smtClean="0"/>
              <a:t>La IA </a:t>
            </a:r>
            <a:r xmlns:a="http://schemas.openxmlformats.org/drawingml/2006/main">
              <a:rPr lang="es" dirty="0"/>
              <a:t>tiene implicaciones para las personas, la sociedad y la economía. Puede ser utilizado indebidamente por personas malintencionadas en el mercado de varias maneras que impactan significativamente negativamente a las personas y organizaciones. Es esencial desarrollar principios y prácticas éticas de IA. Se deben desarrollar sistemas de IA que sean explicables, justos, seguros y respetuosos de la privacidad de los usuarios. Al apoyar innovaciones que democratizan el acceso a nuevas tecnologías y promover la investigación y el desarrollo en IA que aborden los desafíos de la privacidad, la transparencia y la rendición de cuentas de los datos para que gane la confianza del público y fomente una inversión más significativa, los esfuerzos de colaboración son la clave para acelerar la difusión tecnológica.</a:t>
            </a:r>
          </a:p>
          <a:p>
            <a:pPr algn="just"/>
            <a:endParaRPr lang="en-US" dirty="0"/>
          </a:p>
        </p:txBody>
      </p:sp>
    </p:spTree>
    <p:extLst>
      <p:ext uri="{BB962C8B-B14F-4D97-AF65-F5344CB8AC3E}">
        <p14:creationId xmlns:p14="http://schemas.microsoft.com/office/powerpoint/2010/main" val="2333404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365125"/>
            <a:ext cx="11092543" cy="1325563"/>
          </a:xfrm>
        </p:spPr>
        <p:txBody>
          <a:bodyPr/>
          <a:lstStyle/>
          <a:p>
            <a:r xmlns:a="http://schemas.openxmlformats.org/drawingml/2006/main">
              <a:rPr lang="es" dirty="0" smtClean="0"/>
              <a:t>IA responsable para el empoderamiento social (RAISE)</a:t>
            </a:r>
            <a:endParaRPr xmlns:a="http://schemas.openxmlformats.org/drawingml/2006/main" lang="en-US" dirty="0"/>
          </a:p>
        </p:txBody>
      </p:sp>
      <p:sp>
        <p:nvSpPr>
          <p:cNvPr id="3" name="Content Placeholder 2"/>
          <p:cNvSpPr>
            <a:spLocks noGrp="1"/>
          </p:cNvSpPr>
          <p:nvPr>
            <p:ph idx="1"/>
          </p:nvPr>
        </p:nvSpPr>
        <p:spPr/>
        <p:txBody>
          <a:bodyPr/>
          <a:lstStyle/>
          <a:p>
            <a:pPr xmlns:a="http://schemas.openxmlformats.org/drawingml/2006/main" algn="just"/>
            <a:r xmlns:a="http://schemas.openxmlformats.org/drawingml/2006/main">
              <a:rPr lang="es" dirty="0" smtClean="0"/>
              <a:t>responsable </a:t>
            </a:r>
            <a:r xmlns:a="http://schemas.openxmlformats.org/drawingml/2006/main">
              <a:rPr lang="es" dirty="0"/>
              <a:t>brinda la oportunidad de mejorar la vida de las personas en todo el mundo. Puede ayudar en diferentes ámbitos, como la atención sanitaria, la educación, la agricultura, los desastres y el espacio.</a:t>
            </a:r>
            <a:endParaRPr xmlns:a="http://schemas.openxmlformats.org/drawingml/2006/main" lang="en-US" dirty="0" smtClean="0"/>
          </a:p>
          <a:p>
            <a:pPr xmlns:a="http://schemas.openxmlformats.org/drawingml/2006/main" algn="just"/>
            <a:r xmlns:a="http://schemas.openxmlformats.org/drawingml/2006/main">
              <a:rPr lang="es" dirty="0" smtClean="0"/>
              <a:t>Puede </a:t>
            </a:r>
            <a:r xmlns:a="http://schemas.openxmlformats.org/drawingml/2006/main">
              <a:rPr lang="es" dirty="0"/>
              <a:t>ayudar a generar equidad, interoperabilidad, privacidad y seguridad en el sistema.</a:t>
            </a:r>
          </a:p>
          <a:p>
            <a:pPr xmlns:a="http://schemas.openxmlformats.org/drawingml/2006/main" algn="just"/>
            <a:r xmlns:a="http://schemas.openxmlformats.org/drawingml/2006/main">
              <a:rPr lang="es" dirty="0"/>
              <a:t>El objetivo principal de la IA responsable es empoderar a los empleados y las empresas con la ayuda del diseño, desarrollo e implementación de la IA con buenas intenciones para que pueda impactar a los clientes y a la sociedad, lo que permite a las empresas generar confianza y escalar la IA con confianza.</a:t>
            </a:r>
          </a:p>
          <a:p>
            <a:endParaRPr lang="en-US" dirty="0"/>
          </a:p>
        </p:txBody>
      </p:sp>
    </p:spTree>
    <p:extLst>
      <p:ext uri="{BB962C8B-B14F-4D97-AF65-F5344CB8AC3E}">
        <p14:creationId xmlns:p14="http://schemas.microsoft.com/office/powerpoint/2010/main" val="381954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es" b="1" dirty="0"/>
              <a:t>Principio fundamental de la IA responsable</a:t>
            </a:r>
            <a:br xmlns:a="http://schemas.openxmlformats.org/drawingml/2006/main">
              <a:rPr lang="en-US" b="1" dirty="0"/>
            </a:br>
            <a:endParaRPr xmlns:a="http://schemas.openxmlformats.org/drawingml/2006/main" lang="en-US" dirty="0"/>
          </a:p>
        </p:txBody>
      </p:sp>
      <p:sp>
        <p:nvSpPr>
          <p:cNvPr id="3" name="Content Placeholder 2"/>
          <p:cNvSpPr>
            <a:spLocks noGrp="1"/>
          </p:cNvSpPr>
          <p:nvPr>
            <p:ph idx="1"/>
          </p:nvPr>
        </p:nvSpPr>
        <p:spPr/>
        <p:txBody>
          <a:bodyPr/>
          <a:lstStyle/>
          <a:p>
            <a:r xmlns:a="http://schemas.openxmlformats.org/drawingml/2006/main">
              <a:rPr lang="es" dirty="0"/>
              <a:t>Como cualquier tecnología, la IA tiene implicaciones para las personas, la sociedad y la economía. Puede ser utilizado indebidamente por personas malintencionadas en el mercado de varias maneras que impactan significativamente negativamente a personas y organizaciones, violan nuestra privacidad, conducen a errores catastróficos o sustentan prejuicios poco éticos basados en características protegidas como la edad, el sexo o la raza. Es crucial desarrollar principios y prácticas éticas de IA.</a:t>
            </a:r>
            <a:r xmlns:a="http://schemas.openxmlformats.org/drawingml/2006/main">
              <a:rPr lang="es" dirty="0" smtClean="0"/>
              <a:t> </a:t>
            </a:r>
            <a:br xmlns:a="http://schemas.openxmlformats.org/drawingml/2006/main">
              <a:rPr lang="en-US" dirty="0" smtClean="0"/>
            </a:br>
            <a:r xmlns:a="http://schemas.openxmlformats.org/drawingml/2006/main">
              <a:rPr lang="es" dirty="0"/>
              <a:t>Entonces, ¿qué reglas podría adoptar la industria para evitar esto y garantizar un uso responsable de la IA?</a:t>
            </a:r>
          </a:p>
        </p:txBody>
      </p:sp>
    </p:spTree>
    <p:extLst>
      <p:ext uri="{BB962C8B-B14F-4D97-AF65-F5344CB8AC3E}">
        <p14:creationId xmlns:p14="http://schemas.microsoft.com/office/powerpoint/2010/main" val="145377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xmlns:a="http://schemas.openxmlformats.org/drawingml/2006/main">
              <a:rPr lang="es" b="1" dirty="0"/>
              <a:t>Aumento Humano</a:t>
            </a:r>
          </a:p>
          <a:p>
            <a:pPr xmlns:a="http://schemas.openxmlformats.org/drawingml/2006/main" marL="0" indent="0">
              <a:buNone/>
            </a:pPr>
            <a:r xmlns:a="http://schemas.openxmlformats.org/drawingml/2006/main">
              <a:rPr lang="es" dirty="0"/>
              <a:t>Es crucial comenzar evaluando los requisitos existentes del proceso no automatizado original cuando un equipo considera el uso responsable de la IA para automatizar los procesos manuales actuales </a:t>
            </a:r>
            <a:r xmlns:a="http://schemas.openxmlformats.org/drawingml/2006/main">
              <a:rPr lang="es" dirty="0" smtClean="0"/>
              <a:t>.</a:t>
            </a:r>
          </a:p>
          <a:p>
            <a:pPr xmlns:a="http://schemas.openxmlformats.org/drawingml/2006/main" marL="0" indent="0">
              <a:buNone/>
            </a:pPr>
            <a:r xmlns:a="http://schemas.openxmlformats.org/drawingml/2006/main">
              <a:rPr lang="es" b="1" dirty="0"/>
              <a:t>Evaluación de sesgo</a:t>
            </a:r>
          </a:p>
          <a:p>
            <a:pPr xmlns:a="http://schemas.openxmlformats.org/drawingml/2006/main" marL="0" indent="0">
              <a:buNone/>
            </a:pPr>
            <a:r xmlns:a="http://schemas.openxmlformats.org/drawingml/2006/main">
              <a:rPr lang="es" dirty="0"/>
              <a:t>Cuando se habla de "sesgo" en la IA, es importante recordar que la tecnología aprende cuál es el mejor método para discriminar a favor de la respuesta "correcta". En este sentido, sería difícil erradicar los prejuicios de la IA.</a:t>
            </a:r>
          </a:p>
        </p:txBody>
      </p:sp>
    </p:spTree>
    <p:extLst>
      <p:ext uri="{BB962C8B-B14F-4D97-AF65-F5344CB8AC3E}">
        <p14:creationId xmlns:p14="http://schemas.microsoft.com/office/powerpoint/2010/main" val="71660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5"/>
            <a:ext cx="10944497" cy="4351338"/>
          </a:xfrm>
        </p:spPr>
        <p:txBody>
          <a:bodyPr/>
          <a:lstStyle/>
          <a:p>
            <a:r xmlns:a="http://schemas.openxmlformats.org/drawingml/2006/main">
              <a:rPr lang="es" b="1" dirty="0" err="1"/>
              <a:t>Explicabilidad</a:t>
            </a:r>
            <a:endParaRPr xmlns:a="http://schemas.openxmlformats.org/drawingml/2006/main" lang="en-US" b="1" dirty="0"/>
          </a:p>
          <a:p>
            <a:pPr xmlns:a="http://schemas.openxmlformats.org/drawingml/2006/main" marL="0" indent="0">
              <a:buNone/>
            </a:pPr>
            <a:r xmlns:a="http://schemas.openxmlformats.org/drawingml/2006/main">
              <a:rPr lang="es" dirty="0"/>
              <a:t>También debemos incluir expertos en el dominio relevante para garantizar un modelo de IA apropiado para el caso de uso. Estos especialistas pueden ayudar a los equipos a garantizar que un modelo utilice indicadores de desempeño relevantes más allá de las mediciones estadísticas básicas de desempeño, como la precisión </a:t>
            </a:r>
            <a:r xmlns:a="http://schemas.openxmlformats.org/drawingml/2006/main">
              <a:rPr lang="es" dirty="0" smtClean="0"/>
              <a:t>.</a:t>
            </a:r>
          </a:p>
          <a:p>
            <a:r xmlns:a="http://schemas.openxmlformats.org/drawingml/2006/main">
              <a:rPr lang="es" b="1" dirty="0"/>
              <a:t>Reproducibilidad</a:t>
            </a:r>
          </a:p>
          <a:p>
            <a:pPr xmlns:a="http://schemas.openxmlformats.org/drawingml/2006/main" marL="0" indent="0">
              <a:buNone/>
            </a:pPr>
            <a:r xmlns:a="http://schemas.openxmlformats.org/drawingml/2006/main">
              <a:rPr lang="es" dirty="0"/>
              <a:t>La capacidad de los equipos para ejecutar repetidamente un algoritmo en un punto de datos y proporcionar el mismo resultado se conoce como reproducibilidad en IA.</a:t>
            </a:r>
          </a:p>
          <a:p>
            <a:pPr marL="0" indent="0">
              <a:buNone/>
            </a:pPr>
            <a:endParaRPr lang="en-US" dirty="0"/>
          </a:p>
        </p:txBody>
      </p:sp>
    </p:spTree>
    <p:extLst>
      <p:ext uri="{BB962C8B-B14F-4D97-AF65-F5344CB8AC3E}">
        <p14:creationId xmlns:p14="http://schemas.microsoft.com/office/powerpoint/2010/main" val="458292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xmlns:a="http://schemas.openxmlformats.org/drawingml/2006/main">
              <a:rPr lang="es" b="1" dirty="0"/>
              <a:t>¿Cuáles son los principales desafíos de la Inteligencia Artificial?</a:t>
            </a:r>
            <a:br xmlns:a="http://schemas.openxmlformats.org/drawingml/2006/main">
              <a:rPr lang="en-US" b="1" dirty="0"/>
            </a:br>
            <a:endParaRPr xmlns:a="http://schemas.openxmlformats.org/drawingml/2006/main" lang="en-US" dirty="0"/>
          </a:p>
        </p:txBody>
      </p:sp>
      <p:sp>
        <p:nvSpPr>
          <p:cNvPr id="3" name="Content Placeholder 2"/>
          <p:cNvSpPr>
            <a:spLocks noGrp="1"/>
          </p:cNvSpPr>
          <p:nvPr>
            <p:ph idx="1"/>
          </p:nvPr>
        </p:nvSpPr>
        <p:spPr/>
        <p:txBody>
          <a:bodyPr>
            <a:normAutofit fontScale="92500"/>
          </a:bodyPr>
          <a:lstStyle/>
          <a:p>
            <a:r xmlns:a="http://schemas.openxmlformats.org/drawingml/2006/main">
              <a:rPr lang="es" b="1" dirty="0"/>
              <a:t>Transparencia</a:t>
            </a:r>
          </a:p>
          <a:p>
            <a:pPr xmlns:a="http://schemas.openxmlformats.org/drawingml/2006/main" marL="0" indent="0">
              <a:buNone/>
            </a:pPr>
            <a:r xmlns:a="http://schemas.openxmlformats.org/drawingml/2006/main">
              <a:rPr lang="es" dirty="0"/>
              <a:t>Esta falta de transparencia y </a:t>
            </a:r>
            <a:r xmlns:a="http://schemas.openxmlformats.org/drawingml/2006/main">
              <a:rPr lang="es" dirty="0" err="1"/>
              <a:t>explicabilidad </a:t>
            </a:r>
            <a:r xmlns:a="http://schemas.openxmlformats.org/drawingml/2006/main">
              <a:rPr lang="es" dirty="0"/>
              <a:t>pondrá en riesgo la confianza en el sistema si los sistemas de IA son opacos e incapaces de articular por qué o cómo se crean resultados particulares </a:t>
            </a:r>
            <a:r xmlns:a="http://schemas.openxmlformats.org/drawingml/2006/main">
              <a:rPr lang="es" dirty="0" smtClean="0"/>
              <a:t>.</a:t>
            </a:r>
          </a:p>
          <a:p>
            <a:r xmlns:a="http://schemas.openxmlformats.org/drawingml/2006/main">
              <a:rPr lang="es" b="1" dirty="0"/>
              <a:t>Seguridad personal y pública</a:t>
            </a:r>
          </a:p>
          <a:p>
            <a:pPr xmlns:a="http://schemas.openxmlformats.org/drawingml/2006/main" marL="0" indent="0">
              <a:buNone/>
            </a:pPr>
            <a:r xmlns:a="http://schemas.openxmlformats.org/drawingml/2006/main">
              <a:rPr lang="es" dirty="0"/>
              <a:t>Los sistemas autónomos, como los robots y los vehículos autónomos en las vías públicas, suponen un riesgo para la seguridad humana. ¿ </a:t>
            </a:r>
            <a:r xmlns:a="http://schemas.openxmlformats.org/drawingml/2006/main">
              <a:rPr lang="es" dirty="0"/>
              <a:t>Cómo se puede garantizar la seguridad humana </a:t>
            </a:r>
            <a:r xmlns:a="http://schemas.openxmlformats.org/drawingml/2006/main">
              <a:rPr lang="es" dirty="0" smtClean="0"/>
              <a:t>?</a:t>
            </a:r>
          </a:p>
          <a:p>
            <a:r xmlns:a="http://schemas.openxmlformats.org/drawingml/2006/main">
              <a:rPr lang="es" b="1" dirty="0" smtClean="0"/>
              <a:t>Automatización y Control Humano</a:t>
            </a:r>
          </a:p>
          <a:p>
            <a:pPr xmlns:a="http://schemas.openxmlformats.org/drawingml/2006/main" marL="0" indent="0">
              <a:buNone/>
            </a:pPr>
            <a:r xmlns:a="http://schemas.openxmlformats.org/drawingml/2006/main">
              <a:rPr lang="es" dirty="0" smtClean="0"/>
              <a:t>Las tecnologías de inteligencia artificial (IA) pueden ayudar a las personas con sus actividades y descargar su carga de trabajo. Nuestra comprensión de tales talentos puede estar en peligro.</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51825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es" b="1" dirty="0" smtClean="0"/>
              <a:t>IA responsable en el empoderamiento social</a:t>
            </a:r>
            <a:br xmlns:a="http://schemas.openxmlformats.org/drawingml/2006/main">
              <a:rPr lang="en-US" b="1" dirty="0" smtClean="0"/>
            </a:br>
            <a:endParaRPr xmlns:a="http://schemas.openxmlformats.org/drawingml/2006/main" lang="en-US" dirty="0"/>
          </a:p>
        </p:txBody>
      </p:sp>
      <p:sp>
        <p:nvSpPr>
          <p:cNvPr id="3" name="Content Placeholder 2"/>
          <p:cNvSpPr>
            <a:spLocks noGrp="1"/>
          </p:cNvSpPr>
          <p:nvPr>
            <p:ph idx="1"/>
          </p:nvPr>
        </p:nvSpPr>
        <p:spPr/>
        <p:txBody>
          <a:bodyPr/>
          <a:lstStyle/>
          <a:p>
            <a:r xmlns:a="http://schemas.openxmlformats.org/drawingml/2006/main">
              <a:rPr lang="es" dirty="0" smtClean="0"/>
              <a:t>Una </a:t>
            </a:r>
            <a:r xmlns:a="http://schemas.openxmlformats.org/drawingml/2006/main">
              <a:rPr lang="es" dirty="0"/>
              <a:t>de las diversas técnicas que pueden utilizarse para eliminar o aumentar la desigualdad es la inteligencia artificial (IA). El primer paso para lograr lo primero es prevenir externalidades negativas mediante un enfoque político y prácticas empresariales adecuados. Por lo tanto, el primer paso para lograr el objetivo de un crecimiento modesto impulsado por la IA es adoptar un enfoque cooperativo. El desafío más importante para el desarrollo de políticas orientadas al futuro puede ser la brecha de información.</a:t>
            </a:r>
          </a:p>
          <a:p>
            <a:endParaRPr lang="en-US" dirty="0"/>
          </a:p>
        </p:txBody>
      </p:sp>
    </p:spTree>
    <p:extLst>
      <p:ext uri="{BB962C8B-B14F-4D97-AF65-F5344CB8AC3E}">
        <p14:creationId xmlns:p14="http://schemas.microsoft.com/office/powerpoint/2010/main" val="2175057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xmlns:a="http://schemas.openxmlformats.org/drawingml/2006/main">
              <a:rPr lang="es" b="1" dirty="0"/>
              <a:t>¿Cuáles son los principales desafíos de la Inteligencia Artificial?</a:t>
            </a:r>
            <a:br xmlns:a="http://schemas.openxmlformats.org/drawingml/2006/main">
              <a:rPr lang="en-US" b="1" dirty="0"/>
            </a:br>
            <a:endParaRPr xmlns:a="http://schemas.openxmlformats.org/drawingml/2006/main" lang="en-US" dirty="0"/>
          </a:p>
        </p:txBody>
      </p:sp>
      <p:sp>
        <p:nvSpPr>
          <p:cNvPr id="3" name="Content Placeholder 2"/>
          <p:cNvSpPr>
            <a:spLocks noGrp="1"/>
          </p:cNvSpPr>
          <p:nvPr>
            <p:ph idx="1"/>
          </p:nvPr>
        </p:nvSpPr>
        <p:spPr/>
        <p:txBody>
          <a:bodyPr>
            <a:normAutofit/>
          </a:bodyPr>
          <a:lstStyle/>
          <a:p>
            <a:r xmlns:a="http://schemas.openxmlformats.org/drawingml/2006/main">
              <a:rPr lang="es" sz="4400" b="1" dirty="0"/>
              <a:t>Transparencia</a:t>
            </a:r>
          </a:p>
          <a:p>
            <a:r xmlns:a="http://schemas.openxmlformats.org/drawingml/2006/main">
              <a:rPr lang="es" sz="4400" b="1" dirty="0"/>
              <a:t>Seguridad personal y pública</a:t>
            </a:r>
          </a:p>
          <a:p>
            <a:r xmlns:a="http://schemas.openxmlformats.org/drawingml/2006/main">
              <a:rPr lang="es" sz="4400" b="1" dirty="0"/>
              <a:t>Automatización y Control Humano</a:t>
            </a:r>
          </a:p>
          <a:p>
            <a:endParaRPr lang="en-US" sz="4400" dirty="0"/>
          </a:p>
        </p:txBody>
      </p:sp>
    </p:spTree>
    <p:extLst>
      <p:ext uri="{BB962C8B-B14F-4D97-AF65-F5344CB8AC3E}">
        <p14:creationId xmlns:p14="http://schemas.microsoft.com/office/powerpoint/2010/main" val="109334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xmlns:a="http://schemas.openxmlformats.org/drawingml/2006/main">
              <a:rPr lang="es" b="1" dirty="0" smtClean="0"/>
              <a:t> ¿ </a:t>
            </a:r>
            <a:br xmlns:a="http://schemas.openxmlformats.org/drawingml/2006/main">
              <a:rPr lang="en-US" b="1" dirty="0" smtClean="0"/>
            </a:br>
            <a:r xmlns:a="http://schemas.openxmlformats.org/drawingml/2006/main">
              <a:rPr lang="es" b="1" dirty="0" smtClean="0"/>
              <a:t>Para qué </a:t>
            </a:r>
            <a:r xmlns:a="http://schemas.openxmlformats.org/drawingml/2006/main">
              <a:rPr lang="es" b="1" dirty="0"/>
              <a:t>sirve la IA responsable en el empoderamiento social?</a:t>
            </a:r>
            <a:br xmlns:a="http://schemas.openxmlformats.org/drawingml/2006/main">
              <a:rPr lang="en-US" b="1" dirty="0"/>
            </a:br>
            <a:r xmlns:a="http://schemas.openxmlformats.org/drawingml/2006/main">
              <a:rPr lang="es" dirty="0"/>
              <a:t/>
            </a:r>
            <a:br xmlns:a="http://schemas.openxmlformats.org/drawingml/2006/main">
              <a:rPr lang="en-US" dirty="0"/>
            </a:br>
            <a:endParaRPr xmlns:a="http://schemas.openxmlformats.org/drawingml/2006/main" lang="en-US" dirty="0"/>
          </a:p>
        </p:txBody>
      </p:sp>
      <p:sp>
        <p:nvSpPr>
          <p:cNvPr id="3" name="Content Placeholder 2"/>
          <p:cNvSpPr>
            <a:spLocks noGrp="1"/>
          </p:cNvSpPr>
          <p:nvPr>
            <p:ph idx="1"/>
          </p:nvPr>
        </p:nvSpPr>
        <p:spPr>
          <a:xfrm>
            <a:off x="838199" y="1825625"/>
            <a:ext cx="11062063" cy="4351338"/>
          </a:xfrm>
        </p:spPr>
        <p:txBody>
          <a:bodyPr>
            <a:normAutofit fontScale="92500" lnSpcReduction="10000"/>
          </a:bodyPr>
          <a:lstStyle/>
          <a:p>
            <a:r xmlns:a="http://schemas.openxmlformats.org/drawingml/2006/main">
              <a:rPr lang="es" dirty="0" smtClean="0"/>
              <a:t>El uso de la IA responsable en el empoderamiento social son:</a:t>
            </a:r>
          </a:p>
          <a:p>
            <a:r xmlns:a="http://schemas.openxmlformats.org/drawingml/2006/main">
              <a:rPr lang="es" b="1" dirty="0"/>
              <a:t>Médico</a:t>
            </a:r>
          </a:p>
          <a:p>
            <a:r xmlns:a="http://schemas.openxmlformats.org/drawingml/2006/main">
              <a:rPr lang="es" dirty="0"/>
              <a:t>Permitir a los profesionales de la salud predecir sucesos futuros para los pacientes.</a:t>
            </a:r>
          </a:p>
          <a:p>
            <a:r xmlns:a="http://schemas.openxmlformats.org/drawingml/2006/main">
              <a:rPr lang="es" dirty="0"/>
              <a:t>El seguimiento de los signos vitales de los pacientes también puede ayudar en la detección temprana y el tratamiento de enfermedades.</a:t>
            </a:r>
          </a:p>
          <a:p>
            <a:r xmlns:a="http://schemas.openxmlformats.org/drawingml/2006/main">
              <a:rPr lang="es" dirty="0"/>
              <a:t>El proceso de descubrimiento y diseño de fármacos preclínicos se ha acelerado considerablemente para las empresas biofarmacéuticas, pasando de años a sólo unos pocos días o meses.</a:t>
            </a:r>
          </a:p>
          <a:p>
            <a:r xmlns:a="http://schemas.openxmlformats.org/drawingml/2006/main">
              <a:rPr lang="es" dirty="0"/>
              <a:t>Las empresas farmacéuticas han utilizado esta intervención para encontrar una posible terapia terapéutica que podría ayudar a detener la propagación de la COVID-19 mediante la reutilización de medicamentos existentes.</a:t>
            </a:r>
          </a:p>
          <a:p>
            <a:endParaRPr lang="en-US" dirty="0"/>
          </a:p>
        </p:txBody>
      </p:sp>
    </p:spTree>
    <p:extLst>
      <p:ext uri="{BB962C8B-B14F-4D97-AF65-F5344CB8AC3E}">
        <p14:creationId xmlns:p14="http://schemas.microsoft.com/office/powerpoint/2010/main" val="3389602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1020</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Flagship Scheme of Government of India</vt:lpstr>
      <vt:lpstr>Responsible AI for Social Empowerment(RAISE)</vt:lpstr>
      <vt:lpstr>Fundamental Principle of Responsible AI </vt:lpstr>
      <vt:lpstr>PowerPoint Presentation</vt:lpstr>
      <vt:lpstr>PowerPoint Presentation</vt:lpstr>
      <vt:lpstr>What are the major Challenges of Artificial Intelligence? </vt:lpstr>
      <vt:lpstr>Responsible AI in Social Empowerment </vt:lpstr>
      <vt:lpstr>What are the major Challenges of Artificial Intelligence? </vt:lpstr>
      <vt:lpstr> What are the use of Responsible AI in Social Empowerment?  </vt:lpstr>
      <vt:lpstr>PowerPoint Presentation</vt:lpstr>
      <vt:lpstr>PowerPoint Presentation</vt:lpstr>
      <vt:lpstr>Ethical Considerations in Responsible AI </vt:lpstr>
      <vt:lpstr> What are the Best Practices for Ethical AI Development? </vt:lpstr>
      <vt:lpstr>About AI For All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Flagship Scheme of Government of India</dc:title>
  <dc:creator>HP</dc:creator>
  <cp:lastModifiedBy>HP</cp:lastModifiedBy>
  <cp:revision>8</cp:revision>
  <dcterms:created xsi:type="dcterms:W3CDTF">2024-02-08T17:04:30Z</dcterms:created>
  <dcterms:modified xsi:type="dcterms:W3CDTF">2024-02-08T17:58:13Z</dcterms:modified>
</cp:coreProperties>
</file>