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4"/>
  </p:sldMasterIdLst>
  <p:notesMasterIdLst>
    <p:notesMasterId r:id="rId35"/>
  </p:notesMasterIdLst>
  <p:handoutMasterIdLst>
    <p:handoutMasterId r:id="rId36"/>
  </p:handoutMasterIdLst>
  <p:sldIdLst>
    <p:sldId id="289" r:id="rId5"/>
    <p:sldId id="261" r:id="rId6"/>
    <p:sldId id="262" r:id="rId7"/>
    <p:sldId id="263" r:id="rId8"/>
    <p:sldId id="264" r:id="rId9"/>
    <p:sldId id="265" r:id="rId10"/>
    <p:sldId id="266" r:id="rId11"/>
    <p:sldId id="286" r:id="rId12"/>
    <p:sldId id="287" r:id="rId13"/>
    <p:sldId id="288"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90"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00"/>
    <a:srgbClr val="D85216"/>
    <a:srgbClr val="697426"/>
    <a:srgbClr val="0000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86" d="100"/>
          <a:sy n="86" d="100"/>
        </p:scale>
        <p:origin x="153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59B911-3C12-48B7-93D4-3625B55EA245}" type="doc">
      <dgm:prSet loTypeId="urn:microsoft.com/office/officeart/2005/8/layout/orgChart1" loCatId="hierarchy" qsTypeId="urn:microsoft.com/office/officeart/2005/8/quickstyle/simple5" qsCatId="simple" csTypeId="urn:microsoft.com/office/officeart/2005/8/colors/accent0_2" csCatId="mainScheme" phldr="1"/>
      <dgm:spPr/>
      <dgm:t>
        <a:bodyPr/>
        <a:lstStyle/>
        <a:p>
          <a:endParaRPr lang="pt-BR"/>
        </a:p>
      </dgm:t>
    </dgm:pt>
    <dgm:pt modelId="{74B17853-EE8A-41F2-9B3A-81D50A935CD0}">
      <dgm:prSet phldrT="[Texto]"/>
      <dgm:spPr/>
      <dgm:t>
        <a:bodyPr/>
        <a:lstStyle/>
        <a:p>
          <a:r>
            <a:rPr lang="pt-BR" dirty="0" smtClean="0"/>
            <a:t>Veículo</a:t>
          </a:r>
          <a:endParaRPr lang="pt-BR" dirty="0"/>
        </a:p>
      </dgm:t>
    </dgm:pt>
    <dgm:pt modelId="{22EE1802-8F2B-43FA-B596-5C5D4817F7CD}" type="parTrans" cxnId="{52B1A81A-C3A0-4CC5-9912-F09B670B1EF7}">
      <dgm:prSet/>
      <dgm:spPr/>
      <dgm:t>
        <a:bodyPr/>
        <a:lstStyle/>
        <a:p>
          <a:endParaRPr lang="pt-BR"/>
        </a:p>
      </dgm:t>
    </dgm:pt>
    <dgm:pt modelId="{F9949EA3-3450-4C64-8853-BB4C75962979}" type="sibTrans" cxnId="{52B1A81A-C3A0-4CC5-9912-F09B670B1EF7}">
      <dgm:prSet/>
      <dgm:spPr/>
      <dgm:t>
        <a:bodyPr/>
        <a:lstStyle/>
        <a:p>
          <a:endParaRPr lang="pt-BR"/>
        </a:p>
      </dgm:t>
    </dgm:pt>
    <dgm:pt modelId="{81533EA3-C3B3-4AB3-850A-2F90460A9FCC}">
      <dgm:prSet phldrT="[Texto]"/>
      <dgm:spPr/>
      <dgm:t>
        <a:bodyPr/>
        <a:lstStyle/>
        <a:p>
          <a:r>
            <a:rPr lang="pt-BR" dirty="0" smtClean="0"/>
            <a:t>Ônibus</a:t>
          </a:r>
          <a:endParaRPr lang="pt-BR" dirty="0"/>
        </a:p>
      </dgm:t>
    </dgm:pt>
    <dgm:pt modelId="{8ED92C92-EDDA-4017-835C-3CE4B3594840}" type="parTrans" cxnId="{3D1792C7-BC65-4AD4-A3EE-F0EEB67277C5}">
      <dgm:prSet/>
      <dgm:spPr/>
      <dgm:t>
        <a:bodyPr/>
        <a:lstStyle/>
        <a:p>
          <a:endParaRPr lang="pt-BR"/>
        </a:p>
      </dgm:t>
    </dgm:pt>
    <dgm:pt modelId="{B689C2DC-F7B7-41D7-B0F7-07F82DFEFDDF}" type="sibTrans" cxnId="{3D1792C7-BC65-4AD4-A3EE-F0EEB67277C5}">
      <dgm:prSet/>
      <dgm:spPr/>
      <dgm:t>
        <a:bodyPr/>
        <a:lstStyle/>
        <a:p>
          <a:endParaRPr lang="pt-BR"/>
        </a:p>
      </dgm:t>
    </dgm:pt>
    <dgm:pt modelId="{579E3FC5-8F1B-4D89-989D-9E50E04CEA90}">
      <dgm:prSet phldrT="[Texto]"/>
      <dgm:spPr/>
      <dgm:t>
        <a:bodyPr/>
        <a:lstStyle/>
        <a:p>
          <a:r>
            <a:rPr lang="pt-BR" dirty="0" smtClean="0"/>
            <a:t>Caminhão</a:t>
          </a:r>
          <a:endParaRPr lang="pt-BR" dirty="0"/>
        </a:p>
      </dgm:t>
    </dgm:pt>
    <dgm:pt modelId="{FAE661CE-F042-43B6-90DB-8AF7AB6CA15D}" type="parTrans" cxnId="{1D1586CA-5F9F-4680-9B9F-88AE06164ADA}">
      <dgm:prSet/>
      <dgm:spPr/>
      <dgm:t>
        <a:bodyPr/>
        <a:lstStyle/>
        <a:p>
          <a:endParaRPr lang="pt-BR"/>
        </a:p>
      </dgm:t>
    </dgm:pt>
    <dgm:pt modelId="{7C547C81-C79D-4EB8-A09E-20EF548F59A0}" type="sibTrans" cxnId="{1D1586CA-5F9F-4680-9B9F-88AE06164ADA}">
      <dgm:prSet/>
      <dgm:spPr/>
      <dgm:t>
        <a:bodyPr/>
        <a:lstStyle/>
        <a:p>
          <a:endParaRPr lang="pt-BR"/>
        </a:p>
      </dgm:t>
    </dgm:pt>
    <dgm:pt modelId="{6702031F-8A26-4BC7-BDCD-F9EEDD0A7DE8}">
      <dgm:prSet phldrT="[Texto]"/>
      <dgm:spPr/>
      <dgm:t>
        <a:bodyPr/>
        <a:lstStyle/>
        <a:p>
          <a:r>
            <a:rPr lang="pt-BR" dirty="0" smtClean="0"/>
            <a:t>Carro</a:t>
          </a:r>
          <a:endParaRPr lang="pt-BR" dirty="0"/>
        </a:p>
      </dgm:t>
    </dgm:pt>
    <dgm:pt modelId="{E5C9BDBC-8692-449A-83C2-89D709553BB0}" type="parTrans" cxnId="{20D8D818-3525-41E3-B652-F0DEBC59E01F}">
      <dgm:prSet/>
      <dgm:spPr/>
      <dgm:t>
        <a:bodyPr/>
        <a:lstStyle/>
        <a:p>
          <a:endParaRPr lang="pt-BR"/>
        </a:p>
      </dgm:t>
    </dgm:pt>
    <dgm:pt modelId="{C0166851-1FD4-4473-BEC1-467AAF6F0DB4}" type="sibTrans" cxnId="{20D8D818-3525-41E3-B652-F0DEBC59E01F}">
      <dgm:prSet/>
      <dgm:spPr/>
      <dgm:t>
        <a:bodyPr/>
        <a:lstStyle/>
        <a:p>
          <a:endParaRPr lang="pt-BR"/>
        </a:p>
      </dgm:t>
    </dgm:pt>
    <dgm:pt modelId="{2E69D84B-822C-4C23-99D0-A3481D12DE86}" type="pres">
      <dgm:prSet presAssocID="{A759B911-3C12-48B7-93D4-3625B55EA245}" presName="hierChild1" presStyleCnt="0">
        <dgm:presLayoutVars>
          <dgm:orgChart val="1"/>
          <dgm:chPref val="1"/>
          <dgm:dir/>
          <dgm:animOne val="branch"/>
          <dgm:animLvl val="lvl"/>
          <dgm:resizeHandles/>
        </dgm:presLayoutVars>
      </dgm:prSet>
      <dgm:spPr/>
      <dgm:t>
        <a:bodyPr/>
        <a:lstStyle/>
        <a:p>
          <a:endParaRPr lang="pt-BR"/>
        </a:p>
      </dgm:t>
    </dgm:pt>
    <dgm:pt modelId="{1246CB7F-1332-4BAC-B172-397FD73DE004}" type="pres">
      <dgm:prSet presAssocID="{74B17853-EE8A-41F2-9B3A-81D50A935CD0}" presName="hierRoot1" presStyleCnt="0">
        <dgm:presLayoutVars>
          <dgm:hierBranch val="init"/>
        </dgm:presLayoutVars>
      </dgm:prSet>
      <dgm:spPr/>
    </dgm:pt>
    <dgm:pt modelId="{FC5A05AE-8280-46FF-B581-ABEAC5C5D36F}" type="pres">
      <dgm:prSet presAssocID="{74B17853-EE8A-41F2-9B3A-81D50A935CD0}" presName="rootComposite1" presStyleCnt="0"/>
      <dgm:spPr/>
    </dgm:pt>
    <dgm:pt modelId="{6A92959D-DA91-45B2-90E7-F3B742DCFD95}" type="pres">
      <dgm:prSet presAssocID="{74B17853-EE8A-41F2-9B3A-81D50A935CD0}" presName="rootText1" presStyleLbl="node0" presStyleIdx="0" presStyleCnt="1">
        <dgm:presLayoutVars>
          <dgm:chPref val="3"/>
        </dgm:presLayoutVars>
      </dgm:prSet>
      <dgm:spPr/>
      <dgm:t>
        <a:bodyPr/>
        <a:lstStyle/>
        <a:p>
          <a:endParaRPr lang="pt-BR"/>
        </a:p>
      </dgm:t>
    </dgm:pt>
    <dgm:pt modelId="{00136DC5-91ED-4DCE-80C3-B290E2B25732}" type="pres">
      <dgm:prSet presAssocID="{74B17853-EE8A-41F2-9B3A-81D50A935CD0}" presName="rootConnector1" presStyleLbl="node1" presStyleIdx="0" presStyleCnt="0"/>
      <dgm:spPr/>
      <dgm:t>
        <a:bodyPr/>
        <a:lstStyle/>
        <a:p>
          <a:endParaRPr lang="pt-BR"/>
        </a:p>
      </dgm:t>
    </dgm:pt>
    <dgm:pt modelId="{F9150708-148D-4715-B1E8-2585112F4029}" type="pres">
      <dgm:prSet presAssocID="{74B17853-EE8A-41F2-9B3A-81D50A935CD0}" presName="hierChild2" presStyleCnt="0"/>
      <dgm:spPr/>
    </dgm:pt>
    <dgm:pt modelId="{04D22313-8EC5-4B14-AF0B-293B4D51F312}" type="pres">
      <dgm:prSet presAssocID="{8ED92C92-EDDA-4017-835C-3CE4B3594840}" presName="Name37" presStyleLbl="parChTrans1D2" presStyleIdx="0" presStyleCnt="3"/>
      <dgm:spPr/>
      <dgm:t>
        <a:bodyPr/>
        <a:lstStyle/>
        <a:p>
          <a:endParaRPr lang="pt-BR"/>
        </a:p>
      </dgm:t>
    </dgm:pt>
    <dgm:pt modelId="{7832D91C-4A06-4C2B-B057-911E92A13624}" type="pres">
      <dgm:prSet presAssocID="{81533EA3-C3B3-4AB3-850A-2F90460A9FCC}" presName="hierRoot2" presStyleCnt="0">
        <dgm:presLayoutVars>
          <dgm:hierBranch val="init"/>
        </dgm:presLayoutVars>
      </dgm:prSet>
      <dgm:spPr/>
    </dgm:pt>
    <dgm:pt modelId="{EC9AC6D2-91FC-46D5-B59C-7ABFC3BF35A4}" type="pres">
      <dgm:prSet presAssocID="{81533EA3-C3B3-4AB3-850A-2F90460A9FCC}" presName="rootComposite" presStyleCnt="0"/>
      <dgm:spPr/>
    </dgm:pt>
    <dgm:pt modelId="{EF29CCEA-C87D-417D-A9E7-D0A468C7BD79}" type="pres">
      <dgm:prSet presAssocID="{81533EA3-C3B3-4AB3-850A-2F90460A9FCC}" presName="rootText" presStyleLbl="node2" presStyleIdx="0" presStyleCnt="3">
        <dgm:presLayoutVars>
          <dgm:chPref val="3"/>
        </dgm:presLayoutVars>
      </dgm:prSet>
      <dgm:spPr/>
      <dgm:t>
        <a:bodyPr/>
        <a:lstStyle/>
        <a:p>
          <a:endParaRPr lang="pt-BR"/>
        </a:p>
      </dgm:t>
    </dgm:pt>
    <dgm:pt modelId="{6F03C5C8-CB71-416E-8DA7-65693C7B003D}" type="pres">
      <dgm:prSet presAssocID="{81533EA3-C3B3-4AB3-850A-2F90460A9FCC}" presName="rootConnector" presStyleLbl="node2" presStyleIdx="0" presStyleCnt="3"/>
      <dgm:spPr/>
      <dgm:t>
        <a:bodyPr/>
        <a:lstStyle/>
        <a:p>
          <a:endParaRPr lang="pt-BR"/>
        </a:p>
      </dgm:t>
    </dgm:pt>
    <dgm:pt modelId="{1A5437EA-DF34-4F6E-AEA1-F194E52544F6}" type="pres">
      <dgm:prSet presAssocID="{81533EA3-C3B3-4AB3-850A-2F90460A9FCC}" presName="hierChild4" presStyleCnt="0"/>
      <dgm:spPr/>
    </dgm:pt>
    <dgm:pt modelId="{83657F84-A3E3-47FF-88BB-95F8C38D239D}" type="pres">
      <dgm:prSet presAssocID="{81533EA3-C3B3-4AB3-850A-2F90460A9FCC}" presName="hierChild5" presStyleCnt="0"/>
      <dgm:spPr/>
    </dgm:pt>
    <dgm:pt modelId="{DB5EE882-1E9A-41A8-BD5D-DDF46CD29AA5}" type="pres">
      <dgm:prSet presAssocID="{FAE661CE-F042-43B6-90DB-8AF7AB6CA15D}" presName="Name37" presStyleLbl="parChTrans1D2" presStyleIdx="1" presStyleCnt="3"/>
      <dgm:spPr/>
      <dgm:t>
        <a:bodyPr/>
        <a:lstStyle/>
        <a:p>
          <a:endParaRPr lang="pt-BR"/>
        </a:p>
      </dgm:t>
    </dgm:pt>
    <dgm:pt modelId="{96FC1F5C-A262-4779-AEFA-806A5680EE3A}" type="pres">
      <dgm:prSet presAssocID="{579E3FC5-8F1B-4D89-989D-9E50E04CEA90}" presName="hierRoot2" presStyleCnt="0">
        <dgm:presLayoutVars>
          <dgm:hierBranch val="init"/>
        </dgm:presLayoutVars>
      </dgm:prSet>
      <dgm:spPr/>
    </dgm:pt>
    <dgm:pt modelId="{79099596-9E96-42D5-9E6A-7504C2C67045}" type="pres">
      <dgm:prSet presAssocID="{579E3FC5-8F1B-4D89-989D-9E50E04CEA90}" presName="rootComposite" presStyleCnt="0"/>
      <dgm:spPr/>
    </dgm:pt>
    <dgm:pt modelId="{1AEC5049-37B7-4F23-B180-4D202B30DBFB}" type="pres">
      <dgm:prSet presAssocID="{579E3FC5-8F1B-4D89-989D-9E50E04CEA90}" presName="rootText" presStyleLbl="node2" presStyleIdx="1" presStyleCnt="3">
        <dgm:presLayoutVars>
          <dgm:chPref val="3"/>
        </dgm:presLayoutVars>
      </dgm:prSet>
      <dgm:spPr/>
      <dgm:t>
        <a:bodyPr/>
        <a:lstStyle/>
        <a:p>
          <a:endParaRPr lang="pt-BR"/>
        </a:p>
      </dgm:t>
    </dgm:pt>
    <dgm:pt modelId="{CBEDDFF0-2360-4C78-A9F7-26B1934A0FC3}" type="pres">
      <dgm:prSet presAssocID="{579E3FC5-8F1B-4D89-989D-9E50E04CEA90}" presName="rootConnector" presStyleLbl="node2" presStyleIdx="1" presStyleCnt="3"/>
      <dgm:spPr/>
      <dgm:t>
        <a:bodyPr/>
        <a:lstStyle/>
        <a:p>
          <a:endParaRPr lang="pt-BR"/>
        </a:p>
      </dgm:t>
    </dgm:pt>
    <dgm:pt modelId="{838F0FA5-EA15-4039-B1A9-E70F0BD2A8C9}" type="pres">
      <dgm:prSet presAssocID="{579E3FC5-8F1B-4D89-989D-9E50E04CEA90}" presName="hierChild4" presStyleCnt="0"/>
      <dgm:spPr/>
    </dgm:pt>
    <dgm:pt modelId="{1CBC5A88-06E5-40F2-A9D2-540C565B18A0}" type="pres">
      <dgm:prSet presAssocID="{579E3FC5-8F1B-4D89-989D-9E50E04CEA90}" presName="hierChild5" presStyleCnt="0"/>
      <dgm:spPr/>
    </dgm:pt>
    <dgm:pt modelId="{00C24ECA-2B9F-47EE-AB97-FD95403FCA70}" type="pres">
      <dgm:prSet presAssocID="{E5C9BDBC-8692-449A-83C2-89D709553BB0}" presName="Name37" presStyleLbl="parChTrans1D2" presStyleIdx="2" presStyleCnt="3"/>
      <dgm:spPr/>
      <dgm:t>
        <a:bodyPr/>
        <a:lstStyle/>
        <a:p>
          <a:endParaRPr lang="pt-BR"/>
        </a:p>
      </dgm:t>
    </dgm:pt>
    <dgm:pt modelId="{977DEDB1-6412-40D2-A401-877035738EC2}" type="pres">
      <dgm:prSet presAssocID="{6702031F-8A26-4BC7-BDCD-F9EEDD0A7DE8}" presName="hierRoot2" presStyleCnt="0">
        <dgm:presLayoutVars>
          <dgm:hierBranch val="init"/>
        </dgm:presLayoutVars>
      </dgm:prSet>
      <dgm:spPr/>
    </dgm:pt>
    <dgm:pt modelId="{A06AC75E-A9F5-4089-9862-216E03184980}" type="pres">
      <dgm:prSet presAssocID="{6702031F-8A26-4BC7-BDCD-F9EEDD0A7DE8}" presName="rootComposite" presStyleCnt="0"/>
      <dgm:spPr/>
    </dgm:pt>
    <dgm:pt modelId="{067927B8-7356-4AB6-B55B-1C4CE7745383}" type="pres">
      <dgm:prSet presAssocID="{6702031F-8A26-4BC7-BDCD-F9EEDD0A7DE8}" presName="rootText" presStyleLbl="node2" presStyleIdx="2" presStyleCnt="3">
        <dgm:presLayoutVars>
          <dgm:chPref val="3"/>
        </dgm:presLayoutVars>
      </dgm:prSet>
      <dgm:spPr/>
      <dgm:t>
        <a:bodyPr/>
        <a:lstStyle/>
        <a:p>
          <a:endParaRPr lang="pt-BR"/>
        </a:p>
      </dgm:t>
    </dgm:pt>
    <dgm:pt modelId="{7E444133-4BEF-4620-81F9-80BAE0D3C87D}" type="pres">
      <dgm:prSet presAssocID="{6702031F-8A26-4BC7-BDCD-F9EEDD0A7DE8}" presName="rootConnector" presStyleLbl="node2" presStyleIdx="2" presStyleCnt="3"/>
      <dgm:spPr/>
      <dgm:t>
        <a:bodyPr/>
        <a:lstStyle/>
        <a:p>
          <a:endParaRPr lang="pt-BR"/>
        </a:p>
      </dgm:t>
    </dgm:pt>
    <dgm:pt modelId="{426148AA-19D5-4224-A551-09DEC0671F7F}" type="pres">
      <dgm:prSet presAssocID="{6702031F-8A26-4BC7-BDCD-F9EEDD0A7DE8}" presName="hierChild4" presStyleCnt="0"/>
      <dgm:spPr/>
    </dgm:pt>
    <dgm:pt modelId="{C7014384-79A6-4BAA-BC4F-5FFAA1075A00}" type="pres">
      <dgm:prSet presAssocID="{6702031F-8A26-4BC7-BDCD-F9EEDD0A7DE8}" presName="hierChild5" presStyleCnt="0"/>
      <dgm:spPr/>
    </dgm:pt>
    <dgm:pt modelId="{400555CF-86D9-4F9E-A36F-76054EAC57F8}" type="pres">
      <dgm:prSet presAssocID="{74B17853-EE8A-41F2-9B3A-81D50A935CD0}" presName="hierChild3" presStyleCnt="0"/>
      <dgm:spPr/>
    </dgm:pt>
  </dgm:ptLst>
  <dgm:cxnLst>
    <dgm:cxn modelId="{3D1792C7-BC65-4AD4-A3EE-F0EEB67277C5}" srcId="{74B17853-EE8A-41F2-9B3A-81D50A935CD0}" destId="{81533EA3-C3B3-4AB3-850A-2F90460A9FCC}" srcOrd="0" destOrd="0" parTransId="{8ED92C92-EDDA-4017-835C-3CE4B3594840}" sibTransId="{B689C2DC-F7B7-41D7-B0F7-07F82DFEFDDF}"/>
    <dgm:cxn modelId="{365D3281-C4FA-4B48-81F3-121882F3D3E5}" type="presOf" srcId="{579E3FC5-8F1B-4D89-989D-9E50E04CEA90}" destId="{CBEDDFF0-2360-4C78-A9F7-26B1934A0FC3}" srcOrd="1" destOrd="0" presId="urn:microsoft.com/office/officeart/2005/8/layout/orgChart1"/>
    <dgm:cxn modelId="{51A3D982-67D1-403C-9219-0230533980C4}" type="presOf" srcId="{A759B911-3C12-48B7-93D4-3625B55EA245}" destId="{2E69D84B-822C-4C23-99D0-A3481D12DE86}" srcOrd="0" destOrd="0" presId="urn:microsoft.com/office/officeart/2005/8/layout/orgChart1"/>
    <dgm:cxn modelId="{2DC5C61D-87AE-47D5-ACA8-53CB3108784A}" type="presOf" srcId="{6702031F-8A26-4BC7-BDCD-F9EEDD0A7DE8}" destId="{067927B8-7356-4AB6-B55B-1C4CE7745383}" srcOrd="0" destOrd="0" presId="urn:microsoft.com/office/officeart/2005/8/layout/orgChart1"/>
    <dgm:cxn modelId="{20D8D818-3525-41E3-B652-F0DEBC59E01F}" srcId="{74B17853-EE8A-41F2-9B3A-81D50A935CD0}" destId="{6702031F-8A26-4BC7-BDCD-F9EEDD0A7DE8}" srcOrd="2" destOrd="0" parTransId="{E5C9BDBC-8692-449A-83C2-89D709553BB0}" sibTransId="{C0166851-1FD4-4473-BEC1-467AAF6F0DB4}"/>
    <dgm:cxn modelId="{9C32983B-A9B6-4CB7-89E9-C617DF9878B4}" type="presOf" srcId="{E5C9BDBC-8692-449A-83C2-89D709553BB0}" destId="{00C24ECA-2B9F-47EE-AB97-FD95403FCA70}" srcOrd="0" destOrd="0" presId="urn:microsoft.com/office/officeart/2005/8/layout/orgChart1"/>
    <dgm:cxn modelId="{AC088E74-431B-4BBE-BFF9-B7FEA989B708}" type="presOf" srcId="{74B17853-EE8A-41F2-9B3A-81D50A935CD0}" destId="{6A92959D-DA91-45B2-90E7-F3B742DCFD95}" srcOrd="0" destOrd="0" presId="urn:microsoft.com/office/officeart/2005/8/layout/orgChart1"/>
    <dgm:cxn modelId="{F01D11CF-7FDC-40FB-A0E9-A3D673508883}" type="presOf" srcId="{8ED92C92-EDDA-4017-835C-3CE4B3594840}" destId="{04D22313-8EC5-4B14-AF0B-293B4D51F312}" srcOrd="0" destOrd="0" presId="urn:microsoft.com/office/officeart/2005/8/layout/orgChart1"/>
    <dgm:cxn modelId="{52B1A81A-C3A0-4CC5-9912-F09B670B1EF7}" srcId="{A759B911-3C12-48B7-93D4-3625B55EA245}" destId="{74B17853-EE8A-41F2-9B3A-81D50A935CD0}" srcOrd="0" destOrd="0" parTransId="{22EE1802-8F2B-43FA-B596-5C5D4817F7CD}" sibTransId="{F9949EA3-3450-4C64-8853-BB4C75962979}"/>
    <dgm:cxn modelId="{1D1586CA-5F9F-4680-9B9F-88AE06164ADA}" srcId="{74B17853-EE8A-41F2-9B3A-81D50A935CD0}" destId="{579E3FC5-8F1B-4D89-989D-9E50E04CEA90}" srcOrd="1" destOrd="0" parTransId="{FAE661CE-F042-43B6-90DB-8AF7AB6CA15D}" sibTransId="{7C547C81-C79D-4EB8-A09E-20EF548F59A0}"/>
    <dgm:cxn modelId="{E2801778-DADE-443B-9318-A8998801072C}" type="presOf" srcId="{81533EA3-C3B3-4AB3-850A-2F90460A9FCC}" destId="{EF29CCEA-C87D-417D-A9E7-D0A468C7BD79}" srcOrd="0" destOrd="0" presId="urn:microsoft.com/office/officeart/2005/8/layout/orgChart1"/>
    <dgm:cxn modelId="{39A0E531-B5F3-4493-BC34-86F80C0DF167}" type="presOf" srcId="{579E3FC5-8F1B-4D89-989D-9E50E04CEA90}" destId="{1AEC5049-37B7-4F23-B180-4D202B30DBFB}" srcOrd="0" destOrd="0" presId="urn:microsoft.com/office/officeart/2005/8/layout/orgChart1"/>
    <dgm:cxn modelId="{456A4366-DC5D-4339-82D0-E94FA9770759}" type="presOf" srcId="{74B17853-EE8A-41F2-9B3A-81D50A935CD0}" destId="{00136DC5-91ED-4DCE-80C3-B290E2B25732}" srcOrd="1" destOrd="0" presId="urn:microsoft.com/office/officeart/2005/8/layout/orgChart1"/>
    <dgm:cxn modelId="{CABA8D73-153A-4D25-8C2A-CD7ABB101AFC}" type="presOf" srcId="{FAE661CE-F042-43B6-90DB-8AF7AB6CA15D}" destId="{DB5EE882-1E9A-41A8-BD5D-DDF46CD29AA5}" srcOrd="0" destOrd="0" presId="urn:microsoft.com/office/officeart/2005/8/layout/orgChart1"/>
    <dgm:cxn modelId="{342CA8CB-0B30-4592-9D37-9E7966BC196F}" type="presOf" srcId="{81533EA3-C3B3-4AB3-850A-2F90460A9FCC}" destId="{6F03C5C8-CB71-416E-8DA7-65693C7B003D}" srcOrd="1" destOrd="0" presId="urn:microsoft.com/office/officeart/2005/8/layout/orgChart1"/>
    <dgm:cxn modelId="{F2221596-D7B2-4807-90F9-8448292D98C5}" type="presOf" srcId="{6702031F-8A26-4BC7-BDCD-F9EEDD0A7DE8}" destId="{7E444133-4BEF-4620-81F9-80BAE0D3C87D}" srcOrd="1" destOrd="0" presId="urn:microsoft.com/office/officeart/2005/8/layout/orgChart1"/>
    <dgm:cxn modelId="{2BC9D04E-7BA5-4789-B8C2-9BB0F058D272}" type="presParOf" srcId="{2E69D84B-822C-4C23-99D0-A3481D12DE86}" destId="{1246CB7F-1332-4BAC-B172-397FD73DE004}" srcOrd="0" destOrd="0" presId="urn:microsoft.com/office/officeart/2005/8/layout/orgChart1"/>
    <dgm:cxn modelId="{D7FA2D3C-CBDA-46B2-8E29-42FF1E360A19}" type="presParOf" srcId="{1246CB7F-1332-4BAC-B172-397FD73DE004}" destId="{FC5A05AE-8280-46FF-B581-ABEAC5C5D36F}" srcOrd="0" destOrd="0" presId="urn:microsoft.com/office/officeart/2005/8/layout/orgChart1"/>
    <dgm:cxn modelId="{4A1979FB-8FAB-4F8D-8FA4-823BDF2C8462}" type="presParOf" srcId="{FC5A05AE-8280-46FF-B581-ABEAC5C5D36F}" destId="{6A92959D-DA91-45B2-90E7-F3B742DCFD95}" srcOrd="0" destOrd="0" presId="urn:microsoft.com/office/officeart/2005/8/layout/orgChart1"/>
    <dgm:cxn modelId="{C58F4BD9-5361-48CD-B539-F31D1D54F7AA}" type="presParOf" srcId="{FC5A05AE-8280-46FF-B581-ABEAC5C5D36F}" destId="{00136DC5-91ED-4DCE-80C3-B290E2B25732}" srcOrd="1" destOrd="0" presId="urn:microsoft.com/office/officeart/2005/8/layout/orgChart1"/>
    <dgm:cxn modelId="{338ADF9B-6C55-4DCE-8017-8DEBD1EBC935}" type="presParOf" srcId="{1246CB7F-1332-4BAC-B172-397FD73DE004}" destId="{F9150708-148D-4715-B1E8-2585112F4029}" srcOrd="1" destOrd="0" presId="urn:microsoft.com/office/officeart/2005/8/layout/orgChart1"/>
    <dgm:cxn modelId="{25B63E70-0A73-44F7-BA12-F2FB7105654E}" type="presParOf" srcId="{F9150708-148D-4715-B1E8-2585112F4029}" destId="{04D22313-8EC5-4B14-AF0B-293B4D51F312}" srcOrd="0" destOrd="0" presId="urn:microsoft.com/office/officeart/2005/8/layout/orgChart1"/>
    <dgm:cxn modelId="{212866A1-7CE9-43BB-98AC-C7BA346B5D3A}" type="presParOf" srcId="{F9150708-148D-4715-B1E8-2585112F4029}" destId="{7832D91C-4A06-4C2B-B057-911E92A13624}" srcOrd="1" destOrd="0" presId="urn:microsoft.com/office/officeart/2005/8/layout/orgChart1"/>
    <dgm:cxn modelId="{E58BB78A-5B84-40D8-83D9-8F5B43536558}" type="presParOf" srcId="{7832D91C-4A06-4C2B-B057-911E92A13624}" destId="{EC9AC6D2-91FC-46D5-B59C-7ABFC3BF35A4}" srcOrd="0" destOrd="0" presId="urn:microsoft.com/office/officeart/2005/8/layout/orgChart1"/>
    <dgm:cxn modelId="{920D11A3-6D46-41C7-AB05-B651C1853207}" type="presParOf" srcId="{EC9AC6D2-91FC-46D5-B59C-7ABFC3BF35A4}" destId="{EF29CCEA-C87D-417D-A9E7-D0A468C7BD79}" srcOrd="0" destOrd="0" presId="urn:microsoft.com/office/officeart/2005/8/layout/orgChart1"/>
    <dgm:cxn modelId="{01A6EFAB-C3FB-466C-8C15-867D341ED19F}" type="presParOf" srcId="{EC9AC6D2-91FC-46D5-B59C-7ABFC3BF35A4}" destId="{6F03C5C8-CB71-416E-8DA7-65693C7B003D}" srcOrd="1" destOrd="0" presId="urn:microsoft.com/office/officeart/2005/8/layout/orgChart1"/>
    <dgm:cxn modelId="{C350F38C-3A38-4BC0-9586-2C0EA4CC9A31}" type="presParOf" srcId="{7832D91C-4A06-4C2B-B057-911E92A13624}" destId="{1A5437EA-DF34-4F6E-AEA1-F194E52544F6}" srcOrd="1" destOrd="0" presId="urn:microsoft.com/office/officeart/2005/8/layout/orgChart1"/>
    <dgm:cxn modelId="{D84B50C1-CF29-4711-8536-6BDDD1381931}" type="presParOf" srcId="{7832D91C-4A06-4C2B-B057-911E92A13624}" destId="{83657F84-A3E3-47FF-88BB-95F8C38D239D}" srcOrd="2" destOrd="0" presId="urn:microsoft.com/office/officeart/2005/8/layout/orgChart1"/>
    <dgm:cxn modelId="{7EEAA3BE-4549-462B-A0A0-2A8291BDF81A}" type="presParOf" srcId="{F9150708-148D-4715-B1E8-2585112F4029}" destId="{DB5EE882-1E9A-41A8-BD5D-DDF46CD29AA5}" srcOrd="2" destOrd="0" presId="urn:microsoft.com/office/officeart/2005/8/layout/orgChart1"/>
    <dgm:cxn modelId="{96E31DFB-4231-451F-AA6C-29DE48C538C9}" type="presParOf" srcId="{F9150708-148D-4715-B1E8-2585112F4029}" destId="{96FC1F5C-A262-4779-AEFA-806A5680EE3A}" srcOrd="3" destOrd="0" presId="urn:microsoft.com/office/officeart/2005/8/layout/orgChart1"/>
    <dgm:cxn modelId="{AA5A46D1-5FDD-49C1-B284-11360C2928BF}" type="presParOf" srcId="{96FC1F5C-A262-4779-AEFA-806A5680EE3A}" destId="{79099596-9E96-42D5-9E6A-7504C2C67045}" srcOrd="0" destOrd="0" presId="urn:microsoft.com/office/officeart/2005/8/layout/orgChart1"/>
    <dgm:cxn modelId="{9D2FDFE2-ACD3-44CB-BCE4-D2734A0BD29F}" type="presParOf" srcId="{79099596-9E96-42D5-9E6A-7504C2C67045}" destId="{1AEC5049-37B7-4F23-B180-4D202B30DBFB}" srcOrd="0" destOrd="0" presId="urn:microsoft.com/office/officeart/2005/8/layout/orgChart1"/>
    <dgm:cxn modelId="{9B9A1775-F30A-47C7-9AC4-45A1A20699EF}" type="presParOf" srcId="{79099596-9E96-42D5-9E6A-7504C2C67045}" destId="{CBEDDFF0-2360-4C78-A9F7-26B1934A0FC3}" srcOrd="1" destOrd="0" presId="urn:microsoft.com/office/officeart/2005/8/layout/orgChart1"/>
    <dgm:cxn modelId="{7639DE4D-450B-4F04-8FF8-8DE6B971BBE3}" type="presParOf" srcId="{96FC1F5C-A262-4779-AEFA-806A5680EE3A}" destId="{838F0FA5-EA15-4039-B1A9-E70F0BD2A8C9}" srcOrd="1" destOrd="0" presId="urn:microsoft.com/office/officeart/2005/8/layout/orgChart1"/>
    <dgm:cxn modelId="{774836AE-5BA8-4DD0-B6FF-43A050D686F8}" type="presParOf" srcId="{96FC1F5C-A262-4779-AEFA-806A5680EE3A}" destId="{1CBC5A88-06E5-40F2-A9D2-540C565B18A0}" srcOrd="2" destOrd="0" presId="urn:microsoft.com/office/officeart/2005/8/layout/orgChart1"/>
    <dgm:cxn modelId="{8145E1AF-720E-4DC8-9B58-65368E9EE5FB}" type="presParOf" srcId="{F9150708-148D-4715-B1E8-2585112F4029}" destId="{00C24ECA-2B9F-47EE-AB97-FD95403FCA70}" srcOrd="4" destOrd="0" presId="urn:microsoft.com/office/officeart/2005/8/layout/orgChart1"/>
    <dgm:cxn modelId="{CD912CA1-B250-4F2C-B0FD-CC909283AD8B}" type="presParOf" srcId="{F9150708-148D-4715-B1E8-2585112F4029}" destId="{977DEDB1-6412-40D2-A401-877035738EC2}" srcOrd="5" destOrd="0" presId="urn:microsoft.com/office/officeart/2005/8/layout/orgChart1"/>
    <dgm:cxn modelId="{B54023EE-569F-474F-A68E-62511739FB8C}" type="presParOf" srcId="{977DEDB1-6412-40D2-A401-877035738EC2}" destId="{A06AC75E-A9F5-4089-9862-216E03184980}" srcOrd="0" destOrd="0" presId="urn:microsoft.com/office/officeart/2005/8/layout/orgChart1"/>
    <dgm:cxn modelId="{99AB4CB6-2E14-4F8B-A220-45B7B8119915}" type="presParOf" srcId="{A06AC75E-A9F5-4089-9862-216E03184980}" destId="{067927B8-7356-4AB6-B55B-1C4CE7745383}" srcOrd="0" destOrd="0" presId="urn:microsoft.com/office/officeart/2005/8/layout/orgChart1"/>
    <dgm:cxn modelId="{785BDC73-CA49-48A1-9886-831043682564}" type="presParOf" srcId="{A06AC75E-A9F5-4089-9862-216E03184980}" destId="{7E444133-4BEF-4620-81F9-80BAE0D3C87D}" srcOrd="1" destOrd="0" presId="urn:microsoft.com/office/officeart/2005/8/layout/orgChart1"/>
    <dgm:cxn modelId="{06DB4DFA-6C07-45E5-BFA5-861C934850EE}" type="presParOf" srcId="{977DEDB1-6412-40D2-A401-877035738EC2}" destId="{426148AA-19D5-4224-A551-09DEC0671F7F}" srcOrd="1" destOrd="0" presId="urn:microsoft.com/office/officeart/2005/8/layout/orgChart1"/>
    <dgm:cxn modelId="{5D33E0F9-C129-4D87-B700-3245DDFCD4DC}" type="presParOf" srcId="{977DEDB1-6412-40D2-A401-877035738EC2}" destId="{C7014384-79A6-4BAA-BC4F-5FFAA1075A00}" srcOrd="2" destOrd="0" presId="urn:microsoft.com/office/officeart/2005/8/layout/orgChart1"/>
    <dgm:cxn modelId="{EF67685E-FD54-4102-B149-3ACB28E6277D}" type="presParOf" srcId="{1246CB7F-1332-4BAC-B172-397FD73DE004}" destId="{400555CF-86D9-4F9E-A36F-76054EAC57F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24ECA-2B9F-47EE-AB97-FD95403FCA70}">
      <dsp:nvSpPr>
        <dsp:cNvPr id="0" name=""/>
        <dsp:cNvSpPr/>
      </dsp:nvSpPr>
      <dsp:spPr>
        <a:xfrm>
          <a:off x="3048000" y="943167"/>
          <a:ext cx="2156482" cy="374265"/>
        </a:xfrm>
        <a:custGeom>
          <a:avLst/>
          <a:gdLst/>
          <a:ahLst/>
          <a:cxnLst/>
          <a:rect l="0" t="0" r="0" b="0"/>
          <a:pathLst>
            <a:path>
              <a:moveTo>
                <a:pt x="0" y="0"/>
              </a:moveTo>
              <a:lnTo>
                <a:pt x="0" y="187132"/>
              </a:lnTo>
              <a:lnTo>
                <a:pt x="2156482" y="187132"/>
              </a:lnTo>
              <a:lnTo>
                <a:pt x="2156482" y="37426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5EE882-1E9A-41A8-BD5D-DDF46CD29AA5}">
      <dsp:nvSpPr>
        <dsp:cNvPr id="0" name=""/>
        <dsp:cNvSpPr/>
      </dsp:nvSpPr>
      <dsp:spPr>
        <a:xfrm>
          <a:off x="3002280" y="943167"/>
          <a:ext cx="91440" cy="374265"/>
        </a:xfrm>
        <a:custGeom>
          <a:avLst/>
          <a:gdLst/>
          <a:ahLst/>
          <a:cxnLst/>
          <a:rect l="0" t="0" r="0" b="0"/>
          <a:pathLst>
            <a:path>
              <a:moveTo>
                <a:pt x="45720" y="0"/>
              </a:moveTo>
              <a:lnTo>
                <a:pt x="45720" y="37426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D22313-8EC5-4B14-AF0B-293B4D51F312}">
      <dsp:nvSpPr>
        <dsp:cNvPr id="0" name=""/>
        <dsp:cNvSpPr/>
      </dsp:nvSpPr>
      <dsp:spPr>
        <a:xfrm>
          <a:off x="891517" y="943167"/>
          <a:ext cx="2156482" cy="374265"/>
        </a:xfrm>
        <a:custGeom>
          <a:avLst/>
          <a:gdLst/>
          <a:ahLst/>
          <a:cxnLst/>
          <a:rect l="0" t="0" r="0" b="0"/>
          <a:pathLst>
            <a:path>
              <a:moveTo>
                <a:pt x="2156482" y="0"/>
              </a:moveTo>
              <a:lnTo>
                <a:pt x="2156482" y="187132"/>
              </a:lnTo>
              <a:lnTo>
                <a:pt x="0" y="187132"/>
              </a:lnTo>
              <a:lnTo>
                <a:pt x="0" y="37426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92959D-DA91-45B2-90E7-F3B742DCFD95}">
      <dsp:nvSpPr>
        <dsp:cNvPr id="0" name=""/>
        <dsp:cNvSpPr/>
      </dsp:nvSpPr>
      <dsp:spPr>
        <a:xfrm>
          <a:off x="2156891" y="52058"/>
          <a:ext cx="1782216" cy="89110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pt-BR" sz="3300" kern="1200" dirty="0" smtClean="0"/>
            <a:t>Veículo</a:t>
          </a:r>
          <a:endParaRPr lang="pt-BR" sz="3300" kern="1200" dirty="0"/>
        </a:p>
      </dsp:txBody>
      <dsp:txXfrm>
        <a:off x="2156891" y="52058"/>
        <a:ext cx="1782216" cy="891108"/>
      </dsp:txXfrm>
    </dsp:sp>
    <dsp:sp modelId="{EF29CCEA-C87D-417D-A9E7-D0A468C7BD79}">
      <dsp:nvSpPr>
        <dsp:cNvPr id="0" name=""/>
        <dsp:cNvSpPr/>
      </dsp:nvSpPr>
      <dsp:spPr>
        <a:xfrm>
          <a:off x="409" y="1317432"/>
          <a:ext cx="1782216" cy="89110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pt-BR" sz="3300" kern="1200" dirty="0" smtClean="0"/>
            <a:t>Ônibus</a:t>
          </a:r>
          <a:endParaRPr lang="pt-BR" sz="3300" kern="1200" dirty="0"/>
        </a:p>
      </dsp:txBody>
      <dsp:txXfrm>
        <a:off x="409" y="1317432"/>
        <a:ext cx="1782216" cy="891108"/>
      </dsp:txXfrm>
    </dsp:sp>
    <dsp:sp modelId="{1AEC5049-37B7-4F23-B180-4D202B30DBFB}">
      <dsp:nvSpPr>
        <dsp:cNvPr id="0" name=""/>
        <dsp:cNvSpPr/>
      </dsp:nvSpPr>
      <dsp:spPr>
        <a:xfrm>
          <a:off x="2156891" y="1317432"/>
          <a:ext cx="1782216" cy="89110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pt-BR" sz="3300" kern="1200" dirty="0" smtClean="0"/>
            <a:t>Caminhão</a:t>
          </a:r>
          <a:endParaRPr lang="pt-BR" sz="3300" kern="1200" dirty="0"/>
        </a:p>
      </dsp:txBody>
      <dsp:txXfrm>
        <a:off x="2156891" y="1317432"/>
        <a:ext cx="1782216" cy="891108"/>
      </dsp:txXfrm>
    </dsp:sp>
    <dsp:sp modelId="{067927B8-7356-4AB6-B55B-1C4CE7745383}">
      <dsp:nvSpPr>
        <dsp:cNvPr id="0" name=""/>
        <dsp:cNvSpPr/>
      </dsp:nvSpPr>
      <dsp:spPr>
        <a:xfrm>
          <a:off x="4313373" y="1317432"/>
          <a:ext cx="1782216" cy="89110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pt-BR" sz="3300" kern="1200" dirty="0" smtClean="0"/>
            <a:t>Carro</a:t>
          </a:r>
          <a:endParaRPr lang="pt-BR" sz="3300" kern="1200" dirty="0"/>
        </a:p>
      </dsp:txBody>
      <dsp:txXfrm>
        <a:off x="4313373" y="1317432"/>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EDC66F2-0DED-4D4A-96E9-B223FC90C0F5}" type="slidenum">
              <a:rPr lang="en-US"/>
              <a:pPr>
                <a:defRPr/>
              </a:pPr>
              <a:t>‹nº›</a:t>
            </a:fld>
            <a:endParaRPr lang="en-US"/>
          </a:p>
        </p:txBody>
      </p:sp>
    </p:spTree>
    <p:extLst>
      <p:ext uri="{BB962C8B-B14F-4D97-AF65-F5344CB8AC3E}">
        <p14:creationId xmlns:p14="http://schemas.microsoft.com/office/powerpoint/2010/main" val="753910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Clique para editar os estilos do texto mestre</a:t>
            </a:r>
          </a:p>
          <a:p>
            <a:pPr lvl="1"/>
            <a:r>
              <a:rPr lang="en-US" noProof="0" smtClean="0"/>
              <a:t>Segundo nível</a:t>
            </a:r>
          </a:p>
          <a:p>
            <a:pPr lvl="2"/>
            <a:r>
              <a:rPr lang="en-US" noProof="0" smtClean="0"/>
              <a:t>Terceiro nível</a:t>
            </a:r>
          </a:p>
          <a:p>
            <a:pPr lvl="3"/>
            <a:r>
              <a:rPr lang="en-US" noProof="0" smtClean="0"/>
              <a:t>Quarto nível</a:t>
            </a:r>
          </a:p>
          <a:p>
            <a:pPr lvl="4"/>
            <a:r>
              <a:rPr lang="en-US" noProof="0" smtClean="0"/>
              <a:t>Quinto nível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F22B3F9B-A8EA-4C7C-AB99-60ACDCFD11F2}" type="slidenum">
              <a:rPr lang="en-US"/>
              <a:pPr>
                <a:defRPr/>
              </a:pPr>
              <a:t>‹nº›</a:t>
            </a:fld>
            <a:endParaRPr lang="en-US"/>
          </a:p>
        </p:txBody>
      </p:sp>
    </p:spTree>
    <p:extLst>
      <p:ext uri="{BB962C8B-B14F-4D97-AF65-F5344CB8AC3E}">
        <p14:creationId xmlns:p14="http://schemas.microsoft.com/office/powerpoint/2010/main" val="12943018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ABEECD8-E9E0-450A-8985-31AFED7B75B6}" type="datetimeFigureOut">
              <a:rPr lang="pt-BR" smtClean="0"/>
              <a:t>07/03/2022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DCA2B69-EA6F-44E0-A081-2B2FE53EA310}" type="slidenum">
              <a:rPr lang="pt-BR" smtClean="0"/>
              <a:t>‹nº›</a:t>
            </a:fld>
            <a:endParaRPr lang="pt-BR"/>
          </a:p>
        </p:txBody>
      </p:sp>
    </p:spTree>
    <p:extLst>
      <p:ext uri="{BB962C8B-B14F-4D97-AF65-F5344CB8AC3E}">
        <p14:creationId xmlns:p14="http://schemas.microsoft.com/office/powerpoint/2010/main" val="380876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ABEECD8-E9E0-450A-8985-31AFED7B75B6}" type="datetimeFigureOut">
              <a:rPr lang="pt-BR" smtClean="0"/>
              <a:t>07/03/2022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DCA2B69-EA6F-44E0-A081-2B2FE53EA310}" type="slidenum">
              <a:rPr lang="pt-BR" smtClean="0"/>
              <a:t>‹nº›</a:t>
            </a:fld>
            <a:endParaRPr lang="pt-BR"/>
          </a:p>
        </p:txBody>
      </p:sp>
    </p:spTree>
    <p:extLst>
      <p:ext uri="{BB962C8B-B14F-4D97-AF65-F5344CB8AC3E}">
        <p14:creationId xmlns:p14="http://schemas.microsoft.com/office/powerpoint/2010/main" val="145878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ABEECD8-E9E0-450A-8985-31AFED7B75B6}" type="datetimeFigureOut">
              <a:rPr lang="pt-BR" smtClean="0"/>
              <a:t>07/03/2022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DCA2B69-EA6F-44E0-A081-2B2FE53EA310}" type="slidenum">
              <a:rPr lang="pt-BR" smtClean="0"/>
              <a:t>‹nº›</a:t>
            </a:fld>
            <a:endParaRPr lang="pt-BR"/>
          </a:p>
        </p:txBody>
      </p:sp>
    </p:spTree>
    <p:extLst>
      <p:ext uri="{BB962C8B-B14F-4D97-AF65-F5344CB8AC3E}">
        <p14:creationId xmlns:p14="http://schemas.microsoft.com/office/powerpoint/2010/main" val="806327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Em branco">
    <p:spTree>
      <p:nvGrpSpPr>
        <p:cNvPr id="1" name=""/>
        <p:cNvGrpSpPr/>
        <p:nvPr/>
      </p:nvGrpSpPr>
      <p:grpSpPr>
        <a:xfrm>
          <a:off x="0" y="0"/>
          <a:ext cx="0" cy="0"/>
          <a:chOff x="0" y="0"/>
          <a:chExt cx="0" cy="0"/>
        </a:xfrm>
      </p:grpSpPr>
      <p:sp>
        <p:nvSpPr>
          <p:cNvPr id="7" name="Título 1"/>
          <p:cNvSpPr>
            <a:spLocks noGrp="1"/>
          </p:cNvSpPr>
          <p:nvPr>
            <p:ph type="title" hasCustomPrompt="1"/>
          </p:nvPr>
        </p:nvSpPr>
        <p:spPr>
          <a:xfrm>
            <a:off x="457200" y="152400"/>
            <a:ext cx="7239000" cy="411163"/>
          </a:xfrm>
          <a:prstGeom prst="rect">
            <a:avLst/>
          </a:prstGeom>
        </p:spPr>
        <p:txBody>
          <a:bodyPr/>
          <a:lstStyle>
            <a:lvl1pPr>
              <a:defRPr sz="3200">
                <a:solidFill>
                  <a:srgbClr val="FF6600"/>
                </a:solidFill>
              </a:defRPr>
            </a:lvl1pPr>
          </a:lstStyle>
          <a:p>
            <a:r>
              <a:rPr lang="pt-BR" dirty="0" smtClean="0"/>
              <a:t>Título</a:t>
            </a:r>
            <a:endParaRPr lang="en-US" dirty="0"/>
          </a:p>
        </p:txBody>
      </p:sp>
      <p:sp>
        <p:nvSpPr>
          <p:cNvPr id="8" name="Espaço Reservado para Conteúdo 2"/>
          <p:cNvSpPr>
            <a:spLocks noGrp="1"/>
          </p:cNvSpPr>
          <p:nvPr>
            <p:ph idx="1"/>
          </p:nvPr>
        </p:nvSpPr>
        <p:spPr>
          <a:xfrm>
            <a:off x="457200" y="914400"/>
            <a:ext cx="8229600" cy="5211763"/>
          </a:xfrm>
          <a:prstGeom prst="rect">
            <a:avLst/>
          </a:prstGeom>
        </p:spPr>
        <p:txBody>
          <a:bodyPr/>
          <a:lstStyle>
            <a:lvl1pPr>
              <a:buFontTx/>
              <a:buNone/>
              <a:defRPr sz="2400">
                <a:solidFill>
                  <a:srgbClr val="000000"/>
                </a:solidFill>
              </a:defRPr>
            </a:lvl1pPr>
            <a:lvl2pPr>
              <a:buFont typeface="Arial" pitchFamily="34" charset="0"/>
              <a:buChar char="»"/>
              <a:defRPr sz="2400">
                <a:solidFill>
                  <a:srgbClr val="000000"/>
                </a:solidFill>
              </a:defRPr>
            </a:lvl2pPr>
            <a:lvl3pPr>
              <a:buFont typeface="Wingdings" pitchFamily="2" charset="2"/>
              <a:buChar char="§"/>
              <a:defRPr sz="2400">
                <a:solidFill>
                  <a:srgbClr val="000000"/>
                </a:solidFill>
              </a:defRPr>
            </a:lvl3pPr>
            <a:lvl4pPr>
              <a:buFont typeface="Arial" pitchFamily="34" charset="0"/>
              <a:buChar char="•"/>
              <a:defRPr sz="2400">
                <a:solidFill>
                  <a:srgbClr val="000000"/>
                </a:solidFill>
              </a:defRPr>
            </a:lvl4pPr>
            <a:lvl5pPr>
              <a:defRPr>
                <a:solidFill>
                  <a:schemeClr val="tx1">
                    <a:lumMod val="65000"/>
                    <a:lumOff val="35000"/>
                  </a:schemeClr>
                </a:solidFill>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p:txBody>
      </p:sp>
      <p:sp>
        <p:nvSpPr>
          <p:cNvPr id="9"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latin typeface="Arial" charset="0"/>
              </a:defRPr>
            </a:lvl1pPr>
          </a:lstStyle>
          <a:p>
            <a:pPr>
              <a:defRPr/>
            </a:pPr>
            <a:fld id="{8D49CF61-3533-47D3-A1BD-C71305F19C06}" type="slidenum">
              <a:rPr lang="en-US"/>
              <a:pPr>
                <a:defRPr/>
              </a:pPr>
              <a:t>‹nº›</a:t>
            </a:fld>
            <a:endParaRPr lang="en-US"/>
          </a:p>
        </p:txBody>
      </p:sp>
    </p:spTree>
    <p:extLst>
      <p:ext uri="{BB962C8B-B14F-4D97-AF65-F5344CB8AC3E}">
        <p14:creationId xmlns:p14="http://schemas.microsoft.com/office/powerpoint/2010/main" val="40233958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ABEECD8-E9E0-450A-8985-31AFED7B75B6}" type="datetimeFigureOut">
              <a:rPr lang="pt-BR" smtClean="0"/>
              <a:t>07/03/2022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DCA2B69-EA6F-44E0-A081-2B2FE53EA310}" type="slidenum">
              <a:rPr lang="pt-BR" smtClean="0"/>
              <a:t>‹nº›</a:t>
            </a:fld>
            <a:endParaRPr lang="pt-BR"/>
          </a:p>
        </p:txBody>
      </p:sp>
    </p:spTree>
    <p:extLst>
      <p:ext uri="{BB962C8B-B14F-4D97-AF65-F5344CB8AC3E}">
        <p14:creationId xmlns:p14="http://schemas.microsoft.com/office/powerpoint/2010/main" val="313586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5ABEECD8-E9E0-450A-8985-31AFED7B75B6}" type="datetimeFigureOut">
              <a:rPr lang="pt-BR" smtClean="0"/>
              <a:t>07/03/2022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DCA2B69-EA6F-44E0-A081-2B2FE53EA310}" type="slidenum">
              <a:rPr lang="pt-BR" smtClean="0"/>
              <a:t>‹nº›</a:t>
            </a:fld>
            <a:endParaRPr lang="pt-BR"/>
          </a:p>
        </p:txBody>
      </p:sp>
    </p:spTree>
    <p:extLst>
      <p:ext uri="{BB962C8B-B14F-4D97-AF65-F5344CB8AC3E}">
        <p14:creationId xmlns:p14="http://schemas.microsoft.com/office/powerpoint/2010/main" val="281474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28650" y="1825625"/>
            <a:ext cx="386715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825625"/>
            <a:ext cx="386715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ABEECD8-E9E0-450A-8985-31AFED7B75B6}" type="datetimeFigureOut">
              <a:rPr lang="pt-BR" smtClean="0"/>
              <a:t>07/03/2022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DCA2B69-EA6F-44E0-A081-2B2FE53EA310}" type="slidenum">
              <a:rPr lang="pt-BR" smtClean="0"/>
              <a:t>‹nº›</a:t>
            </a:fld>
            <a:endParaRPr lang="pt-BR"/>
          </a:p>
        </p:txBody>
      </p:sp>
    </p:spTree>
    <p:extLst>
      <p:ext uri="{BB962C8B-B14F-4D97-AF65-F5344CB8AC3E}">
        <p14:creationId xmlns:p14="http://schemas.microsoft.com/office/powerpoint/2010/main" val="324901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ABEECD8-E9E0-450A-8985-31AFED7B75B6}" type="datetimeFigureOut">
              <a:rPr lang="pt-BR" smtClean="0"/>
              <a:t>07/03/2022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DCA2B69-EA6F-44E0-A081-2B2FE53EA310}" type="slidenum">
              <a:rPr lang="pt-BR" smtClean="0"/>
              <a:t>‹nº›</a:t>
            </a:fld>
            <a:endParaRPr lang="pt-BR"/>
          </a:p>
        </p:txBody>
      </p:sp>
    </p:spTree>
    <p:extLst>
      <p:ext uri="{BB962C8B-B14F-4D97-AF65-F5344CB8AC3E}">
        <p14:creationId xmlns:p14="http://schemas.microsoft.com/office/powerpoint/2010/main" val="34707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ABEECD8-E9E0-450A-8985-31AFED7B75B6}" type="datetimeFigureOut">
              <a:rPr lang="pt-BR" smtClean="0"/>
              <a:t>07/03/2022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DCA2B69-EA6F-44E0-A081-2B2FE53EA310}" type="slidenum">
              <a:rPr lang="pt-BR" smtClean="0"/>
              <a:t>‹nº›</a:t>
            </a:fld>
            <a:endParaRPr lang="pt-BR"/>
          </a:p>
        </p:txBody>
      </p:sp>
    </p:spTree>
    <p:extLst>
      <p:ext uri="{BB962C8B-B14F-4D97-AF65-F5344CB8AC3E}">
        <p14:creationId xmlns:p14="http://schemas.microsoft.com/office/powerpoint/2010/main" val="44962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ABEECD8-E9E0-450A-8985-31AFED7B75B6}" type="datetimeFigureOut">
              <a:rPr lang="pt-BR" smtClean="0"/>
              <a:t>07/03/2022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DCA2B69-EA6F-44E0-A081-2B2FE53EA310}" type="slidenum">
              <a:rPr lang="pt-BR" smtClean="0"/>
              <a:t>‹nº›</a:t>
            </a:fld>
            <a:endParaRPr lang="pt-BR"/>
          </a:p>
        </p:txBody>
      </p:sp>
    </p:spTree>
    <p:extLst>
      <p:ext uri="{BB962C8B-B14F-4D97-AF65-F5344CB8AC3E}">
        <p14:creationId xmlns:p14="http://schemas.microsoft.com/office/powerpoint/2010/main" val="333091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5ABEECD8-E9E0-450A-8985-31AFED7B75B6}" type="datetimeFigureOut">
              <a:rPr lang="pt-BR" smtClean="0"/>
              <a:t>07/03/2022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DCA2B69-EA6F-44E0-A081-2B2FE53EA310}" type="slidenum">
              <a:rPr lang="pt-BR" smtClean="0"/>
              <a:t>‹nº›</a:t>
            </a:fld>
            <a:endParaRPr lang="pt-BR"/>
          </a:p>
        </p:txBody>
      </p:sp>
    </p:spTree>
    <p:extLst>
      <p:ext uri="{BB962C8B-B14F-4D97-AF65-F5344CB8AC3E}">
        <p14:creationId xmlns:p14="http://schemas.microsoft.com/office/powerpoint/2010/main" val="89641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5ABEECD8-E9E0-450A-8985-31AFED7B75B6}" type="datetimeFigureOut">
              <a:rPr lang="pt-BR" smtClean="0"/>
              <a:t>07/03/2022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DCA2B69-EA6F-44E0-A081-2B2FE53EA310}" type="slidenum">
              <a:rPr lang="pt-BR" smtClean="0"/>
              <a:t>‹nº›</a:t>
            </a:fld>
            <a:endParaRPr lang="pt-BR"/>
          </a:p>
        </p:txBody>
      </p:sp>
    </p:spTree>
    <p:extLst>
      <p:ext uri="{BB962C8B-B14F-4D97-AF65-F5344CB8AC3E}">
        <p14:creationId xmlns:p14="http://schemas.microsoft.com/office/powerpoint/2010/main" val="399149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EECD8-E9E0-450A-8985-31AFED7B75B6}" type="datetimeFigureOut">
              <a:rPr lang="pt-BR" smtClean="0"/>
              <a:t>07/03/2022</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A2B69-EA6F-44E0-A081-2B2FE53EA310}" type="slidenum">
              <a:rPr lang="pt-BR" smtClean="0"/>
              <a:t>‹nº›</a:t>
            </a:fld>
            <a:endParaRPr lang="pt-BR"/>
          </a:p>
        </p:txBody>
      </p:sp>
    </p:spTree>
    <p:extLst>
      <p:ext uri="{BB962C8B-B14F-4D97-AF65-F5344CB8AC3E}">
        <p14:creationId xmlns:p14="http://schemas.microsoft.com/office/powerpoint/2010/main" val="3648756844"/>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Análise Orientada a Objetos</a:t>
            </a:r>
            <a:endParaRPr lang="pt-BR" dirty="0"/>
          </a:p>
        </p:txBody>
      </p:sp>
      <p:sp>
        <p:nvSpPr>
          <p:cNvPr id="3" name="Subtítulo 2"/>
          <p:cNvSpPr>
            <a:spLocks noGrp="1"/>
          </p:cNvSpPr>
          <p:nvPr>
            <p:ph type="subTitle" idx="1"/>
          </p:nvPr>
        </p:nvSpPr>
        <p:spPr>
          <a:xfrm>
            <a:off x="971556" y="3810000"/>
            <a:ext cx="5029200" cy="1752600"/>
          </a:xfrm>
        </p:spPr>
        <p:txBody>
          <a:bodyPr>
            <a:normAutofit/>
          </a:bodyPr>
          <a:lstStyle/>
          <a:p>
            <a:r>
              <a:rPr lang="pt-BR" dirty="0" smtClean="0"/>
              <a:t>Prof.º Edson Martin Feitosa</a:t>
            </a:r>
          </a:p>
          <a:p>
            <a:r>
              <a:rPr lang="pt-BR" dirty="0" smtClean="0"/>
              <a:t>edson.feitosa@anhanguera.com</a:t>
            </a:r>
            <a:endParaRPr lang="pt-BR" dirty="0"/>
          </a:p>
        </p:txBody>
      </p:sp>
    </p:spTree>
    <p:extLst>
      <p:ext uri="{BB962C8B-B14F-4D97-AF65-F5344CB8AC3E}">
        <p14:creationId xmlns:p14="http://schemas.microsoft.com/office/powerpoint/2010/main" val="1918268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85800"/>
            <a:ext cx="8229600" cy="731838"/>
          </a:xfrm>
        </p:spPr>
        <p:txBody>
          <a:bodyPr>
            <a:normAutofit/>
          </a:bodyPr>
          <a:lstStyle/>
          <a:p>
            <a:r>
              <a:rPr lang="pt-BR" dirty="0"/>
              <a:t>Introdução à orientação a objetos</a:t>
            </a:r>
          </a:p>
        </p:txBody>
      </p:sp>
      <p:sp>
        <p:nvSpPr>
          <p:cNvPr id="3" name="Espaço Reservado para Conteúdo 2"/>
          <p:cNvSpPr>
            <a:spLocks noGrp="1"/>
          </p:cNvSpPr>
          <p:nvPr>
            <p:ph idx="1"/>
          </p:nvPr>
        </p:nvSpPr>
        <p:spPr/>
        <p:txBody>
          <a:bodyPr/>
          <a:lstStyle/>
          <a:p>
            <a:r>
              <a:rPr lang="pt-BR" dirty="0" smtClean="0"/>
              <a:t>Estrutural – Ênfase aos verbos</a:t>
            </a:r>
          </a:p>
          <a:p>
            <a:r>
              <a:rPr lang="pt-BR" dirty="0" smtClean="0"/>
              <a:t>Orientado a objetos – Ênfase aos substantivos</a:t>
            </a:r>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996952"/>
            <a:ext cx="2160240" cy="315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www.linhadecodigo.com.br/artigos/img_artigos/jose_augusto/padroes_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356992"/>
            <a:ext cx="3149368" cy="1985343"/>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1259632" y="6242828"/>
            <a:ext cx="2160240" cy="276999"/>
          </a:xfrm>
          <a:prstGeom prst="rect">
            <a:avLst/>
          </a:prstGeom>
          <a:noFill/>
        </p:spPr>
        <p:txBody>
          <a:bodyPr wrap="square" rtlCol="0">
            <a:spAutoFit/>
          </a:bodyPr>
          <a:lstStyle/>
          <a:p>
            <a:pPr algn="ctr"/>
            <a:r>
              <a:rPr lang="pt-BR" sz="1200" b="1" dirty="0" smtClean="0"/>
              <a:t>Programação Estruturada</a:t>
            </a:r>
            <a:endParaRPr lang="pt-BR" sz="1200" b="1" dirty="0"/>
          </a:p>
        </p:txBody>
      </p:sp>
      <p:sp>
        <p:nvSpPr>
          <p:cNvPr id="7" name="CaixaDeTexto 6"/>
          <p:cNvSpPr txBox="1"/>
          <p:nvPr/>
        </p:nvSpPr>
        <p:spPr>
          <a:xfrm>
            <a:off x="4572000" y="5445224"/>
            <a:ext cx="3149368" cy="276999"/>
          </a:xfrm>
          <a:prstGeom prst="rect">
            <a:avLst/>
          </a:prstGeom>
          <a:noFill/>
        </p:spPr>
        <p:txBody>
          <a:bodyPr wrap="square" rtlCol="0">
            <a:spAutoFit/>
          </a:bodyPr>
          <a:lstStyle/>
          <a:p>
            <a:pPr algn="ctr"/>
            <a:r>
              <a:rPr lang="pt-BR" sz="1200" b="1" dirty="0" smtClean="0"/>
              <a:t>Programação Orientada a Objetos</a:t>
            </a:r>
            <a:endParaRPr lang="pt-BR" sz="1200" b="1" dirty="0"/>
          </a:p>
        </p:txBody>
      </p:sp>
    </p:spTree>
    <p:extLst>
      <p:ext uri="{BB962C8B-B14F-4D97-AF65-F5344CB8AC3E}">
        <p14:creationId xmlns:p14="http://schemas.microsoft.com/office/powerpoint/2010/main" val="2033494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bwMode="auto">
          <a:xfrm>
            <a:off x="457200" y="990600"/>
            <a:ext cx="8229600" cy="427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2400" dirty="0" smtClean="0">
                <a:ea typeface="ＭＳ Ｐゴシック" panose="020B0600070205080204" pitchFamily="34" charset="-128"/>
              </a:rPr>
              <a:t>Introdução a Orientação a Objetos</a:t>
            </a:r>
          </a:p>
        </p:txBody>
      </p:sp>
      <p:sp>
        <p:nvSpPr>
          <p:cNvPr id="3" name="Espaço Reservado para Conteúdo 2"/>
          <p:cNvSpPr>
            <a:spLocks noGrp="1"/>
          </p:cNvSpPr>
          <p:nvPr>
            <p:ph idx="1"/>
          </p:nvPr>
        </p:nvSpPr>
        <p:spPr/>
        <p:txBody>
          <a:bodyPr>
            <a:normAutofit/>
          </a:bodyPr>
          <a:lstStyle/>
          <a:p>
            <a:pPr>
              <a:buFont typeface="Arial" pitchFamily="34" charset="0"/>
              <a:buChar char="•"/>
              <a:defRPr/>
            </a:pPr>
            <a:r>
              <a:rPr lang="pt-BR" sz="2000" b="1" dirty="0" smtClean="0"/>
              <a:t>Classes </a:t>
            </a:r>
          </a:p>
          <a:p>
            <a:pPr marL="0" indent="0">
              <a:defRPr/>
            </a:pPr>
            <a:endParaRPr lang="pt-BR" sz="2000" b="1" dirty="0" smtClean="0"/>
          </a:p>
          <a:p>
            <a:pPr lvl="1">
              <a:buFont typeface="Arial" pitchFamily="34" charset="0"/>
              <a:buChar char="•"/>
              <a:defRPr/>
            </a:pPr>
            <a:r>
              <a:rPr lang="pt-BR" sz="2000" dirty="0" smtClean="0"/>
              <a:t>Cada ideia é uma classe (bem mais fácil entender a ideia cavalo do que entender todos os cavalos que existem)</a:t>
            </a:r>
          </a:p>
          <a:p>
            <a:pPr lvl="1">
              <a:buFont typeface="Arial" pitchFamily="34" charset="0"/>
              <a:buChar char="•"/>
              <a:defRPr/>
            </a:pPr>
            <a:endParaRPr lang="pt-BR" sz="2000" dirty="0" smtClean="0"/>
          </a:p>
          <a:p>
            <a:pPr lvl="1">
              <a:buFont typeface="Arial" pitchFamily="34" charset="0"/>
              <a:buChar char="•"/>
              <a:defRPr/>
            </a:pPr>
            <a:r>
              <a:rPr lang="pt-BR" sz="2000" dirty="0" smtClean="0"/>
              <a:t>Uma classe é uma descrição dos atributos e serviços comuns a um grupo de objetos</a:t>
            </a:r>
          </a:p>
          <a:p>
            <a:pPr lvl="1">
              <a:buFont typeface="Arial" pitchFamily="34" charset="0"/>
              <a:buChar char="•"/>
              <a:defRPr/>
            </a:pPr>
            <a:endParaRPr lang="pt-BR" sz="2000" dirty="0" smtClean="0"/>
          </a:p>
          <a:p>
            <a:pPr lvl="1">
              <a:buFont typeface="Arial" pitchFamily="34" charset="0"/>
              <a:buChar char="•"/>
              <a:defRPr/>
            </a:pPr>
            <a:r>
              <a:rPr lang="pt-BR" sz="2000" dirty="0" smtClean="0"/>
              <a:t>Ou seja</a:t>
            </a:r>
            <a:r>
              <a:rPr lang="pt-BR" sz="2000" dirty="0"/>
              <a:t>, </a:t>
            </a:r>
            <a:r>
              <a:rPr lang="pt-BR" sz="2000" dirty="0" smtClean="0"/>
              <a:t>é </a:t>
            </a:r>
            <a:r>
              <a:rPr lang="pt-BR" sz="2000" dirty="0"/>
              <a:t>o molde para criar objetos. Possui todas </a:t>
            </a:r>
            <a:r>
              <a:rPr lang="pt-BR" sz="2000" dirty="0" smtClean="0"/>
              <a:t>as especificações </a:t>
            </a:r>
            <a:r>
              <a:rPr lang="pt-BR" sz="2000" dirty="0"/>
              <a:t>de um </a:t>
            </a:r>
            <a:r>
              <a:rPr lang="pt-BR" sz="2000" dirty="0" smtClean="0"/>
              <a:t>grupo </a:t>
            </a:r>
            <a:r>
              <a:rPr lang="pt-BR" sz="2000" dirty="0"/>
              <a:t>comum</a:t>
            </a:r>
            <a:r>
              <a:rPr lang="pt-BR" sz="2000" dirty="0" smtClean="0"/>
              <a:t>.</a:t>
            </a:r>
          </a:p>
          <a:p>
            <a:pPr lvl="1">
              <a:buFont typeface="Arial" pitchFamily="34" charset="0"/>
              <a:buChar char="•"/>
              <a:defRPr/>
            </a:pPr>
            <a:endParaRPr lang="pt-BR" sz="2000" dirty="0" smtClean="0"/>
          </a:p>
          <a:p>
            <a:pPr lvl="1">
              <a:buFont typeface="Arial" pitchFamily="34" charset="0"/>
              <a:buChar char="•"/>
              <a:defRPr/>
            </a:pPr>
            <a:r>
              <a:rPr lang="pt-BR" sz="2000" dirty="0" smtClean="0"/>
              <a:t>Classe é uma abstração das características de um grupo de coisas do mundo real</a:t>
            </a:r>
          </a:p>
        </p:txBody>
      </p:sp>
      <p:sp>
        <p:nvSpPr>
          <p:cNvPr id="13316"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8AB14C-8A8D-4BEE-9839-6C090E03117B}" type="slidenum">
              <a:rPr lang="en-US">
                <a:solidFill>
                  <a:srgbClr val="000000"/>
                </a:solidFill>
              </a:rPr>
              <a:pPr/>
              <a:t>11</a:t>
            </a:fld>
            <a:endParaRPr lang="en-US">
              <a:solidFill>
                <a:srgbClr val="000000"/>
              </a:solidFill>
            </a:endParaRPr>
          </a:p>
        </p:txBody>
      </p:sp>
    </p:spTree>
    <p:extLst>
      <p:ext uri="{BB962C8B-B14F-4D97-AF65-F5344CB8AC3E}">
        <p14:creationId xmlns:p14="http://schemas.microsoft.com/office/powerpoint/2010/main" val="3602686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bwMode="auto">
          <a:xfrm>
            <a:off x="457200" y="990600"/>
            <a:ext cx="8229600" cy="427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2400" dirty="0" smtClean="0">
                <a:ea typeface="ＭＳ Ｐゴシック" panose="020B0600070205080204" pitchFamily="34" charset="-128"/>
              </a:rPr>
              <a:t>Introdução a Orientação a Objetos</a:t>
            </a:r>
          </a:p>
        </p:txBody>
      </p:sp>
      <p:pic>
        <p:nvPicPr>
          <p:cNvPr id="1434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4797" y="1825625"/>
            <a:ext cx="7874405" cy="43513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677D6EC-F958-416F-854D-2FAA8ADBEE79}" type="slidenum">
              <a:rPr lang="en-US">
                <a:solidFill>
                  <a:srgbClr val="000000"/>
                </a:solidFill>
              </a:rPr>
              <a:pPr/>
              <a:t>12</a:t>
            </a:fld>
            <a:endParaRPr lang="en-US">
              <a:solidFill>
                <a:srgbClr val="000000"/>
              </a:solidFill>
            </a:endParaRPr>
          </a:p>
        </p:txBody>
      </p:sp>
    </p:spTree>
    <p:extLst>
      <p:ext uri="{BB962C8B-B14F-4D97-AF65-F5344CB8AC3E}">
        <p14:creationId xmlns:p14="http://schemas.microsoft.com/office/powerpoint/2010/main" val="267770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bwMode="auto">
          <a:xfrm>
            <a:off x="457200" y="838200"/>
            <a:ext cx="82296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2400" dirty="0" smtClean="0">
                <a:ea typeface="ＭＳ Ｐゴシック" panose="020B0600070205080204" pitchFamily="34" charset="-128"/>
              </a:rPr>
              <a:t>Introdução a Orientação a Objetos</a:t>
            </a:r>
          </a:p>
        </p:txBody>
      </p:sp>
      <p:sp>
        <p:nvSpPr>
          <p:cNvPr id="15364" name="Espaço Reservado para Conteúdo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dirty="0" smtClean="0">
                <a:ea typeface="ＭＳ Ｐゴシック" panose="020B0600070205080204" pitchFamily="34" charset="-128"/>
              </a:rPr>
              <a:t>Atributo</a:t>
            </a:r>
          </a:p>
          <a:p>
            <a:pPr lvl="1">
              <a:buFont typeface="Arial" pitchFamily="34" charset="0"/>
              <a:buChar char="•"/>
            </a:pPr>
            <a:endParaRPr lang="pt-BR" sz="2000" b="1" dirty="0" smtClean="0">
              <a:ea typeface="ＭＳ Ｐゴシック" panose="020B0600070205080204" pitchFamily="34" charset="-128"/>
            </a:endParaRPr>
          </a:p>
          <a:p>
            <a:pPr lvl="1">
              <a:buFont typeface="Arial" pitchFamily="34" charset="0"/>
              <a:buChar char="•"/>
            </a:pPr>
            <a:r>
              <a:rPr lang="pt-BR" sz="2000" dirty="0" smtClean="0">
                <a:ea typeface="ＭＳ Ｐゴシック" panose="020B0600070205080204" pitchFamily="34" charset="-128"/>
              </a:rPr>
              <a:t>É um dado para o qual cada objeto tem seu próprio valor</a:t>
            </a:r>
          </a:p>
          <a:p>
            <a:pPr lvl="1">
              <a:buFont typeface="Arial" pitchFamily="34" charset="0"/>
              <a:buChar char="•"/>
            </a:pPr>
            <a:r>
              <a:rPr lang="pt-BR" sz="2000" dirty="0" smtClean="0">
                <a:ea typeface="ＭＳ Ｐゴシック" panose="020B0600070205080204" pitchFamily="34" charset="-128"/>
              </a:rPr>
              <a:t>Definem as características dos objetos</a:t>
            </a:r>
          </a:p>
          <a:p>
            <a:pPr lvl="1">
              <a:buFont typeface="Arial" pitchFamily="34" charset="0"/>
              <a:buChar char="•"/>
            </a:pPr>
            <a:endParaRPr lang="pt-BR" sz="2000" dirty="0" smtClean="0">
              <a:ea typeface="ＭＳ Ｐゴシック" panose="020B0600070205080204" pitchFamily="34" charset="-128"/>
            </a:endParaRPr>
          </a:p>
          <a:p>
            <a:pPr>
              <a:buFontTx/>
              <a:buChar char="•"/>
            </a:pPr>
            <a:r>
              <a:rPr lang="pt-BR" sz="2000" b="1" dirty="0" smtClean="0">
                <a:ea typeface="ＭＳ Ｐゴシック" panose="020B0600070205080204" pitchFamily="34" charset="-128"/>
              </a:rPr>
              <a:t>Método</a:t>
            </a:r>
          </a:p>
          <a:p>
            <a:pPr>
              <a:buFontTx/>
              <a:buChar char="•"/>
            </a:pPr>
            <a:endParaRPr lang="pt-BR" sz="2000" b="1" dirty="0" smtClean="0">
              <a:ea typeface="ＭＳ Ｐゴシック" panose="020B0600070205080204" pitchFamily="34" charset="-128"/>
            </a:endParaRPr>
          </a:p>
          <a:p>
            <a:pPr lvl="1">
              <a:buFont typeface="Arial" pitchFamily="34" charset="0"/>
              <a:buChar char="•"/>
            </a:pPr>
            <a:r>
              <a:rPr lang="pt-BR" sz="2000" dirty="0" smtClean="0">
                <a:ea typeface="ＭＳ Ｐゴシック" panose="020B0600070205080204" pitchFamily="34" charset="-128"/>
              </a:rPr>
              <a:t>Definem as habilidades dos objetos</a:t>
            </a:r>
          </a:p>
          <a:p>
            <a:pPr lvl="1">
              <a:buFont typeface="Arial" pitchFamily="34" charset="0"/>
              <a:buChar char="•"/>
            </a:pPr>
            <a:r>
              <a:rPr lang="pt-BR" sz="2000" dirty="0" smtClean="0">
                <a:ea typeface="ＭＳ Ｐゴシック" panose="020B0600070205080204" pitchFamily="34" charset="-128"/>
              </a:rPr>
              <a:t>Operações que os objetos pertencentes a uma determinada classe podem executar</a:t>
            </a:r>
          </a:p>
        </p:txBody>
      </p:sp>
      <p:sp>
        <p:nvSpPr>
          <p:cNvPr id="15363"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2841086-CA24-4371-B610-1620AA0DCEA6}" type="slidenum">
              <a:rPr lang="en-US">
                <a:solidFill>
                  <a:srgbClr val="000000"/>
                </a:solidFill>
              </a:rPr>
              <a:pPr/>
              <a:t>13</a:t>
            </a:fld>
            <a:endParaRPr lang="en-US">
              <a:solidFill>
                <a:srgbClr val="000000"/>
              </a:solidFill>
            </a:endParaRPr>
          </a:p>
        </p:txBody>
      </p:sp>
    </p:spTree>
    <p:extLst>
      <p:ext uri="{BB962C8B-B14F-4D97-AF65-F5344CB8AC3E}">
        <p14:creationId xmlns:p14="http://schemas.microsoft.com/office/powerpoint/2010/main" val="3905641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p:cNvSpPr>
            <a:spLocks noGrp="1"/>
          </p:cNvSpPr>
          <p:nvPr>
            <p:ph type="title"/>
          </p:nvPr>
        </p:nvSpPr>
        <p:spPr bwMode="auto">
          <a:xfrm>
            <a:off x="457200" y="838200"/>
            <a:ext cx="82296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3" name="Espaço Reservado para Conteúdo 2"/>
          <p:cNvSpPr>
            <a:spLocks noGrp="1"/>
          </p:cNvSpPr>
          <p:nvPr>
            <p:ph idx="1"/>
          </p:nvPr>
        </p:nvSpPr>
        <p:spPr/>
        <p:txBody>
          <a:bodyPr/>
          <a:lstStyle/>
          <a:p>
            <a:pPr>
              <a:buFont typeface="Arial" pitchFamily="34" charset="0"/>
              <a:buChar char="•"/>
              <a:defRPr/>
            </a:pPr>
            <a:r>
              <a:rPr lang="pt-BR" sz="2000" b="1" dirty="0" smtClean="0"/>
              <a:t>Objetos</a:t>
            </a:r>
          </a:p>
          <a:p>
            <a:pPr marL="0" indent="0">
              <a:defRPr/>
            </a:pPr>
            <a:endParaRPr lang="pt-BR" sz="2000" b="1" dirty="0" smtClean="0"/>
          </a:p>
          <a:p>
            <a:pPr lvl="1">
              <a:buFont typeface="Arial" pitchFamily="34" charset="0"/>
              <a:buChar char="•"/>
              <a:defRPr/>
            </a:pPr>
            <a:r>
              <a:rPr lang="pt-BR" sz="2000" dirty="0" smtClean="0"/>
              <a:t>Instância de uma classe</a:t>
            </a:r>
          </a:p>
          <a:p>
            <a:pPr lvl="1">
              <a:buFont typeface="Arial" pitchFamily="34" charset="0"/>
              <a:buChar char="•"/>
              <a:defRPr/>
            </a:pPr>
            <a:endParaRPr lang="pt-BR" sz="2000" dirty="0" smtClean="0"/>
          </a:p>
          <a:p>
            <a:pPr lvl="1">
              <a:buFont typeface="Arial" pitchFamily="34" charset="0"/>
              <a:buChar char="•"/>
              <a:defRPr/>
            </a:pPr>
            <a:r>
              <a:rPr lang="pt-BR" sz="2000" dirty="0" smtClean="0"/>
              <a:t>Exemplo: </a:t>
            </a:r>
          </a:p>
          <a:p>
            <a:pPr lvl="2">
              <a:buFont typeface="Arial" pitchFamily="34" charset="0"/>
              <a:buChar char="•"/>
              <a:defRPr/>
            </a:pPr>
            <a:r>
              <a:rPr lang="pt-BR" sz="2000" dirty="0" smtClean="0"/>
              <a:t>Quando pensamos em cavalo vem em mente um animal de quatro patas, cauda, crina. Mas quando você encontra dois cavalos, um mais baixo que o outro, um com cauda maior, você ainda tem a certeza que ambos são cavalos.</a:t>
            </a:r>
          </a:p>
          <a:p>
            <a:pPr lvl="2">
              <a:buFont typeface="Arial" pitchFamily="34" charset="0"/>
              <a:buChar char="•"/>
              <a:defRPr/>
            </a:pPr>
            <a:endParaRPr lang="pt-BR" sz="2000" dirty="0" smtClean="0"/>
          </a:p>
          <a:p>
            <a:pPr lvl="2">
              <a:buFont typeface="Arial" pitchFamily="34" charset="0"/>
              <a:buChar char="•"/>
              <a:defRPr/>
            </a:pPr>
            <a:r>
              <a:rPr lang="pt-BR" sz="2000" dirty="0" smtClean="0"/>
              <a:t>Isso porque a ideia (classe) cavalo está formada na nossa mente, independente das pequenas diferenças que possa haver entre os cavalos (objetos).</a:t>
            </a:r>
          </a:p>
        </p:txBody>
      </p:sp>
      <p:sp>
        <p:nvSpPr>
          <p:cNvPr id="16388"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95C772-A47A-4D1A-BD95-9088CE93B725}" type="slidenum">
              <a:rPr lang="en-US">
                <a:solidFill>
                  <a:srgbClr val="000000"/>
                </a:solidFill>
              </a:rPr>
              <a:pPr/>
              <a:t>14</a:t>
            </a:fld>
            <a:endParaRPr lang="en-US">
              <a:solidFill>
                <a:srgbClr val="000000"/>
              </a:solidFill>
            </a:endParaRPr>
          </a:p>
        </p:txBody>
      </p:sp>
    </p:spTree>
    <p:extLst>
      <p:ext uri="{BB962C8B-B14F-4D97-AF65-F5344CB8AC3E}">
        <p14:creationId xmlns:p14="http://schemas.microsoft.com/office/powerpoint/2010/main" val="251018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p:nvPr>
        </p:nvSpPr>
        <p:spPr bwMode="auto">
          <a:xfrm>
            <a:off x="457200" y="685800"/>
            <a:ext cx="8229600" cy="731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17411"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050D3C-978A-44E1-A62D-A0C270DAB7E6}" type="slidenum">
              <a:rPr lang="en-US">
                <a:solidFill>
                  <a:srgbClr val="000000"/>
                </a:solidFill>
              </a:rPr>
              <a:pPr/>
              <a:t>15</a:t>
            </a:fld>
            <a:endParaRPr lang="en-US">
              <a:solidFill>
                <a:srgbClr val="000000"/>
              </a:solidFill>
            </a:endParaRPr>
          </a:p>
        </p:txBody>
      </p:sp>
      <p:pic>
        <p:nvPicPr>
          <p:cNvPr id="17412" name="Picture 2" descr="http://www.webfinal.com.br/blog/wp-content/uploads/2010/07/sextane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343775"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826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bwMode="auto">
          <a:xfrm>
            <a:off x="457200" y="838200"/>
            <a:ext cx="82296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18435"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smtClean="0">
                <a:ea typeface="ＭＳ Ｐゴシック" panose="020B0600070205080204" pitchFamily="34" charset="-128"/>
              </a:rPr>
              <a:t>Mensagem</a:t>
            </a:r>
          </a:p>
          <a:p>
            <a:pPr lvl="1">
              <a:buFont typeface="Arial" pitchFamily="34" charset="0"/>
              <a:buChar char="•"/>
            </a:pPr>
            <a:r>
              <a:rPr lang="pt-BR" sz="2000" smtClean="0">
                <a:ea typeface="ＭＳ Ｐゴシック" panose="020B0600070205080204" pitchFamily="34" charset="-128"/>
              </a:rPr>
              <a:t>Para que um objeto execute determinada operação (ação) deve haver um estímulo para que uma operação seja executada, esse estímulo em O.O é a mensagem</a:t>
            </a:r>
          </a:p>
          <a:p>
            <a:pPr lvl="1">
              <a:buFont typeface="Arial" pitchFamily="34" charset="0"/>
              <a:buChar char="•"/>
            </a:pPr>
            <a:r>
              <a:rPr lang="pt-BR" sz="2000" smtClean="0">
                <a:ea typeface="ＭＳ Ｐゴシック" panose="020B0600070205080204" pitchFamily="34" charset="-128"/>
              </a:rPr>
              <a:t>Ou seja, quando um sistema esta trocando mensagem significa que esses objetos estão enviando mensagens uns aos outros com o objetivo de realizar alguma tarefa</a:t>
            </a:r>
          </a:p>
          <a:p>
            <a:pPr lvl="1">
              <a:buFont typeface="Arial" pitchFamily="34" charset="0"/>
              <a:buChar char="•"/>
            </a:pPr>
            <a:endParaRPr lang="pt-BR" sz="2000" b="1" smtClean="0">
              <a:ea typeface="ＭＳ Ｐゴシック" panose="020B0600070205080204" pitchFamily="34" charset="-128"/>
            </a:endParaRPr>
          </a:p>
        </p:txBody>
      </p:sp>
      <p:sp>
        <p:nvSpPr>
          <p:cNvPr id="18436"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5DFC210-A9F4-40FA-AB1F-1253AEBC9F48}" type="slidenum">
              <a:rPr lang="en-US">
                <a:solidFill>
                  <a:srgbClr val="000000"/>
                </a:solidFill>
              </a:rPr>
              <a:pPr/>
              <a:t>16</a:t>
            </a:fld>
            <a:endParaRPr lang="en-US">
              <a:solidFill>
                <a:srgbClr val="000000"/>
              </a:solidFill>
            </a:endParaRPr>
          </a:p>
        </p:txBody>
      </p:sp>
    </p:spTree>
    <p:extLst>
      <p:ext uri="{BB962C8B-B14F-4D97-AF65-F5344CB8AC3E}">
        <p14:creationId xmlns:p14="http://schemas.microsoft.com/office/powerpoint/2010/main" val="2826510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p:nvPr>
        </p:nvSpPr>
        <p:spPr bwMode="auto">
          <a:xfrm>
            <a:off x="457200" y="914400"/>
            <a:ext cx="8229600" cy="503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19459"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smtClean="0">
                <a:ea typeface="ＭＳ Ｐゴシック" panose="020B0600070205080204" pitchFamily="34" charset="-128"/>
              </a:rPr>
              <a:t>Abstração na Orientação a Objetos</a:t>
            </a:r>
          </a:p>
          <a:p>
            <a:pPr>
              <a:buFontTx/>
              <a:buChar char="•"/>
            </a:pPr>
            <a:endParaRPr lang="pt-BR" sz="2000" b="1" smtClean="0">
              <a:ea typeface="ＭＳ Ｐゴシック" panose="020B0600070205080204" pitchFamily="34" charset="-128"/>
            </a:endParaRPr>
          </a:p>
          <a:p>
            <a:pPr lvl="1">
              <a:buFont typeface="Arial" pitchFamily="34" charset="0"/>
              <a:buChar char="•"/>
            </a:pPr>
            <a:r>
              <a:rPr lang="pt-BR" sz="2000" smtClean="0">
                <a:ea typeface="ＭＳ Ｐゴシック" panose="020B0600070205080204" pitchFamily="34" charset="-128"/>
              </a:rPr>
              <a:t>Abstração é um processo mental pelo qual nós seres humanos nos atemos aos aspectos mais importantes (relevantes) de alguma coisa, ao mesmo tempo ignoramos os aspectos menos importantes.</a:t>
            </a:r>
          </a:p>
          <a:p>
            <a:pPr lvl="1">
              <a:buFont typeface="Arial" pitchFamily="34" charset="0"/>
              <a:buChar char="•"/>
            </a:pPr>
            <a:endParaRPr lang="pt-BR" sz="2000" smtClean="0">
              <a:ea typeface="ＭＳ Ｐゴシック" panose="020B0600070205080204" pitchFamily="34" charset="-128"/>
            </a:endParaRPr>
          </a:p>
          <a:p>
            <a:pPr lvl="1">
              <a:buFont typeface="Arial" pitchFamily="34" charset="0"/>
              <a:buChar char="•"/>
            </a:pPr>
            <a:r>
              <a:rPr lang="pt-BR" sz="2000" smtClean="0">
                <a:ea typeface="ＭＳ Ｐゴシック" panose="020B0600070205080204" pitchFamily="34" charset="-128"/>
              </a:rPr>
              <a:t>A abstração depende da perspectiva (contexto) sobre a qual uma coisa é analisada (importante em um pode não ser em outro).</a:t>
            </a:r>
          </a:p>
          <a:p>
            <a:pPr lvl="1">
              <a:buFont typeface="Arial" pitchFamily="34" charset="0"/>
              <a:buChar char="•"/>
            </a:pPr>
            <a:endParaRPr lang="pt-BR" sz="2000" b="1" smtClean="0">
              <a:ea typeface="ＭＳ Ｐゴシック" panose="020B0600070205080204" pitchFamily="34" charset="-128"/>
            </a:endParaRPr>
          </a:p>
        </p:txBody>
      </p:sp>
      <p:sp>
        <p:nvSpPr>
          <p:cNvPr id="19460"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E9E92E2-85B4-4D77-B1F6-7158E18636D7}" type="slidenum">
              <a:rPr lang="en-US">
                <a:solidFill>
                  <a:srgbClr val="000000"/>
                </a:solidFill>
              </a:rPr>
              <a:pPr/>
              <a:t>17</a:t>
            </a:fld>
            <a:endParaRPr lang="en-US">
              <a:solidFill>
                <a:srgbClr val="000000"/>
              </a:solidFill>
            </a:endParaRPr>
          </a:p>
        </p:txBody>
      </p:sp>
    </p:spTree>
    <p:extLst>
      <p:ext uri="{BB962C8B-B14F-4D97-AF65-F5344CB8AC3E}">
        <p14:creationId xmlns:p14="http://schemas.microsoft.com/office/powerpoint/2010/main" val="3696133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p:cNvSpPr>
            <a:spLocks noGrp="1"/>
          </p:cNvSpPr>
          <p:nvPr>
            <p:ph type="title"/>
          </p:nvPr>
        </p:nvSpPr>
        <p:spPr bwMode="auto">
          <a:xfrm>
            <a:off x="457200" y="838200"/>
            <a:ext cx="82296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20483"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dirty="0" smtClean="0">
                <a:ea typeface="ＭＳ Ｐゴシック" panose="020B0600070205080204" pitchFamily="34" charset="-128"/>
              </a:rPr>
              <a:t>Encapsulamento</a:t>
            </a:r>
          </a:p>
          <a:p>
            <a:pPr lvl="1">
              <a:buFont typeface="Arial" pitchFamily="34" charset="0"/>
              <a:buChar char="•"/>
            </a:pPr>
            <a:r>
              <a:rPr lang="pt-BR" sz="2000" dirty="0" smtClean="0">
                <a:ea typeface="ＭＳ Ｐゴシック" panose="020B0600070205080204" pitchFamily="34" charset="-128"/>
              </a:rPr>
              <a:t>Ocultação de Informação, determinados detalhes de um objeto ficam ocultos aos demais objetos</a:t>
            </a:r>
            <a:endParaRPr lang="pt-BR" sz="2000" b="1" dirty="0" smtClean="0">
              <a:ea typeface="ＭＳ Ｐゴシック" panose="020B0600070205080204" pitchFamily="34" charset="-128"/>
            </a:endParaRPr>
          </a:p>
          <a:p>
            <a:pPr lvl="1">
              <a:buFont typeface="Arial" pitchFamily="34" charset="0"/>
              <a:buChar char="•"/>
            </a:pPr>
            <a:r>
              <a:rPr lang="pt-BR" sz="2000" dirty="0" smtClean="0">
                <a:ea typeface="ＭＳ Ｐゴシック" panose="020B0600070205080204" pitchFamily="34" charset="-128"/>
              </a:rPr>
              <a:t>É uma forma de restringir o acesso ao comportamento interno de um objeto.</a:t>
            </a:r>
          </a:p>
          <a:p>
            <a:pPr lvl="1">
              <a:buFont typeface="Arial" pitchFamily="34" charset="0"/>
              <a:buChar char="•"/>
            </a:pPr>
            <a:r>
              <a:rPr lang="pt-BR" sz="2000" dirty="0" smtClean="0">
                <a:ea typeface="ＭＳ Ｐゴシック" panose="020B0600070205080204" pitchFamily="34" charset="-128"/>
              </a:rPr>
              <a:t>O método que o objeto requisitado usa para realizar a operação não é conhecido dos objetos requisitantes.</a:t>
            </a:r>
          </a:p>
          <a:p>
            <a:pPr lvl="1">
              <a:buFont typeface="Arial" pitchFamily="34" charset="0"/>
              <a:buChar char="•"/>
            </a:pPr>
            <a:r>
              <a:rPr lang="pt-BR" sz="2000" dirty="0" smtClean="0">
                <a:ea typeface="ＭＳ Ｐゴシック" panose="020B0600070205080204" pitchFamily="34" charset="-128"/>
              </a:rPr>
              <a:t>A vantagem do encapsulamento é o isolamento dos dados, ou seja, um objeto não acessa diretamente os atributos de um objeto.</a:t>
            </a:r>
          </a:p>
          <a:p>
            <a:pPr lvl="1">
              <a:buFont typeface="Arial" pitchFamily="34" charset="0"/>
              <a:buChar char="•"/>
            </a:pPr>
            <a:endParaRPr lang="pt-BR" sz="2000" dirty="0" smtClean="0">
              <a:ea typeface="ＭＳ Ｐゴシック" panose="020B0600070205080204" pitchFamily="34" charset="-128"/>
            </a:endParaRPr>
          </a:p>
          <a:p>
            <a:pPr lvl="1">
              <a:buFont typeface="Arial" pitchFamily="34" charset="0"/>
              <a:buChar char="•"/>
            </a:pPr>
            <a:r>
              <a:rPr lang="pt-BR" sz="2000" dirty="0" smtClean="0">
                <a:ea typeface="ＭＳ Ｐゴシック" panose="020B0600070205080204" pitchFamily="34" charset="-128"/>
              </a:rPr>
              <a:t>Métodos públicos e atributos privados</a:t>
            </a:r>
          </a:p>
          <a:p>
            <a:pPr lvl="1">
              <a:buFont typeface="Arial" pitchFamily="34" charset="0"/>
              <a:buChar char="•"/>
            </a:pPr>
            <a:endParaRPr lang="pt-BR" sz="2000" b="1" dirty="0" smtClean="0">
              <a:ea typeface="ＭＳ Ｐゴシック" panose="020B0600070205080204" pitchFamily="34" charset="-128"/>
            </a:endParaRPr>
          </a:p>
        </p:txBody>
      </p:sp>
      <p:sp>
        <p:nvSpPr>
          <p:cNvPr id="20484"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149FC40-304E-45C3-BEB8-B15CE65B83A2}" type="slidenum">
              <a:rPr lang="en-US">
                <a:solidFill>
                  <a:srgbClr val="000000"/>
                </a:solidFill>
              </a:rPr>
              <a:pPr/>
              <a:t>18</a:t>
            </a:fld>
            <a:endParaRPr lang="en-US">
              <a:solidFill>
                <a:srgbClr val="000000"/>
              </a:solidFill>
            </a:endParaRPr>
          </a:p>
        </p:txBody>
      </p:sp>
    </p:spTree>
    <p:extLst>
      <p:ext uri="{BB962C8B-B14F-4D97-AF65-F5344CB8AC3E}">
        <p14:creationId xmlns:p14="http://schemas.microsoft.com/office/powerpoint/2010/main" val="478209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1"/>
          <p:cNvSpPr>
            <a:spLocks noGrp="1"/>
          </p:cNvSpPr>
          <p:nvPr>
            <p:ph type="title"/>
          </p:nvPr>
        </p:nvSpPr>
        <p:spPr bwMode="auto">
          <a:xfrm>
            <a:off x="457200" y="838200"/>
            <a:ext cx="82296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21507"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smtClean="0">
                <a:ea typeface="ＭＳ Ｐゴシック" panose="020B0600070205080204" pitchFamily="34" charset="-128"/>
              </a:rPr>
              <a:t>Encapsulamento</a:t>
            </a:r>
          </a:p>
        </p:txBody>
      </p:sp>
      <p:sp>
        <p:nvSpPr>
          <p:cNvPr id="21508"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FE80A70-7CA2-4743-95A2-2D9B803AE51F}" type="slidenum">
              <a:rPr lang="en-US">
                <a:solidFill>
                  <a:srgbClr val="000000"/>
                </a:solidFill>
              </a:rPr>
              <a:pPr/>
              <a:t>19</a:t>
            </a:fld>
            <a:endParaRPr lang="en-US">
              <a:solidFill>
                <a:srgbClr val="000000"/>
              </a:solidFill>
            </a:endParaRPr>
          </a:p>
        </p:txBody>
      </p:sp>
      <p:pic>
        <p:nvPicPr>
          <p:cNvPr id="215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505200"/>
            <a:ext cx="5505450"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3"/>
          <p:cNvPicPr>
            <a:picLocks noChangeAspect="1" noChangeArrowheads="1"/>
          </p:cNvPicPr>
          <p:nvPr/>
        </p:nvPicPr>
        <p:blipFill>
          <a:blip r:embed="rId3">
            <a:extLst>
              <a:ext uri="{28A0092B-C50C-407E-A947-70E740481C1C}">
                <a14:useLocalDpi xmlns:a14="http://schemas.microsoft.com/office/drawing/2010/main" val="0"/>
              </a:ext>
            </a:extLst>
          </a:blip>
          <a:srcRect l="19881" t="46838" r="31442" b="19060"/>
          <a:stretch>
            <a:fillRect/>
          </a:stretch>
        </p:blipFill>
        <p:spPr bwMode="auto">
          <a:xfrm>
            <a:off x="838200" y="1524000"/>
            <a:ext cx="4516438"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8556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Ementa</a:t>
            </a:r>
            <a:endParaRPr lang="pt-BR" dirty="0"/>
          </a:p>
        </p:txBody>
      </p:sp>
      <p:sp>
        <p:nvSpPr>
          <p:cNvPr id="3" name="Espaço Reservado para Conteúdo 2"/>
          <p:cNvSpPr>
            <a:spLocks noGrp="1"/>
          </p:cNvSpPr>
          <p:nvPr>
            <p:ph idx="1"/>
          </p:nvPr>
        </p:nvSpPr>
        <p:spPr/>
        <p:txBody>
          <a:bodyPr/>
          <a:lstStyle/>
          <a:p>
            <a:pPr>
              <a:buFont typeface="Arial" panose="020B0604020202020204" pitchFamily="34" charset="0"/>
              <a:buChar char="•"/>
            </a:pPr>
            <a:r>
              <a:rPr lang="pt-BR" dirty="0"/>
              <a:t>Conceitos básicos e questões relativas ao paradigma de orientação a objeto. </a:t>
            </a:r>
            <a:endParaRPr lang="pt-BR" dirty="0" smtClean="0"/>
          </a:p>
          <a:p>
            <a:pPr>
              <a:buFont typeface="Arial" panose="020B0604020202020204" pitchFamily="34" charset="0"/>
              <a:buChar char="•"/>
            </a:pPr>
            <a:r>
              <a:rPr lang="pt-BR" dirty="0" smtClean="0"/>
              <a:t>Tratando-se </a:t>
            </a:r>
            <a:r>
              <a:rPr lang="pt-BR" dirty="0"/>
              <a:t>da Análise, Projeto e Implementação de sistemas orientado a objeto.</a:t>
            </a:r>
          </a:p>
        </p:txBody>
      </p:sp>
      <p:sp>
        <p:nvSpPr>
          <p:cNvPr id="4" name="Espaço Reservado para Número de Slide 3"/>
          <p:cNvSpPr>
            <a:spLocks noGrp="1"/>
          </p:cNvSpPr>
          <p:nvPr>
            <p:ph type="sldNum" sz="quarter" idx="10"/>
          </p:nvPr>
        </p:nvSpPr>
        <p:spPr/>
        <p:txBody>
          <a:bodyPr/>
          <a:lstStyle/>
          <a:p>
            <a:pPr>
              <a:defRPr/>
            </a:pPr>
            <a:fld id="{8D49CF61-3533-47D3-A1BD-C71305F19C06}" type="slidenum">
              <a:rPr lang="en-US" smtClean="0"/>
              <a:pPr>
                <a:defRPr/>
              </a:pPr>
              <a:t>2</a:t>
            </a:fld>
            <a:endParaRPr lang="en-US"/>
          </a:p>
        </p:txBody>
      </p:sp>
    </p:spTree>
    <p:extLst>
      <p:ext uri="{BB962C8B-B14F-4D97-AF65-F5344CB8AC3E}">
        <p14:creationId xmlns:p14="http://schemas.microsoft.com/office/powerpoint/2010/main" val="3375492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ítulo 1"/>
          <p:cNvSpPr>
            <a:spLocks noGrp="1"/>
          </p:cNvSpPr>
          <p:nvPr>
            <p:ph type="title"/>
          </p:nvPr>
        </p:nvSpPr>
        <p:spPr bwMode="auto">
          <a:xfrm>
            <a:off x="457200" y="762000"/>
            <a:ext cx="8229600" cy="655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22531"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dirty="0" smtClean="0">
                <a:ea typeface="ＭＳ Ｐゴシック" panose="020B0600070205080204" pitchFamily="34" charset="-128"/>
              </a:rPr>
              <a:t>Herança (Generalização)</a:t>
            </a:r>
          </a:p>
          <a:p>
            <a:pPr lvl="1">
              <a:buFont typeface="Arial" pitchFamily="34" charset="0"/>
              <a:buChar char="•"/>
            </a:pPr>
            <a:r>
              <a:rPr lang="pt-BR" sz="2000" dirty="0" smtClean="0">
                <a:ea typeface="ＭＳ Ｐゴシック" panose="020B0600070205080204" pitchFamily="34" charset="-128"/>
              </a:rPr>
              <a:t>Mecanismo que permite que características comuns a diversas classes sejam fatoradas em uma classe base, ou superclasse. </a:t>
            </a:r>
          </a:p>
          <a:p>
            <a:pPr lvl="1">
              <a:buFont typeface="Arial" pitchFamily="34" charset="0"/>
              <a:buChar char="•"/>
            </a:pPr>
            <a:r>
              <a:rPr lang="pt-BR" sz="2000" dirty="0" smtClean="0">
                <a:ea typeface="ＭＳ Ｐゴシック" panose="020B0600070205080204" pitchFamily="34" charset="-128"/>
              </a:rPr>
              <a:t>A partir de uma classe base, outras classes podem ser especificadas. Cada classe derivada ou subclasse apresenta as características (estrutura e métodos) da classe base e acrescenta a elas o que for definido de particularidade para ela</a:t>
            </a:r>
          </a:p>
          <a:p>
            <a:pPr lvl="1">
              <a:buFont typeface="Arial" pitchFamily="34" charset="0"/>
              <a:buChar char="•"/>
            </a:pPr>
            <a:endParaRPr lang="pt-BR" sz="2000" b="1" dirty="0" smtClean="0">
              <a:ea typeface="ＭＳ Ｐゴシック" panose="020B0600070205080204" pitchFamily="34" charset="-128"/>
            </a:endParaRPr>
          </a:p>
        </p:txBody>
      </p:sp>
      <p:sp>
        <p:nvSpPr>
          <p:cNvPr id="22532"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DF68C5-775B-461C-90ED-62CB9D054659}" type="slidenum">
              <a:rPr lang="en-US">
                <a:solidFill>
                  <a:srgbClr val="000000"/>
                </a:solidFill>
              </a:rPr>
              <a:pPr/>
              <a:t>20</a:t>
            </a:fld>
            <a:endParaRPr lang="en-US">
              <a:solidFill>
                <a:srgbClr val="000000"/>
              </a:solidFill>
            </a:endParaRPr>
          </a:p>
        </p:txBody>
      </p:sp>
      <p:graphicFrame>
        <p:nvGraphicFramePr>
          <p:cNvPr id="2" name="Diagrama 1"/>
          <p:cNvGraphicFramePr/>
          <p:nvPr>
            <p:extLst>
              <p:ext uri="{D42A27DB-BD31-4B8C-83A1-F6EECF244321}">
                <p14:modId xmlns:p14="http://schemas.microsoft.com/office/powerpoint/2010/main" val="57375588"/>
              </p:ext>
            </p:extLst>
          </p:nvPr>
        </p:nvGraphicFramePr>
        <p:xfrm>
          <a:off x="1524000" y="3980657"/>
          <a:ext cx="6096000" cy="226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610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1"/>
          <p:cNvSpPr>
            <a:spLocks noGrp="1"/>
          </p:cNvSpPr>
          <p:nvPr>
            <p:ph type="title"/>
          </p:nvPr>
        </p:nvSpPr>
        <p:spPr bwMode="auto">
          <a:xfrm>
            <a:off x="457200" y="838200"/>
            <a:ext cx="82296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23555"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buFontTx/>
              <a:buChar char="•"/>
            </a:pPr>
            <a:r>
              <a:rPr lang="pt-BR" sz="2000" b="1" smtClean="0">
                <a:ea typeface="ＭＳ Ｐゴシック" panose="020B0600070205080204" pitchFamily="34" charset="-128"/>
              </a:rPr>
              <a:t>Polimorfismo</a:t>
            </a:r>
          </a:p>
          <a:p>
            <a:pPr lvl="1">
              <a:buFont typeface="Arial" pitchFamily="34" charset="0"/>
              <a:buChar char="•"/>
            </a:pPr>
            <a:r>
              <a:rPr lang="pt-BR" sz="2000" smtClean="0">
                <a:ea typeface="ＭＳ Ｐゴシック" panose="020B0600070205080204" pitchFamily="34" charset="-128"/>
              </a:rPr>
              <a:t>Definição dicionário: “Multiforme; que se apresenta sob numerosas formas; sujeito a variar de forma;</a:t>
            </a:r>
          </a:p>
          <a:p>
            <a:pPr lvl="1">
              <a:buFont typeface="Arial" pitchFamily="34" charset="0"/>
              <a:buChar char="•"/>
            </a:pPr>
            <a:r>
              <a:rPr lang="pt-BR" sz="2000" smtClean="0">
                <a:ea typeface="ＭＳ Ｐゴシック" panose="020B0600070205080204" pitchFamily="34" charset="-128"/>
              </a:rPr>
              <a:t>Vem do grego e significa que pode tomar várias formas. </a:t>
            </a:r>
          </a:p>
          <a:p>
            <a:pPr lvl="1">
              <a:buFont typeface="Arial" pitchFamily="34" charset="0"/>
              <a:buChar char="•"/>
            </a:pPr>
            <a:r>
              <a:rPr lang="pt-BR" sz="2000" smtClean="0">
                <a:ea typeface="ＭＳ Ｐゴシック" panose="020B0600070205080204" pitchFamily="34" charset="-128"/>
              </a:rPr>
              <a:t>É o princípio em que classes derivadas de uma mesma superclasse podem invocar métodos que tem a mesma assinatura, mas comportamento diferente em cada subclasse.</a:t>
            </a:r>
          </a:p>
          <a:p>
            <a:pPr lvl="1">
              <a:buFont typeface="Arial" pitchFamily="34" charset="0"/>
              <a:buChar char="•"/>
            </a:pPr>
            <a:endParaRPr lang="pt-BR" sz="2000" smtClean="0">
              <a:ea typeface="ＭＳ Ｐゴシック" panose="020B0600070205080204" pitchFamily="34" charset="-128"/>
            </a:endParaRPr>
          </a:p>
          <a:p>
            <a:pPr lvl="1">
              <a:buFont typeface="Arial" pitchFamily="34" charset="0"/>
              <a:buChar char="•"/>
            </a:pPr>
            <a:r>
              <a:rPr lang="pt-BR" sz="2000" smtClean="0">
                <a:ea typeface="ＭＳ Ｐゴシック" panose="020B0600070205080204" pitchFamily="34" charset="-128"/>
              </a:rPr>
              <a:t>Exemplo:</a:t>
            </a:r>
          </a:p>
          <a:p>
            <a:pPr lvl="2">
              <a:buFontTx/>
              <a:buChar char="•"/>
            </a:pPr>
            <a:r>
              <a:rPr lang="pt-BR" sz="2000" smtClean="0">
                <a:ea typeface="ＭＳ Ｐゴシック" panose="020B0600070205080204" pitchFamily="34" charset="-128"/>
              </a:rPr>
              <a:t>Superclasse: Veículo</a:t>
            </a:r>
          </a:p>
          <a:p>
            <a:pPr lvl="2">
              <a:buFontTx/>
              <a:buChar char="•"/>
            </a:pPr>
            <a:r>
              <a:rPr lang="pt-BR" sz="2000" smtClean="0">
                <a:ea typeface="ＭＳ Ｐゴシック" panose="020B0600070205080204" pitchFamily="34" charset="-128"/>
              </a:rPr>
              <a:t>Subclasse: Ônibus, Caminhão, Carro, bicicleta</a:t>
            </a:r>
          </a:p>
          <a:p>
            <a:pPr lvl="2">
              <a:buFontTx/>
              <a:buChar char="•"/>
            </a:pPr>
            <a:endParaRPr lang="pt-BR" sz="2000" smtClean="0">
              <a:ea typeface="ＭＳ Ｐゴシック" panose="020B0600070205080204" pitchFamily="34" charset="-128"/>
            </a:endParaRPr>
          </a:p>
          <a:p>
            <a:pPr lvl="2">
              <a:buFontTx/>
              <a:buChar char="•"/>
            </a:pPr>
            <a:r>
              <a:rPr lang="pt-BR" sz="2000" smtClean="0">
                <a:ea typeface="ＭＳ Ｐゴシック" panose="020B0600070205080204" pitchFamily="34" charset="-128"/>
              </a:rPr>
              <a:t>Ambos são veículos e por isso herdam a operação acelerar() porém cada um implementa-o de forma diferente</a:t>
            </a:r>
          </a:p>
          <a:p>
            <a:pPr lvl="1">
              <a:buFont typeface="Arial" pitchFamily="34" charset="0"/>
              <a:buChar char="•"/>
            </a:pPr>
            <a:endParaRPr lang="pt-BR" sz="2000" smtClean="0">
              <a:ea typeface="ＭＳ Ｐゴシック" panose="020B0600070205080204" pitchFamily="34" charset="-128"/>
            </a:endParaRPr>
          </a:p>
        </p:txBody>
      </p:sp>
      <p:sp>
        <p:nvSpPr>
          <p:cNvPr id="23556"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246E07F-419C-49F1-A881-4D20B6244463}" type="slidenum">
              <a:rPr lang="en-US">
                <a:solidFill>
                  <a:srgbClr val="000000"/>
                </a:solidFill>
              </a:rPr>
              <a:pPr/>
              <a:t>21</a:t>
            </a:fld>
            <a:endParaRPr lang="en-US">
              <a:solidFill>
                <a:srgbClr val="000000"/>
              </a:solidFill>
            </a:endParaRPr>
          </a:p>
        </p:txBody>
      </p:sp>
    </p:spTree>
    <p:extLst>
      <p:ext uri="{BB962C8B-B14F-4D97-AF65-F5344CB8AC3E}">
        <p14:creationId xmlns:p14="http://schemas.microsoft.com/office/powerpoint/2010/main" val="2341866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p:nvPr>
        </p:nvSpPr>
        <p:spPr bwMode="auto">
          <a:xfrm>
            <a:off x="457200" y="685800"/>
            <a:ext cx="8229600" cy="731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24579" name="Espaço Reservado para Conteúdo 2"/>
          <p:cNvSpPr>
            <a:spLocks noGrp="1"/>
          </p:cNvSpPr>
          <p:nvPr>
            <p:ph idx="1"/>
          </p:nvPr>
        </p:nvSpPr>
        <p:spPr bwMode="auto">
          <a:xfrm>
            <a:off x="457200" y="1417639"/>
            <a:ext cx="8229600" cy="3656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a:buFontTx/>
              <a:buChar char="•"/>
            </a:pPr>
            <a:r>
              <a:rPr lang="pt-BR" sz="2000" b="1" dirty="0" smtClean="0">
                <a:ea typeface="ＭＳ Ｐゴシック" panose="020B0600070205080204" pitchFamily="34" charset="-128"/>
              </a:rPr>
              <a:t>Associação</a:t>
            </a:r>
            <a:endParaRPr lang="pt-BR" sz="2000" dirty="0" smtClean="0">
              <a:ea typeface="ＭＳ Ｐゴシック" panose="020B0600070205080204" pitchFamily="34" charset="-128"/>
            </a:endParaRPr>
          </a:p>
          <a:p>
            <a:pPr lvl="1">
              <a:buFont typeface="Arial" pitchFamily="34" charset="0"/>
              <a:buChar char="•"/>
            </a:pPr>
            <a:r>
              <a:rPr lang="pt-BR" sz="2000" dirty="0" smtClean="0">
                <a:ea typeface="ＭＳ Ｐゴシック" panose="020B0600070205080204" pitchFamily="34" charset="-128"/>
              </a:rPr>
              <a:t>Relacionamento entre classes.</a:t>
            </a:r>
          </a:p>
          <a:p>
            <a:pPr lvl="1">
              <a:buFont typeface="Arial" pitchFamily="34" charset="0"/>
              <a:buChar char="•"/>
            </a:pPr>
            <a:endParaRPr lang="pt-BR" sz="2000" dirty="0" smtClean="0">
              <a:ea typeface="ＭＳ Ｐゴシック" panose="020B0600070205080204" pitchFamily="34" charset="-128"/>
            </a:endParaRPr>
          </a:p>
          <a:p>
            <a:pPr lvl="1">
              <a:buFont typeface="Arial" pitchFamily="34" charset="0"/>
              <a:buChar char="•"/>
            </a:pPr>
            <a:r>
              <a:rPr lang="pt-BR" sz="2000" b="1" dirty="0" smtClean="0">
                <a:ea typeface="ＭＳ Ｐゴシック" panose="020B0600070205080204" pitchFamily="34" charset="-128"/>
              </a:rPr>
              <a:t>Associação Simples</a:t>
            </a:r>
          </a:p>
          <a:p>
            <a:pPr lvl="2">
              <a:buFontTx/>
              <a:buChar char="•"/>
            </a:pPr>
            <a:r>
              <a:rPr lang="pt-BR" sz="2000" dirty="0" smtClean="0">
                <a:ea typeface="ＭＳ Ｐゴシック" panose="020B0600070205080204" pitchFamily="34" charset="-128"/>
              </a:rPr>
              <a:t>Ligação entre classe, tem a função de mostrar o relacionamento ou dependência de uma classe com a outra.</a:t>
            </a:r>
          </a:p>
          <a:p>
            <a:pPr lvl="2">
              <a:buFontTx/>
              <a:buChar char="•"/>
            </a:pPr>
            <a:r>
              <a:rPr lang="pt-BR" sz="2000" dirty="0" smtClean="0">
                <a:ea typeface="ＭＳ Ｐゴシック" panose="020B0600070205080204" pitchFamily="34" charset="-128"/>
              </a:rPr>
              <a:t>Cada associação possui características de:</a:t>
            </a:r>
          </a:p>
          <a:p>
            <a:pPr lvl="3"/>
            <a:r>
              <a:rPr lang="pt-BR" sz="2000" dirty="0" smtClean="0">
                <a:ea typeface="ＭＳ Ｐゴシック" panose="020B0600070205080204" pitchFamily="34" charset="-128"/>
              </a:rPr>
              <a:t>cardinalidade ou multiplicidade - determina quantos objetos no sistema são possíveis em cada vértice da associação.</a:t>
            </a:r>
          </a:p>
          <a:p>
            <a:pPr lvl="3"/>
            <a:r>
              <a:rPr lang="pt-BR" sz="2000" dirty="0" smtClean="0">
                <a:ea typeface="ＭＳ Ｐゴシック" panose="020B0600070205080204" pitchFamily="34" charset="-128"/>
              </a:rPr>
              <a:t>navegação - se é possível para cada objeto acessar outro objeto da mesma associação.</a:t>
            </a:r>
          </a:p>
          <a:p>
            <a:pPr lvl="3"/>
            <a:r>
              <a:rPr lang="pt-BR" sz="2000" dirty="0" smtClean="0">
                <a:ea typeface="ＭＳ Ｐゴシック" panose="020B0600070205080204" pitchFamily="34" charset="-128"/>
              </a:rPr>
              <a:t>Cliente “usa uma” consulta</a:t>
            </a:r>
          </a:p>
        </p:txBody>
      </p:sp>
      <p:sp>
        <p:nvSpPr>
          <p:cNvPr id="24580"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026CFDA-0ABE-410E-A062-33252B628539}" type="slidenum">
              <a:rPr lang="en-US">
                <a:solidFill>
                  <a:srgbClr val="000000"/>
                </a:solidFill>
              </a:rPr>
              <a:pPr/>
              <a:t>22</a:t>
            </a:fld>
            <a:endParaRPr lang="en-US">
              <a:solidFill>
                <a:srgbClr val="000000"/>
              </a:solidFill>
            </a:endParaRPr>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l="8272" t="65678" r="69012" b="23062"/>
          <a:stretch>
            <a:fillRect/>
          </a:stretch>
        </p:blipFill>
        <p:spPr bwMode="auto">
          <a:xfrm>
            <a:off x="1371600" y="5105400"/>
            <a:ext cx="64770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304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1"/>
          <p:cNvSpPr>
            <a:spLocks noGrp="1"/>
          </p:cNvSpPr>
          <p:nvPr>
            <p:ph type="title"/>
          </p:nvPr>
        </p:nvSpPr>
        <p:spPr bwMode="auto">
          <a:xfrm>
            <a:off x="457200" y="838200"/>
            <a:ext cx="82296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25603"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smtClean="0">
                <a:ea typeface="ＭＳ Ｐゴシック" panose="020B0600070205080204" pitchFamily="34" charset="-128"/>
              </a:rPr>
              <a:t>Associação de herança</a:t>
            </a:r>
          </a:p>
          <a:p>
            <a:pPr lvl="1">
              <a:buFont typeface="Arial" pitchFamily="34" charset="0"/>
              <a:buChar char="•"/>
            </a:pPr>
            <a:endParaRPr lang="pt-BR" sz="2000" b="1" smtClean="0">
              <a:ea typeface="ＭＳ Ｐゴシック" panose="020B0600070205080204" pitchFamily="34" charset="-128"/>
            </a:endParaRPr>
          </a:p>
          <a:p>
            <a:pPr lvl="1">
              <a:buFont typeface="Arial" pitchFamily="34" charset="0"/>
              <a:buChar char="•"/>
            </a:pPr>
            <a:r>
              <a:rPr lang="pt-BR" sz="2000" smtClean="0">
                <a:ea typeface="ＭＳ Ｐゴシック" panose="020B0600070205080204" pitchFamily="34" charset="-128"/>
              </a:rPr>
              <a:t>Cliente especial “é um tipo” de pessoa</a:t>
            </a:r>
          </a:p>
        </p:txBody>
      </p:sp>
      <p:sp>
        <p:nvSpPr>
          <p:cNvPr id="25604"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DB2B500-C51F-4BDB-A7E1-6DF2D6C82C4C}" type="slidenum">
              <a:rPr lang="en-US">
                <a:solidFill>
                  <a:srgbClr val="000000"/>
                </a:solidFill>
              </a:rPr>
              <a:pPr/>
              <a:t>23</a:t>
            </a:fld>
            <a:endParaRPr lang="en-US">
              <a:solidFill>
                <a:srgbClr val="000000"/>
              </a:solidFill>
            </a:endParaRPr>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l="11852" t="32692" r="72345" b="34616"/>
          <a:stretch>
            <a:fillRect/>
          </a:stretch>
        </p:blipFill>
        <p:spPr bwMode="auto">
          <a:xfrm>
            <a:off x="5410200" y="1647825"/>
            <a:ext cx="35814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2927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1"/>
          <p:cNvSpPr>
            <a:spLocks noGrp="1"/>
          </p:cNvSpPr>
          <p:nvPr>
            <p:ph type="title"/>
          </p:nvPr>
        </p:nvSpPr>
        <p:spPr bwMode="auto">
          <a:xfrm>
            <a:off x="457200" y="838200"/>
            <a:ext cx="82296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26627"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smtClean="0">
                <a:ea typeface="ＭＳ Ｐゴシック" panose="020B0600070205080204" pitchFamily="34" charset="-128"/>
              </a:rPr>
              <a:t>Associação de Agregação</a:t>
            </a:r>
          </a:p>
          <a:p>
            <a:pPr lvl="1">
              <a:buFont typeface="Arial" pitchFamily="34" charset="0"/>
              <a:buChar char="•"/>
            </a:pPr>
            <a:r>
              <a:rPr lang="pt-BR" sz="2000" smtClean="0">
                <a:ea typeface="ＭＳ Ｐゴシック" panose="020B0600070205080204" pitchFamily="34" charset="-128"/>
              </a:rPr>
              <a:t>Indica que um objeto é parte do outro</a:t>
            </a:r>
          </a:p>
          <a:p>
            <a:pPr lvl="1">
              <a:buFont typeface="Arial" pitchFamily="34" charset="0"/>
              <a:buChar char="•"/>
            </a:pPr>
            <a:r>
              <a:rPr lang="pt-BR" sz="2000" smtClean="0">
                <a:ea typeface="ＭＳ Ｐゴシック" panose="020B0600070205080204" pitchFamily="34" charset="-128"/>
              </a:rPr>
              <a:t>O Todo que é formado de Partes</a:t>
            </a:r>
          </a:p>
          <a:p>
            <a:pPr lvl="1">
              <a:buFont typeface="Arial" pitchFamily="34" charset="0"/>
              <a:buChar char="•"/>
            </a:pPr>
            <a:r>
              <a:rPr lang="pt-BR" sz="2000" smtClean="0">
                <a:ea typeface="ＭＳ Ｐゴシック" panose="020B0600070205080204" pitchFamily="34" charset="-128"/>
              </a:rPr>
              <a:t>A parte pode existir sem o todo</a:t>
            </a:r>
          </a:p>
          <a:p>
            <a:pPr lvl="1">
              <a:buFont typeface="Arial" pitchFamily="34" charset="0"/>
              <a:buChar char="•"/>
            </a:pPr>
            <a:r>
              <a:rPr lang="pt-BR" sz="2000" smtClean="0">
                <a:ea typeface="ＭＳ Ｐゴシック" panose="020B0600070205080204" pitchFamily="34" charset="-128"/>
              </a:rPr>
              <a:t>Dependência fraca</a:t>
            </a:r>
          </a:p>
          <a:p>
            <a:pPr lvl="1">
              <a:buFont typeface="Arial" pitchFamily="34" charset="0"/>
              <a:buChar char="•"/>
            </a:pPr>
            <a:endParaRPr lang="pt-BR" sz="2000" b="1" smtClean="0">
              <a:ea typeface="ＭＳ Ｐゴシック" panose="020B0600070205080204" pitchFamily="34" charset="-128"/>
            </a:endParaRPr>
          </a:p>
          <a:p>
            <a:pPr lvl="1">
              <a:buFont typeface="Arial" pitchFamily="34" charset="0"/>
              <a:buChar char="•"/>
            </a:pPr>
            <a:endParaRPr lang="pt-BR" sz="2000" b="1" smtClean="0">
              <a:ea typeface="ＭＳ Ｐゴシック" panose="020B0600070205080204" pitchFamily="34" charset="-128"/>
            </a:endParaRPr>
          </a:p>
          <a:p>
            <a:pPr lvl="1">
              <a:buFont typeface="Arial" pitchFamily="34" charset="0"/>
              <a:buChar char="•"/>
            </a:pPr>
            <a:r>
              <a:rPr lang="pt-BR" sz="2000" smtClean="0">
                <a:ea typeface="ＭＳ Ｐゴシック" panose="020B0600070205080204" pitchFamily="34" charset="-128"/>
              </a:rPr>
              <a:t>Time “é composto” de jogador</a:t>
            </a:r>
          </a:p>
        </p:txBody>
      </p:sp>
      <p:sp>
        <p:nvSpPr>
          <p:cNvPr id="26628"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B047760-E3AF-44AE-9239-CAD3DDE06979}" type="slidenum">
              <a:rPr lang="en-US">
                <a:solidFill>
                  <a:srgbClr val="000000"/>
                </a:solidFill>
              </a:rPr>
              <a:pPr/>
              <a:t>24</a:t>
            </a:fld>
            <a:endParaRPr lang="en-US">
              <a:solidFill>
                <a:srgbClr val="000000"/>
              </a:solidFill>
            </a:endParaRPr>
          </a:p>
        </p:txBody>
      </p:sp>
      <p:grpSp>
        <p:nvGrpSpPr>
          <p:cNvPr id="26629" name="Grupo 5"/>
          <p:cNvGrpSpPr>
            <a:grpSpLocks/>
          </p:cNvGrpSpPr>
          <p:nvPr/>
        </p:nvGrpSpPr>
        <p:grpSpPr bwMode="auto">
          <a:xfrm>
            <a:off x="1752600" y="4800600"/>
            <a:ext cx="3833812" cy="549275"/>
            <a:chOff x="2663055" y="4365104"/>
            <a:chExt cx="2828299" cy="369332"/>
          </a:xfrm>
        </p:grpSpPr>
        <p:sp>
          <p:nvSpPr>
            <p:cNvPr id="26630" name="CaixaDeTexto 6"/>
            <p:cNvSpPr txBox="1">
              <a:spLocks noChangeArrowheads="1"/>
            </p:cNvSpPr>
            <p:nvPr/>
          </p:nvSpPr>
          <p:spPr bwMode="auto">
            <a:xfrm>
              <a:off x="2663055" y="4365104"/>
              <a:ext cx="649537"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pt-BR"/>
                <a:t>Time</a:t>
              </a:r>
            </a:p>
          </p:txBody>
        </p:sp>
        <p:sp>
          <p:nvSpPr>
            <p:cNvPr id="8" name="Fluxograma: Decisão 7"/>
            <p:cNvSpPr/>
            <p:nvPr/>
          </p:nvSpPr>
          <p:spPr>
            <a:xfrm>
              <a:off x="3313036" y="4457971"/>
              <a:ext cx="323234" cy="184666"/>
            </a:xfrm>
            <a:prstGeom prst="flowChartDecis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cxnSp>
          <p:nvCxnSpPr>
            <p:cNvPr id="9" name="Conector reto 8"/>
            <p:cNvCxnSpPr>
              <a:stCxn id="8" idx="3"/>
              <a:endCxn id="26633" idx="1"/>
            </p:cNvCxnSpPr>
            <p:nvPr/>
          </p:nvCxnSpPr>
          <p:spPr>
            <a:xfrm>
              <a:off x="3636271" y="4549770"/>
              <a:ext cx="9357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633" name="CaixaDeTexto 9"/>
            <p:cNvSpPr txBox="1">
              <a:spLocks noChangeArrowheads="1"/>
            </p:cNvSpPr>
            <p:nvPr/>
          </p:nvSpPr>
          <p:spPr bwMode="auto">
            <a:xfrm>
              <a:off x="4572000" y="4365104"/>
              <a:ext cx="919354"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pt-BR"/>
                <a:t>Jogador</a:t>
              </a:r>
            </a:p>
          </p:txBody>
        </p:sp>
      </p:grpSp>
    </p:spTree>
    <p:extLst>
      <p:ext uri="{BB962C8B-B14F-4D97-AF65-F5344CB8AC3E}">
        <p14:creationId xmlns:p14="http://schemas.microsoft.com/office/powerpoint/2010/main" val="3259217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1"/>
          <p:cNvSpPr>
            <a:spLocks noGrp="1"/>
          </p:cNvSpPr>
          <p:nvPr>
            <p:ph type="title"/>
          </p:nvPr>
        </p:nvSpPr>
        <p:spPr bwMode="auto">
          <a:xfrm>
            <a:off x="457200" y="838200"/>
            <a:ext cx="82296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27651"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smtClean="0">
                <a:ea typeface="ＭＳ Ｐゴシック" panose="020B0600070205080204" pitchFamily="34" charset="-128"/>
              </a:rPr>
              <a:t>Associação de Composição</a:t>
            </a:r>
          </a:p>
          <a:p>
            <a:pPr lvl="1">
              <a:buFont typeface="Arial" pitchFamily="34" charset="0"/>
              <a:buChar char="•"/>
            </a:pPr>
            <a:r>
              <a:rPr lang="pt-BR" sz="2000" smtClean="0">
                <a:ea typeface="ＭＳ Ｐゴシック" panose="020B0600070205080204" pitchFamily="34" charset="-128"/>
              </a:rPr>
              <a:t>As partes são dependentes do todo.</a:t>
            </a:r>
          </a:p>
          <a:p>
            <a:pPr lvl="1">
              <a:buFont typeface="Arial" pitchFamily="34" charset="0"/>
              <a:buChar char="•"/>
            </a:pPr>
            <a:r>
              <a:rPr lang="pt-BR" sz="2000" smtClean="0">
                <a:ea typeface="ＭＳ Ｐゴシック" panose="020B0600070205080204" pitchFamily="34" charset="-128"/>
              </a:rPr>
              <a:t>Dependência forte</a:t>
            </a:r>
          </a:p>
          <a:p>
            <a:pPr lvl="1">
              <a:buFont typeface="Arial" pitchFamily="34" charset="0"/>
              <a:buChar char="•"/>
            </a:pPr>
            <a:endParaRPr lang="pt-BR" sz="2000" smtClean="0">
              <a:ea typeface="ＭＳ Ｐゴシック" panose="020B0600070205080204" pitchFamily="34" charset="-128"/>
            </a:endParaRPr>
          </a:p>
          <a:p>
            <a:pPr lvl="1">
              <a:buFont typeface="Arial" pitchFamily="34" charset="0"/>
              <a:buChar char="•"/>
            </a:pPr>
            <a:endParaRPr lang="pt-BR" sz="2000" smtClean="0">
              <a:ea typeface="ＭＳ Ｐゴシック" panose="020B0600070205080204" pitchFamily="34" charset="-128"/>
            </a:endParaRPr>
          </a:p>
          <a:p>
            <a:pPr lvl="1">
              <a:buFont typeface="Arial" pitchFamily="34" charset="0"/>
              <a:buChar char="•"/>
            </a:pPr>
            <a:r>
              <a:rPr lang="pt-BR" sz="2000" smtClean="0">
                <a:ea typeface="ＭＳ Ｐゴシック" panose="020B0600070205080204" pitchFamily="34" charset="-128"/>
              </a:rPr>
              <a:t>Nota Fiscal “é composto” de Item Nota Fiscal</a:t>
            </a:r>
          </a:p>
          <a:p>
            <a:pPr lvl="1">
              <a:buFont typeface="Arial" pitchFamily="34" charset="0"/>
              <a:buChar char="•"/>
            </a:pPr>
            <a:endParaRPr lang="pt-BR" sz="2000" smtClean="0">
              <a:ea typeface="ＭＳ Ｐゴシック" panose="020B0600070205080204" pitchFamily="34" charset="-128"/>
            </a:endParaRPr>
          </a:p>
        </p:txBody>
      </p:sp>
      <p:sp>
        <p:nvSpPr>
          <p:cNvPr id="27652"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124DD4B-4608-4763-961B-03608D80CDD0}" type="slidenum">
              <a:rPr lang="en-US">
                <a:solidFill>
                  <a:srgbClr val="000000"/>
                </a:solidFill>
              </a:rPr>
              <a:pPr/>
              <a:t>25</a:t>
            </a:fld>
            <a:endParaRPr lang="en-US">
              <a:solidFill>
                <a:srgbClr val="000000"/>
              </a:solidFill>
            </a:endParaRPr>
          </a:p>
        </p:txBody>
      </p:sp>
      <p:pic>
        <p:nvPicPr>
          <p:cNvPr id="27653" name="Picture 2" descr="[notafiscal_it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4191000"/>
            <a:ext cx="6326188"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61115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p:cNvSpPr>
            <a:spLocks noGrp="1"/>
          </p:cNvSpPr>
          <p:nvPr>
            <p:ph type="title"/>
          </p:nvPr>
        </p:nvSpPr>
        <p:spPr bwMode="auto">
          <a:xfrm>
            <a:off x="457200" y="838200"/>
            <a:ext cx="82296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28675"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smtClean="0">
                <a:ea typeface="ＭＳ Ｐゴシック" panose="020B0600070205080204" pitchFamily="34" charset="-128"/>
              </a:rPr>
              <a:t>Associação</a:t>
            </a:r>
            <a:endParaRPr lang="pt-BR" sz="2000" smtClean="0">
              <a:ea typeface="ＭＳ Ｐゴシック" panose="020B0600070205080204" pitchFamily="34" charset="-128"/>
            </a:endParaRPr>
          </a:p>
          <a:p>
            <a:pPr lvl="1">
              <a:buFont typeface="Arial" pitchFamily="34" charset="0"/>
              <a:buChar char="•"/>
            </a:pPr>
            <a:r>
              <a:rPr lang="pt-BR" sz="2000" smtClean="0">
                <a:ea typeface="ＭＳ Ｐゴシック" panose="020B0600070205080204" pitchFamily="34" charset="-128"/>
              </a:rPr>
              <a:t>Multiplicidade</a:t>
            </a:r>
          </a:p>
          <a:p>
            <a:pPr lvl="1">
              <a:buFont typeface="Arial" pitchFamily="34" charset="0"/>
              <a:buChar char="•"/>
            </a:pPr>
            <a:endParaRPr lang="pt-BR" sz="2000" b="1" smtClean="0">
              <a:ea typeface="ＭＳ Ｐゴシック" panose="020B0600070205080204" pitchFamily="34" charset="-128"/>
            </a:endParaRPr>
          </a:p>
        </p:txBody>
      </p:sp>
      <p:sp>
        <p:nvSpPr>
          <p:cNvPr id="28676"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10DAAC2-70CA-4E47-8627-1DB8E10CC1F7}" type="slidenum">
              <a:rPr lang="en-US">
                <a:solidFill>
                  <a:srgbClr val="000000"/>
                </a:solidFill>
              </a:rPr>
              <a:pPr/>
              <a:t>26</a:t>
            </a:fld>
            <a:endParaRPr lang="en-US">
              <a:solidFill>
                <a:srgbClr val="000000"/>
              </a:solidFill>
            </a:endParaRP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l="10825" t="33537" r="40463" b="41341"/>
          <a:stretch>
            <a:fillRect/>
          </a:stretch>
        </p:blipFill>
        <p:spPr bwMode="auto">
          <a:xfrm>
            <a:off x="1447800" y="2743200"/>
            <a:ext cx="5938837"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4917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1"/>
          <p:cNvSpPr>
            <a:spLocks noGrp="1"/>
          </p:cNvSpPr>
          <p:nvPr>
            <p:ph type="title"/>
          </p:nvPr>
        </p:nvSpPr>
        <p:spPr bwMode="auto">
          <a:xfrm>
            <a:off x="457200" y="838200"/>
            <a:ext cx="82296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29699"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smtClean="0">
                <a:ea typeface="ＭＳ Ｐゴシック" panose="020B0600070205080204" pitchFamily="34" charset="-128"/>
              </a:rPr>
              <a:t>Associação</a:t>
            </a:r>
            <a:endParaRPr lang="pt-BR" sz="2000" smtClean="0">
              <a:ea typeface="ＭＳ Ｐゴシック" panose="020B0600070205080204" pitchFamily="34" charset="-128"/>
            </a:endParaRPr>
          </a:p>
          <a:p>
            <a:pPr lvl="1">
              <a:buFont typeface="Arial" pitchFamily="34" charset="0"/>
              <a:buChar char="•"/>
            </a:pPr>
            <a:r>
              <a:rPr lang="pt-BR" sz="2000" smtClean="0">
                <a:ea typeface="ＭＳ Ｐゴシック" panose="020B0600070205080204" pitchFamily="34" charset="-128"/>
              </a:rPr>
              <a:t>Multiplicidade</a:t>
            </a:r>
          </a:p>
          <a:p>
            <a:pPr lvl="1">
              <a:buFont typeface="Arial" pitchFamily="34" charset="0"/>
              <a:buChar char="•"/>
            </a:pPr>
            <a:endParaRPr lang="pt-BR" sz="2000" b="1" smtClean="0">
              <a:ea typeface="ＭＳ Ｐゴシック" panose="020B0600070205080204" pitchFamily="34" charset="-128"/>
            </a:endParaRPr>
          </a:p>
        </p:txBody>
      </p:sp>
      <p:sp>
        <p:nvSpPr>
          <p:cNvPr id="29700"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94E13C6-1BBB-4C67-81B6-7ADDE0311759}" type="slidenum">
              <a:rPr lang="en-US">
                <a:solidFill>
                  <a:srgbClr val="000000"/>
                </a:solidFill>
              </a:rPr>
              <a:pPr/>
              <a:t>27</a:t>
            </a:fld>
            <a:endParaRPr lang="en-US">
              <a:solidFill>
                <a:srgbClr val="000000"/>
              </a:solidFill>
            </a:endParaRP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l="10825" t="33537" r="40463" b="41341"/>
          <a:stretch>
            <a:fillRect/>
          </a:stretch>
        </p:blipFill>
        <p:spPr bwMode="auto">
          <a:xfrm>
            <a:off x="1763713" y="2205038"/>
            <a:ext cx="5938837"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8944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ítulo 1"/>
          <p:cNvSpPr>
            <a:spLocks noGrp="1"/>
          </p:cNvSpPr>
          <p:nvPr>
            <p:ph type="title"/>
          </p:nvPr>
        </p:nvSpPr>
        <p:spPr bwMode="auto">
          <a:xfrm>
            <a:off x="457200" y="685800"/>
            <a:ext cx="8229600" cy="731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30723"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smtClean="0">
                <a:ea typeface="ＭＳ Ｐゴシック" panose="020B0600070205080204" pitchFamily="34" charset="-128"/>
              </a:rPr>
              <a:t>Associação</a:t>
            </a:r>
            <a:endParaRPr lang="pt-BR" sz="2000" smtClean="0">
              <a:ea typeface="ＭＳ Ｐゴシック" panose="020B0600070205080204" pitchFamily="34" charset="-128"/>
            </a:endParaRPr>
          </a:p>
          <a:p>
            <a:pPr lvl="1">
              <a:buFont typeface="Arial" pitchFamily="34" charset="0"/>
              <a:buChar char="•"/>
            </a:pPr>
            <a:endParaRPr lang="pt-BR" sz="2000" b="1" smtClean="0">
              <a:ea typeface="ＭＳ Ｐゴシック" panose="020B0600070205080204" pitchFamily="34" charset="-128"/>
            </a:endParaRPr>
          </a:p>
        </p:txBody>
      </p:sp>
      <p:sp>
        <p:nvSpPr>
          <p:cNvPr id="30724"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884ADCB-6B10-452B-A4E9-E58AC0A35E3C}" type="slidenum">
              <a:rPr lang="en-US">
                <a:solidFill>
                  <a:srgbClr val="000000"/>
                </a:solidFill>
              </a:rPr>
              <a:pPr/>
              <a:t>28</a:t>
            </a:fld>
            <a:endParaRPr lang="en-US">
              <a:solidFill>
                <a:srgbClr val="000000"/>
              </a:solidFill>
            </a:endParaRPr>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l="27641" t="27448" r="28699" b="44888"/>
          <a:stretch>
            <a:fillRect/>
          </a:stretch>
        </p:blipFill>
        <p:spPr bwMode="auto">
          <a:xfrm>
            <a:off x="1111977" y="2209800"/>
            <a:ext cx="598805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6" name="Picture 3"/>
          <p:cNvPicPr>
            <a:picLocks noChangeAspect="1" noChangeArrowheads="1"/>
          </p:cNvPicPr>
          <p:nvPr/>
        </p:nvPicPr>
        <p:blipFill>
          <a:blip r:embed="rId3">
            <a:extLst>
              <a:ext uri="{28A0092B-C50C-407E-A947-70E740481C1C}">
                <a14:useLocalDpi xmlns:a14="http://schemas.microsoft.com/office/drawing/2010/main" val="0"/>
              </a:ext>
            </a:extLst>
          </a:blip>
          <a:srcRect l="27641" t="38504" r="28862" b="38863"/>
          <a:stretch>
            <a:fillRect/>
          </a:stretch>
        </p:blipFill>
        <p:spPr bwMode="auto">
          <a:xfrm>
            <a:off x="1219200" y="4658035"/>
            <a:ext cx="5965825" cy="193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644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ítulo 1"/>
          <p:cNvSpPr>
            <a:spLocks noGrp="1"/>
          </p:cNvSpPr>
          <p:nvPr>
            <p:ph type="title"/>
          </p:nvPr>
        </p:nvSpPr>
        <p:spPr bwMode="auto">
          <a:xfrm>
            <a:off x="457200" y="762000"/>
            <a:ext cx="8229600" cy="655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31747"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Char char="•"/>
            </a:pPr>
            <a:r>
              <a:rPr lang="pt-BR" sz="2000" b="1" smtClean="0">
                <a:ea typeface="ＭＳ Ｐゴシック" panose="020B0600070205080204" pitchFamily="34" charset="-128"/>
              </a:rPr>
              <a:t>Visibilidade dos atributos</a:t>
            </a:r>
          </a:p>
          <a:p>
            <a:pPr lvl="1">
              <a:buFont typeface="Arial" pitchFamily="34" charset="0"/>
              <a:buChar char="•"/>
            </a:pPr>
            <a:r>
              <a:rPr lang="pt-BR" sz="2000" smtClean="0">
                <a:ea typeface="ＭＳ Ｐゴシック" panose="020B0600070205080204" pitchFamily="34" charset="-128"/>
              </a:rPr>
              <a:t>Pública (+)</a:t>
            </a:r>
          </a:p>
          <a:p>
            <a:pPr lvl="2">
              <a:buFontTx/>
              <a:buChar char="•"/>
            </a:pPr>
            <a:r>
              <a:rPr lang="pt-BR" sz="2000" smtClean="0">
                <a:ea typeface="ＭＳ Ｐゴシック" panose="020B0600070205080204" pitchFamily="34" charset="-128"/>
              </a:rPr>
              <a:t>Atributo é acessível por outras classes</a:t>
            </a:r>
          </a:p>
          <a:p>
            <a:pPr lvl="2">
              <a:buFontTx/>
              <a:buChar char="•"/>
            </a:pPr>
            <a:endParaRPr lang="pt-BR" sz="2000" smtClean="0">
              <a:ea typeface="ＭＳ Ｐゴシック" panose="020B0600070205080204" pitchFamily="34" charset="-128"/>
            </a:endParaRPr>
          </a:p>
          <a:p>
            <a:pPr lvl="1">
              <a:buFont typeface="Arial" pitchFamily="34" charset="0"/>
              <a:buChar char="•"/>
            </a:pPr>
            <a:r>
              <a:rPr lang="pt-BR" sz="2000" smtClean="0">
                <a:ea typeface="ＭＳ Ｐゴシック" panose="020B0600070205080204" pitchFamily="34" charset="-128"/>
              </a:rPr>
              <a:t>Privada (-)</a:t>
            </a:r>
          </a:p>
          <a:p>
            <a:pPr lvl="2">
              <a:buFontTx/>
              <a:buChar char="•"/>
            </a:pPr>
            <a:r>
              <a:rPr lang="pt-BR" sz="2000" smtClean="0">
                <a:ea typeface="ＭＳ Ｐゴシック" panose="020B0600070205080204" pitchFamily="34" charset="-128"/>
              </a:rPr>
              <a:t>Atributo é acessível apenas pela própria classe</a:t>
            </a:r>
          </a:p>
          <a:p>
            <a:pPr lvl="2">
              <a:buFontTx/>
              <a:buChar char="•"/>
            </a:pPr>
            <a:endParaRPr lang="pt-BR" sz="2000" smtClean="0">
              <a:ea typeface="ＭＳ Ｐゴシック" panose="020B0600070205080204" pitchFamily="34" charset="-128"/>
            </a:endParaRPr>
          </a:p>
          <a:p>
            <a:pPr lvl="1">
              <a:buFont typeface="Arial" pitchFamily="34" charset="0"/>
              <a:buChar char="•"/>
            </a:pPr>
            <a:r>
              <a:rPr lang="pt-BR" sz="2000" smtClean="0">
                <a:ea typeface="ＭＳ Ｐゴシック" panose="020B0600070205080204" pitchFamily="34" charset="-128"/>
              </a:rPr>
              <a:t>Protegida (#)</a:t>
            </a:r>
          </a:p>
          <a:p>
            <a:pPr lvl="2">
              <a:buFontTx/>
              <a:buChar char="•"/>
            </a:pPr>
            <a:r>
              <a:rPr lang="pt-BR" sz="2000" smtClean="0">
                <a:ea typeface="ＭＳ Ｐゴシック" panose="020B0600070205080204" pitchFamily="34" charset="-128"/>
              </a:rPr>
              <a:t>Atributo acessível somente pelo classe e subclasses</a:t>
            </a:r>
          </a:p>
          <a:p>
            <a:pPr lvl="2">
              <a:buFontTx/>
              <a:buChar char="•"/>
            </a:pPr>
            <a:endParaRPr lang="pt-BR" sz="2000" smtClean="0">
              <a:ea typeface="ＭＳ Ｐゴシック" panose="020B0600070205080204" pitchFamily="34" charset="-128"/>
            </a:endParaRPr>
          </a:p>
          <a:p>
            <a:pPr lvl="1">
              <a:buFont typeface="Arial" pitchFamily="34" charset="0"/>
              <a:buChar char="•"/>
            </a:pPr>
            <a:r>
              <a:rPr lang="pt-BR" sz="2000" smtClean="0">
                <a:ea typeface="ＭＳ Ｐゴシック" panose="020B0600070205080204" pitchFamily="34" charset="-128"/>
              </a:rPr>
              <a:t>De pacote (~)</a:t>
            </a:r>
          </a:p>
          <a:p>
            <a:pPr lvl="2">
              <a:buFontTx/>
              <a:buChar char="•"/>
            </a:pPr>
            <a:r>
              <a:rPr lang="pt-BR" sz="2000" smtClean="0">
                <a:ea typeface="ＭＳ Ｐゴシック" panose="020B0600070205080204" pitchFamily="34" charset="-128"/>
              </a:rPr>
              <a:t>Atributo é acessível somente pelas classes do mesmo pacote</a:t>
            </a:r>
          </a:p>
          <a:p>
            <a:pPr lvl="1">
              <a:buFont typeface="Arial" pitchFamily="34" charset="0"/>
              <a:buChar char="•"/>
            </a:pPr>
            <a:endParaRPr lang="pt-BR" sz="2000" b="1" smtClean="0">
              <a:ea typeface="ＭＳ Ｐゴシック" panose="020B0600070205080204" pitchFamily="34" charset="-128"/>
            </a:endParaRPr>
          </a:p>
        </p:txBody>
      </p:sp>
      <p:sp>
        <p:nvSpPr>
          <p:cNvPr id="31748"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A5392CA-E3C5-4D3C-B22F-21E3D1BEAA80}" type="slidenum">
              <a:rPr lang="en-US">
                <a:solidFill>
                  <a:srgbClr val="000000"/>
                </a:solidFill>
              </a:rPr>
              <a:pPr/>
              <a:t>29</a:t>
            </a:fld>
            <a:endParaRPr lang="en-US">
              <a:solidFill>
                <a:srgbClr val="000000"/>
              </a:solidFill>
            </a:endParaRPr>
          </a:p>
        </p:txBody>
      </p:sp>
    </p:spTree>
    <p:extLst>
      <p:ext uri="{BB962C8B-B14F-4D97-AF65-F5344CB8AC3E}">
        <p14:creationId xmlns:p14="http://schemas.microsoft.com/office/powerpoint/2010/main" val="2316120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Objetivos</a:t>
            </a:r>
            <a:endParaRPr lang="pt-BR" dirty="0"/>
          </a:p>
        </p:txBody>
      </p:sp>
      <p:sp>
        <p:nvSpPr>
          <p:cNvPr id="3" name="Espaço Reservado para Conteúdo 2"/>
          <p:cNvSpPr>
            <a:spLocks noGrp="1"/>
          </p:cNvSpPr>
          <p:nvPr>
            <p:ph idx="1"/>
          </p:nvPr>
        </p:nvSpPr>
        <p:spPr/>
        <p:txBody>
          <a:bodyPr/>
          <a:lstStyle/>
          <a:p>
            <a:r>
              <a:rPr lang="pt-BR" dirty="0"/>
              <a:t>Compreender as bases da metodologia de desenvolvimento de sistemas orientados a objetos. </a:t>
            </a:r>
            <a:endParaRPr lang="pt-BR" dirty="0" smtClean="0"/>
          </a:p>
          <a:p>
            <a:r>
              <a:rPr lang="pt-BR" dirty="0" smtClean="0"/>
              <a:t>Compreender </a:t>
            </a:r>
            <a:r>
              <a:rPr lang="pt-BR" dirty="0"/>
              <a:t>a linguagem de especificação e modelagem unificada UML voltada para o projeto de sistemas orientado a objetos. Realizar a modelagem de sistemas utilizando a UML a partir de uma ferramenta de modelagem.</a:t>
            </a:r>
          </a:p>
        </p:txBody>
      </p:sp>
      <p:sp>
        <p:nvSpPr>
          <p:cNvPr id="4" name="Espaço Reservado para Número de Slide 3"/>
          <p:cNvSpPr>
            <a:spLocks noGrp="1"/>
          </p:cNvSpPr>
          <p:nvPr>
            <p:ph type="sldNum" sz="quarter" idx="10"/>
          </p:nvPr>
        </p:nvSpPr>
        <p:spPr/>
        <p:txBody>
          <a:bodyPr/>
          <a:lstStyle/>
          <a:p>
            <a:pPr>
              <a:defRPr/>
            </a:pPr>
            <a:fld id="{8D49CF61-3533-47D3-A1BD-C71305F19C06}" type="slidenum">
              <a:rPr lang="en-US" smtClean="0"/>
              <a:pPr>
                <a:defRPr/>
              </a:pPr>
              <a:t>3</a:t>
            </a:fld>
            <a:endParaRPr lang="en-US"/>
          </a:p>
        </p:txBody>
      </p:sp>
    </p:spTree>
    <p:extLst>
      <p:ext uri="{BB962C8B-B14F-4D97-AF65-F5344CB8AC3E}">
        <p14:creationId xmlns:p14="http://schemas.microsoft.com/office/powerpoint/2010/main" val="2365577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dirty="0" smtClean="0"/>
          </a:p>
          <a:p>
            <a:endParaRPr lang="pt-BR" dirty="0"/>
          </a:p>
          <a:p>
            <a:endParaRPr lang="pt-BR" dirty="0"/>
          </a:p>
          <a:p>
            <a:endParaRPr lang="pt-BR" dirty="0" smtClean="0"/>
          </a:p>
          <a:p>
            <a:pPr algn="ctr"/>
            <a:r>
              <a:rPr lang="pt-BR" sz="5400" dirty="0" smtClean="0"/>
              <a:t>Obrigado</a:t>
            </a:r>
            <a:endParaRPr lang="pt-BR" sz="5400" dirty="0"/>
          </a:p>
        </p:txBody>
      </p:sp>
    </p:spTree>
    <p:extLst>
      <p:ext uri="{BB962C8B-B14F-4D97-AF65-F5344CB8AC3E}">
        <p14:creationId xmlns:p14="http://schemas.microsoft.com/office/powerpoint/2010/main" val="2342592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Conteúdo Programático</a:t>
            </a:r>
            <a:endParaRPr lang="pt-BR" dirty="0"/>
          </a:p>
        </p:txBody>
      </p:sp>
      <p:sp>
        <p:nvSpPr>
          <p:cNvPr id="3" name="Espaço Reservado para Conteúdo 2"/>
          <p:cNvSpPr>
            <a:spLocks noGrp="1"/>
          </p:cNvSpPr>
          <p:nvPr>
            <p:ph idx="1"/>
          </p:nvPr>
        </p:nvSpPr>
        <p:spPr/>
        <p:txBody>
          <a:bodyPr>
            <a:normAutofit fontScale="92500" lnSpcReduction="20000"/>
          </a:bodyPr>
          <a:lstStyle/>
          <a:p>
            <a:pPr>
              <a:buFont typeface="Arial" panose="020B0604020202020204" pitchFamily="34" charset="0"/>
              <a:buChar char="•"/>
            </a:pPr>
            <a:r>
              <a:rPr lang="pt-BR" sz="1400" dirty="0"/>
              <a:t>1.   Introdução a Disciplina </a:t>
            </a:r>
            <a:endParaRPr lang="pt-BR" sz="1400" dirty="0" smtClean="0"/>
          </a:p>
          <a:p>
            <a:pPr lvl="1">
              <a:buFont typeface="Arial" panose="020B0604020202020204" pitchFamily="34" charset="0"/>
              <a:buChar char="•"/>
            </a:pPr>
            <a:r>
              <a:rPr lang="pt-BR" sz="1400" dirty="0" smtClean="0"/>
              <a:t>1.1</a:t>
            </a:r>
            <a:r>
              <a:rPr lang="pt-BR" sz="1400" dirty="0"/>
              <a:t>. Apresentação da Disciplina </a:t>
            </a:r>
            <a:endParaRPr lang="pt-BR" sz="1400" dirty="0" smtClean="0"/>
          </a:p>
          <a:p>
            <a:pPr lvl="1">
              <a:buFont typeface="Arial" panose="020B0604020202020204" pitchFamily="34" charset="0"/>
              <a:buChar char="•"/>
            </a:pPr>
            <a:r>
              <a:rPr lang="pt-BR" sz="1400" dirty="0" smtClean="0"/>
              <a:t>1.2</a:t>
            </a:r>
            <a:r>
              <a:rPr lang="pt-BR" sz="1400" dirty="0"/>
              <a:t>. Revisão de conceitos básicos da programação orientada a(Classe, Estado, Evento, Generalização, Herança, Instância de classe, Mensagem, Objeto</a:t>
            </a:r>
            <a:r>
              <a:rPr lang="pt-BR" sz="1400" dirty="0" smtClean="0"/>
              <a:t>, Polimorfismo</a:t>
            </a:r>
            <a:r>
              <a:rPr lang="pt-BR" sz="1400" dirty="0"/>
              <a:t>, Associações)   </a:t>
            </a:r>
            <a:endParaRPr lang="pt-BR" sz="1400" dirty="0" smtClean="0"/>
          </a:p>
          <a:p>
            <a:pPr>
              <a:buFont typeface="Arial" panose="020B0604020202020204" pitchFamily="34" charset="0"/>
              <a:buChar char="•"/>
            </a:pPr>
            <a:r>
              <a:rPr lang="pt-BR" sz="1400" dirty="0" smtClean="0"/>
              <a:t>2</a:t>
            </a:r>
            <a:r>
              <a:rPr lang="pt-BR" sz="1400" dirty="0"/>
              <a:t>.   Introdução à UML enfocando as fases de análise e projeto </a:t>
            </a:r>
            <a:endParaRPr lang="pt-BR" sz="1400" dirty="0" smtClean="0"/>
          </a:p>
          <a:p>
            <a:pPr lvl="1">
              <a:buFont typeface="Arial" panose="020B0604020202020204" pitchFamily="34" charset="0"/>
              <a:buChar char="•"/>
            </a:pPr>
            <a:r>
              <a:rPr lang="pt-BR" sz="1400" dirty="0" smtClean="0"/>
              <a:t>2.1</a:t>
            </a:r>
            <a:r>
              <a:rPr lang="pt-BR" sz="1400" dirty="0"/>
              <a:t>. Visão Geral (Analise x Projeto, Etapas para criação de uma aplicação, Base da A.O.O., Modelagem x Implementação, Processo Interativo x Processo Incremental). </a:t>
            </a:r>
            <a:endParaRPr lang="pt-BR" sz="1400" dirty="0" smtClean="0"/>
          </a:p>
          <a:p>
            <a:pPr lvl="1">
              <a:buFont typeface="Arial" panose="020B0604020202020204" pitchFamily="34" charset="0"/>
              <a:buChar char="•"/>
            </a:pPr>
            <a:r>
              <a:rPr lang="pt-BR" sz="1400" dirty="0" smtClean="0"/>
              <a:t>2.2</a:t>
            </a:r>
            <a:r>
              <a:rPr lang="pt-BR" sz="1400" dirty="0"/>
              <a:t>. Apresentação dos diagramas utilizados pela UML(principais características, representação). Apresentação de </a:t>
            </a:r>
            <a:r>
              <a:rPr lang="pt-BR" sz="1400" dirty="0" smtClean="0"/>
              <a:t>uma ferramenta </a:t>
            </a:r>
            <a:r>
              <a:rPr lang="pt-BR" sz="1400" dirty="0"/>
              <a:t>para modelagem de projetos orientados a objetos   </a:t>
            </a:r>
            <a:endParaRPr lang="pt-BR" sz="1400" dirty="0" smtClean="0"/>
          </a:p>
          <a:p>
            <a:pPr lvl="1">
              <a:buFont typeface="Arial" panose="020B0604020202020204" pitchFamily="34" charset="0"/>
              <a:buChar char="•"/>
            </a:pPr>
            <a:r>
              <a:rPr lang="pt-BR" sz="1400" dirty="0" smtClean="0"/>
              <a:t>2.3</a:t>
            </a:r>
            <a:r>
              <a:rPr lang="pt-BR" sz="1400" dirty="0"/>
              <a:t>. Diagrama de casos de uso </a:t>
            </a:r>
            <a:endParaRPr lang="pt-BR" sz="1400" dirty="0" smtClean="0"/>
          </a:p>
          <a:p>
            <a:pPr lvl="2">
              <a:buFont typeface="Arial" panose="020B0604020202020204" pitchFamily="34" charset="0"/>
              <a:buChar char="•"/>
            </a:pPr>
            <a:r>
              <a:rPr lang="pt-BR" sz="1400" dirty="0" smtClean="0"/>
              <a:t>2.3.1</a:t>
            </a:r>
            <a:r>
              <a:rPr lang="pt-BR" sz="1400" dirty="0"/>
              <a:t>.   Modelo de Casos de Uso (características gerais, elementos do modelo – Ator, Caso de Uso, Associação). </a:t>
            </a:r>
            <a:endParaRPr lang="pt-BR" sz="1400" dirty="0" smtClean="0"/>
          </a:p>
          <a:p>
            <a:pPr lvl="2">
              <a:buFont typeface="Arial" panose="020B0604020202020204" pitchFamily="34" charset="0"/>
              <a:buChar char="•"/>
            </a:pPr>
            <a:r>
              <a:rPr lang="pt-BR" sz="1400" dirty="0" smtClean="0"/>
              <a:t>2.3.2</a:t>
            </a:r>
            <a:r>
              <a:rPr lang="pt-BR" sz="1400" dirty="0"/>
              <a:t>.   Processo de construção de um modelo de casos de uso através de um exemplo ilustrativo.   </a:t>
            </a:r>
            <a:endParaRPr lang="pt-BR" sz="1400" dirty="0" smtClean="0"/>
          </a:p>
          <a:p>
            <a:pPr>
              <a:buFont typeface="Arial" panose="020B0604020202020204" pitchFamily="34" charset="0"/>
              <a:buChar char="•"/>
            </a:pPr>
            <a:r>
              <a:rPr lang="pt-BR" sz="1400" dirty="0" smtClean="0"/>
              <a:t>1 </a:t>
            </a:r>
            <a:r>
              <a:rPr lang="pt-BR" sz="1400" dirty="0"/>
              <a:t>Avaliação   </a:t>
            </a:r>
            <a:endParaRPr lang="pt-BR" sz="1400" dirty="0" smtClean="0"/>
          </a:p>
          <a:p>
            <a:pPr lvl="1">
              <a:buFont typeface="Arial" panose="020B0604020202020204" pitchFamily="34" charset="0"/>
              <a:buChar char="•"/>
            </a:pPr>
            <a:r>
              <a:rPr lang="pt-BR" sz="1400" dirty="0" smtClean="0"/>
              <a:t>2.5</a:t>
            </a:r>
            <a:r>
              <a:rPr lang="pt-BR" sz="1400" dirty="0"/>
              <a:t>. Diagrama de </a:t>
            </a:r>
            <a:r>
              <a:rPr lang="pt-BR" sz="1400" dirty="0" smtClean="0"/>
              <a:t>sequência </a:t>
            </a:r>
          </a:p>
          <a:p>
            <a:pPr lvl="2">
              <a:buFont typeface="Arial" panose="020B0604020202020204" pitchFamily="34" charset="0"/>
              <a:buChar char="•"/>
            </a:pPr>
            <a:r>
              <a:rPr lang="pt-BR" sz="1400" dirty="0" smtClean="0"/>
              <a:t>2.5.1</a:t>
            </a:r>
            <a:r>
              <a:rPr lang="pt-BR" sz="1400" dirty="0"/>
              <a:t>.   Modelo de Sequências (características gerais, elementos do modelo – Objeto, Passagem de Mensagens). </a:t>
            </a:r>
          </a:p>
          <a:p>
            <a:pPr lvl="2">
              <a:buFont typeface="Arial" panose="020B0604020202020204" pitchFamily="34" charset="0"/>
              <a:buChar char="•"/>
            </a:pPr>
            <a:r>
              <a:rPr lang="pt-BR" sz="1400" dirty="0" smtClean="0"/>
              <a:t>2.5.2</a:t>
            </a:r>
            <a:r>
              <a:rPr lang="pt-BR" sz="1400" dirty="0"/>
              <a:t>.   Processo de construção de um modelo de sequências através de um exemplo ilustrativo.   </a:t>
            </a:r>
            <a:endParaRPr lang="pt-BR" sz="1400" dirty="0" smtClean="0"/>
          </a:p>
          <a:p>
            <a:pPr lvl="1">
              <a:buFont typeface="Arial" panose="020B0604020202020204" pitchFamily="34" charset="0"/>
              <a:buChar char="•"/>
            </a:pPr>
            <a:r>
              <a:rPr lang="pt-BR" sz="1400" dirty="0" smtClean="0"/>
              <a:t>2.6</a:t>
            </a:r>
            <a:r>
              <a:rPr lang="pt-BR" sz="1400" dirty="0"/>
              <a:t>. Diagrama de classe </a:t>
            </a:r>
            <a:endParaRPr lang="pt-BR" sz="1400" dirty="0" smtClean="0"/>
          </a:p>
          <a:p>
            <a:pPr lvl="2">
              <a:buFont typeface="Arial" panose="020B0604020202020204" pitchFamily="34" charset="0"/>
              <a:buChar char="•"/>
            </a:pPr>
            <a:r>
              <a:rPr lang="pt-BR" sz="1400" dirty="0" smtClean="0"/>
              <a:t>2.6.1</a:t>
            </a:r>
            <a:r>
              <a:rPr lang="pt-BR" sz="1400" dirty="0"/>
              <a:t>.   Modelo de Classes (características gerais, elementos do modelo – Classe, Associações, </a:t>
            </a:r>
            <a:r>
              <a:rPr lang="pt-BR" sz="1400" dirty="0" err="1"/>
              <a:t>Generaização</a:t>
            </a:r>
            <a:r>
              <a:rPr lang="pt-BR" sz="1400" dirty="0"/>
              <a:t>/Especialização). </a:t>
            </a:r>
            <a:r>
              <a:rPr lang="pt-BR" sz="1400" dirty="0" smtClean="0"/>
              <a:t>	</a:t>
            </a:r>
          </a:p>
          <a:p>
            <a:pPr lvl="2">
              <a:buFont typeface="Arial" panose="020B0604020202020204" pitchFamily="34" charset="0"/>
              <a:buChar char="•"/>
            </a:pPr>
            <a:r>
              <a:rPr lang="pt-BR" sz="1400" dirty="0" smtClean="0"/>
              <a:t>2.6.2</a:t>
            </a:r>
            <a:r>
              <a:rPr lang="pt-BR" sz="1400" dirty="0"/>
              <a:t>.   Processo de construção de um modelo de classes através de um exemplo ilustrativo. </a:t>
            </a:r>
            <a:endParaRPr lang="pt-BR" sz="1400" dirty="0" smtClean="0"/>
          </a:p>
          <a:p>
            <a:pPr lvl="1">
              <a:buFont typeface="Arial" panose="020B0604020202020204" pitchFamily="34" charset="0"/>
              <a:buChar char="•"/>
            </a:pPr>
            <a:r>
              <a:rPr lang="pt-BR" sz="1400" dirty="0" smtClean="0"/>
              <a:t>2.7</a:t>
            </a:r>
            <a:r>
              <a:rPr lang="pt-BR" sz="1400" dirty="0"/>
              <a:t>. Estudo de Caso   </a:t>
            </a:r>
            <a:endParaRPr lang="pt-BR" sz="1400" dirty="0" smtClean="0"/>
          </a:p>
          <a:p>
            <a:pPr>
              <a:buFont typeface="Arial" panose="020B0604020202020204" pitchFamily="34" charset="0"/>
              <a:buChar char="•"/>
            </a:pPr>
            <a:r>
              <a:rPr lang="pt-BR" sz="1400" dirty="0" smtClean="0"/>
              <a:t>3</a:t>
            </a:r>
            <a:r>
              <a:rPr lang="pt-BR" sz="1400" dirty="0"/>
              <a:t>.   Projeto </a:t>
            </a:r>
            <a:endParaRPr lang="pt-BR" sz="1400" dirty="0" smtClean="0"/>
          </a:p>
          <a:p>
            <a:pPr lvl="1">
              <a:buFont typeface="Arial" panose="020B0604020202020204" pitchFamily="34" charset="0"/>
              <a:buChar char="•"/>
            </a:pPr>
            <a:r>
              <a:rPr lang="pt-BR" sz="1400" dirty="0" smtClean="0"/>
              <a:t>3.1.</a:t>
            </a:r>
            <a:r>
              <a:rPr lang="pt-BR" sz="1400" dirty="0"/>
              <a:t>   Apresentação do projeto (considerações, critérios de avaliação, cronograma de entrega das etapas do projeto, forma de entrega) </a:t>
            </a:r>
          </a:p>
        </p:txBody>
      </p:sp>
      <p:sp>
        <p:nvSpPr>
          <p:cNvPr id="4" name="Espaço Reservado para Número de Slide 3"/>
          <p:cNvSpPr>
            <a:spLocks noGrp="1"/>
          </p:cNvSpPr>
          <p:nvPr>
            <p:ph type="sldNum" sz="quarter" idx="10"/>
          </p:nvPr>
        </p:nvSpPr>
        <p:spPr/>
        <p:txBody>
          <a:bodyPr/>
          <a:lstStyle/>
          <a:p>
            <a:pPr>
              <a:defRPr/>
            </a:pPr>
            <a:fld id="{8D49CF61-3533-47D3-A1BD-C71305F19C06}" type="slidenum">
              <a:rPr lang="en-US" smtClean="0"/>
              <a:pPr>
                <a:defRPr/>
              </a:pPr>
              <a:t>4</a:t>
            </a:fld>
            <a:endParaRPr lang="en-US"/>
          </a:p>
        </p:txBody>
      </p:sp>
    </p:spTree>
    <p:extLst>
      <p:ext uri="{BB962C8B-B14F-4D97-AF65-F5344CB8AC3E}">
        <p14:creationId xmlns:p14="http://schemas.microsoft.com/office/powerpoint/2010/main" val="215261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Referências Básicas / Complementares</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Básicas</a:t>
            </a:r>
          </a:p>
          <a:p>
            <a:pPr lvl="1"/>
            <a:r>
              <a:rPr lang="pt-BR" dirty="0" smtClean="0"/>
              <a:t>ODELL</a:t>
            </a:r>
            <a:r>
              <a:rPr lang="pt-BR" dirty="0"/>
              <a:t>, James </a:t>
            </a:r>
            <a:r>
              <a:rPr lang="pt-BR" dirty="0" err="1"/>
              <a:t>J.,Análise</a:t>
            </a:r>
            <a:r>
              <a:rPr lang="pt-BR" dirty="0"/>
              <a:t> e Projeto Orientado a Objeto, 1 ed., Makron Books, 1995. </a:t>
            </a:r>
            <a:endParaRPr lang="pt-BR" dirty="0" smtClean="0"/>
          </a:p>
          <a:p>
            <a:pPr lvl="1"/>
            <a:r>
              <a:rPr lang="pt-BR" dirty="0" smtClean="0"/>
              <a:t>BOOCH</a:t>
            </a:r>
            <a:r>
              <a:rPr lang="pt-BR" dirty="0"/>
              <a:t>, G.. UML – Guia do Usuário, 1.ed., Campus, 2000. </a:t>
            </a:r>
            <a:endParaRPr lang="pt-BR" dirty="0" smtClean="0"/>
          </a:p>
          <a:p>
            <a:pPr lvl="1"/>
            <a:r>
              <a:rPr lang="pt-BR" dirty="0" smtClean="0"/>
              <a:t>FURLAN</a:t>
            </a:r>
            <a:r>
              <a:rPr lang="pt-BR" dirty="0"/>
              <a:t>, José D.. Modelagem de Objetos através da UML: The </a:t>
            </a:r>
            <a:r>
              <a:rPr lang="pt-BR" dirty="0" err="1"/>
              <a:t>UnifieldModelingLanguage</a:t>
            </a:r>
            <a:r>
              <a:rPr lang="pt-BR" dirty="0"/>
              <a:t>, 1.ed. São Paulo, Makron Books, 1998</a:t>
            </a:r>
            <a:r>
              <a:rPr lang="pt-BR" dirty="0" smtClean="0"/>
              <a:t>.</a:t>
            </a:r>
            <a:endParaRPr lang="pt-BR" dirty="0"/>
          </a:p>
          <a:p>
            <a:r>
              <a:rPr lang="pt-BR" dirty="0" smtClean="0"/>
              <a:t>Complementares</a:t>
            </a:r>
          </a:p>
          <a:p>
            <a:pPr lvl="1"/>
            <a:r>
              <a:rPr lang="pt-BR" dirty="0" smtClean="0"/>
              <a:t>FOWLER</a:t>
            </a:r>
            <a:r>
              <a:rPr lang="pt-BR" dirty="0"/>
              <a:t>, Martin, UML Essencial, 2ª. </a:t>
            </a:r>
            <a:r>
              <a:rPr lang="pt-BR" dirty="0" err="1"/>
              <a:t>ed</a:t>
            </a:r>
            <a:r>
              <a:rPr lang="pt-BR" dirty="0"/>
              <a:t>, </a:t>
            </a:r>
            <a:r>
              <a:rPr lang="pt-BR" dirty="0" err="1"/>
              <a:t>Bookman</a:t>
            </a:r>
            <a:r>
              <a:rPr lang="pt-BR" dirty="0"/>
              <a:t>, 2003. </a:t>
            </a:r>
            <a:endParaRPr lang="pt-BR" dirty="0" smtClean="0"/>
          </a:p>
          <a:p>
            <a:pPr lvl="1"/>
            <a:r>
              <a:rPr lang="pt-BR" dirty="0" smtClean="0"/>
              <a:t>LEE</a:t>
            </a:r>
            <a:r>
              <a:rPr lang="pt-BR" dirty="0"/>
              <a:t>, R.C..UML e C++: Guia Prático de Desenvolvimento Orientado a Objetos, 1.ed., Makron Books, 2002. </a:t>
            </a:r>
            <a:endParaRPr lang="pt-BR" dirty="0" smtClean="0"/>
          </a:p>
          <a:p>
            <a:pPr lvl="1"/>
            <a:r>
              <a:rPr lang="pt-BR" dirty="0" smtClean="0"/>
              <a:t>YOURDON</a:t>
            </a:r>
            <a:r>
              <a:rPr lang="pt-BR" dirty="0"/>
              <a:t>, Edward, Análise e Projeto Orientado a Objetos, 1ed, Makron Books, 199. </a:t>
            </a:r>
            <a:endParaRPr lang="pt-BR" dirty="0" smtClean="0"/>
          </a:p>
          <a:p>
            <a:pPr lvl="1"/>
            <a:r>
              <a:rPr lang="pt-BR" dirty="0" smtClean="0"/>
              <a:t>COLEMAN</a:t>
            </a:r>
            <a:r>
              <a:rPr lang="pt-BR" dirty="0"/>
              <a:t>, Derek. Desenvolvimento Orientado a Objetos, 1 ed., Campus, 1996 </a:t>
            </a:r>
            <a:endParaRPr lang="pt-BR" dirty="0" smtClean="0"/>
          </a:p>
          <a:p>
            <a:pPr lvl="1"/>
            <a:r>
              <a:rPr lang="pt-BR" dirty="0" smtClean="0"/>
              <a:t>RUMBAUGH</a:t>
            </a:r>
            <a:r>
              <a:rPr lang="pt-BR" dirty="0"/>
              <a:t>, </a:t>
            </a:r>
            <a:r>
              <a:rPr lang="pt-BR" dirty="0" err="1"/>
              <a:t>J..Modelagem</a:t>
            </a:r>
            <a:r>
              <a:rPr lang="pt-BR" dirty="0"/>
              <a:t> e Projetos Baseados em Objetos, 1.ed., Campus, 1994</a:t>
            </a:r>
            <a:endParaRPr lang="pt-BR" dirty="0" smtClean="0"/>
          </a:p>
          <a:p>
            <a:pPr lvl="1"/>
            <a:r>
              <a:rPr lang="pt-BR" dirty="0" smtClean="0"/>
              <a:t>WAZLAWICK</a:t>
            </a:r>
            <a:r>
              <a:rPr lang="pt-BR" dirty="0"/>
              <a:t>, Raul Sidnei (org.). Análise e Projetos de Sistemas de Informação Orientados a Objetos. 2ª ed. Rio </a:t>
            </a:r>
            <a:r>
              <a:rPr lang="pt-BR" dirty="0" smtClean="0"/>
              <a:t>de Janeiro</a:t>
            </a:r>
            <a:r>
              <a:rPr lang="pt-BR" dirty="0"/>
              <a:t>: </a:t>
            </a:r>
            <a:r>
              <a:rPr lang="pt-BR" dirty="0" err="1"/>
              <a:t>Elsevier</a:t>
            </a:r>
            <a:r>
              <a:rPr lang="pt-BR" dirty="0"/>
              <a:t>, 2010.</a:t>
            </a:r>
          </a:p>
        </p:txBody>
      </p:sp>
      <p:sp>
        <p:nvSpPr>
          <p:cNvPr id="4" name="Espaço Reservado para Número de Slide 3"/>
          <p:cNvSpPr>
            <a:spLocks noGrp="1"/>
          </p:cNvSpPr>
          <p:nvPr>
            <p:ph type="sldNum" sz="quarter" idx="10"/>
          </p:nvPr>
        </p:nvSpPr>
        <p:spPr/>
        <p:txBody>
          <a:bodyPr/>
          <a:lstStyle/>
          <a:p>
            <a:pPr>
              <a:defRPr/>
            </a:pPr>
            <a:fld id="{8D49CF61-3533-47D3-A1BD-C71305F19C06}" type="slidenum">
              <a:rPr lang="en-US" smtClean="0"/>
              <a:pPr>
                <a:defRPr/>
              </a:pPr>
              <a:t>5</a:t>
            </a:fld>
            <a:endParaRPr lang="en-US"/>
          </a:p>
        </p:txBody>
      </p:sp>
    </p:spTree>
    <p:extLst>
      <p:ext uri="{BB962C8B-B14F-4D97-AF65-F5344CB8AC3E}">
        <p14:creationId xmlns:p14="http://schemas.microsoft.com/office/powerpoint/2010/main" val="3128364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title"/>
          </p:nvPr>
        </p:nvSpPr>
        <p:spPr bwMode="auto">
          <a:xfrm>
            <a:off x="457200" y="685800"/>
            <a:ext cx="8229600" cy="731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11267"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a:buFontTx/>
              <a:buChar char="•"/>
            </a:pPr>
            <a:r>
              <a:rPr lang="pt-BR" sz="2000" b="1" dirty="0" smtClean="0">
                <a:ea typeface="ＭＳ Ｐゴシック" panose="020B0600070205080204" pitchFamily="34" charset="-128"/>
              </a:rPr>
              <a:t>Surgimento da O.O</a:t>
            </a:r>
          </a:p>
          <a:p>
            <a:pPr lvl="1">
              <a:buFont typeface="Arial" pitchFamily="34" charset="0"/>
              <a:buChar char="•"/>
            </a:pPr>
            <a:r>
              <a:rPr lang="pt-BR" sz="2000" dirty="0" smtClean="0">
                <a:ea typeface="ＭＳ Ｐゴシック" panose="020B0600070205080204" pitchFamily="34" charset="-128"/>
              </a:rPr>
              <a:t>Alan </a:t>
            </a:r>
            <a:r>
              <a:rPr lang="pt-BR" sz="2000" dirty="0" err="1" smtClean="0">
                <a:ea typeface="ＭＳ Ｐゴシック" panose="020B0600070205080204" pitchFamily="34" charset="-128"/>
              </a:rPr>
              <a:t>Kay</a:t>
            </a:r>
            <a:r>
              <a:rPr lang="pt-BR" sz="2000" dirty="0" smtClean="0">
                <a:ea typeface="ＭＳ Ｐゴシック" panose="020B0600070205080204" pitchFamily="34" charset="-128"/>
              </a:rPr>
              <a:t>, um dos pais do paradigma da O.O, formulou a chamada “Analogia biológica”. Nesta analogia, ele imaginou como seria um software que funcionasse como um ser vivo. Neste sistema, cada “célula” interagiria com outras células através do envio de mensagens para realizar um objetivo comum. Ou seja, agentes autônomos que se interagem entre si.</a:t>
            </a:r>
          </a:p>
          <a:p>
            <a:pPr lvl="1">
              <a:buFont typeface="Arial" pitchFamily="34" charset="0"/>
              <a:buChar char="•"/>
            </a:pPr>
            <a:endParaRPr lang="pt-BR" sz="2000" dirty="0" smtClean="0">
              <a:ea typeface="ＭＳ Ｐゴシック" panose="020B0600070205080204" pitchFamily="34" charset="-128"/>
            </a:endParaRPr>
          </a:p>
          <a:p>
            <a:pPr lvl="1">
              <a:buFont typeface="Arial" pitchFamily="34" charset="0"/>
              <a:buChar char="•"/>
            </a:pPr>
            <a:r>
              <a:rPr lang="pt-BR" sz="2000" dirty="0" smtClean="0">
                <a:ea typeface="ＭＳ Ｐゴシック" panose="020B0600070205080204" pitchFamily="34" charset="-128"/>
              </a:rPr>
              <a:t>Ele estabeleceu os seguintes princípios da orientação a objetos:</a:t>
            </a:r>
          </a:p>
          <a:p>
            <a:pPr lvl="2">
              <a:buFontTx/>
              <a:buChar char="•"/>
            </a:pPr>
            <a:r>
              <a:rPr lang="pt-BR" sz="2000" dirty="0" smtClean="0">
                <a:ea typeface="ＭＳ Ｐゴシック" panose="020B0600070205080204" pitchFamily="34" charset="-128"/>
              </a:rPr>
              <a:t>Qualquer coisa é um objeto</a:t>
            </a:r>
          </a:p>
          <a:p>
            <a:pPr lvl="2">
              <a:buFontTx/>
              <a:buChar char="•"/>
            </a:pPr>
            <a:r>
              <a:rPr lang="pt-BR" sz="2000" dirty="0" smtClean="0">
                <a:ea typeface="ＭＳ Ｐゴシック" panose="020B0600070205080204" pitchFamily="34" charset="-128"/>
              </a:rPr>
              <a:t>Objetos realizam tarefas por meio de requisição de serviços a outros objetos similares</a:t>
            </a:r>
          </a:p>
          <a:p>
            <a:pPr lvl="2">
              <a:buFontTx/>
              <a:buChar char="•"/>
            </a:pPr>
            <a:r>
              <a:rPr lang="pt-BR" sz="2000" dirty="0" smtClean="0">
                <a:ea typeface="ＭＳ Ｐゴシック" panose="020B0600070205080204" pitchFamily="34" charset="-128"/>
              </a:rPr>
              <a:t>A classe é um repositório para comportamento associado ao objeto</a:t>
            </a:r>
          </a:p>
          <a:p>
            <a:pPr lvl="2">
              <a:buFontTx/>
              <a:buChar char="•"/>
            </a:pPr>
            <a:r>
              <a:rPr lang="pt-BR" sz="2000" dirty="0" smtClean="0">
                <a:ea typeface="ＭＳ Ｐゴシック" panose="020B0600070205080204" pitchFamily="34" charset="-128"/>
              </a:rPr>
              <a:t>Classes são organizadas em hierarquias</a:t>
            </a:r>
          </a:p>
        </p:txBody>
      </p:sp>
      <p:sp>
        <p:nvSpPr>
          <p:cNvPr id="11268"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2E5877E-DAC1-4202-984F-84A4F05F65A8}" type="slidenum">
              <a:rPr lang="en-US">
                <a:solidFill>
                  <a:srgbClr val="000000"/>
                </a:solidFill>
              </a:rPr>
              <a:pPr/>
              <a:t>6</a:t>
            </a:fld>
            <a:endParaRPr lang="en-US">
              <a:solidFill>
                <a:srgbClr val="000000"/>
              </a:solidFill>
            </a:endParaRPr>
          </a:p>
        </p:txBody>
      </p:sp>
    </p:spTree>
    <p:extLst>
      <p:ext uri="{BB962C8B-B14F-4D97-AF65-F5344CB8AC3E}">
        <p14:creationId xmlns:p14="http://schemas.microsoft.com/office/powerpoint/2010/main" val="1316352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bwMode="auto">
          <a:xfrm>
            <a:off x="457200" y="838200"/>
            <a:ext cx="8229600"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sz="2400" dirty="0" smtClean="0">
                <a:ea typeface="ＭＳ Ｐゴシック" panose="020B0600070205080204" pitchFamily="34" charset="-128"/>
              </a:rPr>
              <a:t>Introdução a Orientação a Objetos</a:t>
            </a:r>
          </a:p>
        </p:txBody>
      </p:sp>
      <p:sp>
        <p:nvSpPr>
          <p:cNvPr id="12291" name="Espaço Reservado para Conteúdo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a:buFontTx/>
              <a:buChar char="•"/>
            </a:pPr>
            <a:r>
              <a:rPr lang="pt-BR" sz="2000" smtClean="0">
                <a:ea typeface="ＭＳ Ｐゴシック" panose="020B0600070205080204" pitchFamily="34" charset="-128"/>
              </a:rPr>
              <a:t>Desenvolvimento atual de sistemas de software é o </a:t>
            </a:r>
            <a:r>
              <a:rPr lang="pt-BR" sz="2000" b="1" smtClean="0">
                <a:ea typeface="ＭＳ Ｐゴシック" panose="020B0600070205080204" pitchFamily="34" charset="-128"/>
              </a:rPr>
              <a:t>paradigma da Orientação a objetos</a:t>
            </a:r>
          </a:p>
          <a:p>
            <a:pPr>
              <a:buFontTx/>
              <a:buChar char="•"/>
            </a:pPr>
            <a:endParaRPr lang="pt-BR" sz="2000" b="1" smtClean="0">
              <a:ea typeface="ＭＳ Ｐゴシック" panose="020B0600070205080204" pitchFamily="34" charset="-128"/>
            </a:endParaRPr>
          </a:p>
          <a:p>
            <a:pPr>
              <a:buFontTx/>
              <a:buChar char="•"/>
            </a:pPr>
            <a:r>
              <a:rPr lang="pt-BR" sz="2000" b="1" smtClean="0">
                <a:ea typeface="ＭＳ Ｐゴシック" panose="020B0600070205080204" pitchFamily="34" charset="-128"/>
              </a:rPr>
              <a:t>Paradigma =&gt; </a:t>
            </a:r>
            <a:r>
              <a:rPr lang="pt-BR" sz="2000" smtClean="0">
                <a:ea typeface="ＭＳ Ｐゴシック" panose="020B0600070205080204" pitchFamily="34" charset="-128"/>
              </a:rPr>
              <a:t>Forma de abordar um problema. Representação de um padrão a ser seguido. Modelo da realidade que condiciona uma percepção, forma de pensar, acreditar e agir.</a:t>
            </a:r>
          </a:p>
          <a:p>
            <a:pPr>
              <a:buFontTx/>
              <a:buChar char="•"/>
            </a:pPr>
            <a:endParaRPr lang="pt-BR" sz="2000" smtClean="0">
              <a:ea typeface="ＭＳ Ｐゴシック" panose="020B0600070205080204" pitchFamily="34" charset="-128"/>
            </a:endParaRPr>
          </a:p>
          <a:p>
            <a:pPr>
              <a:buFontTx/>
              <a:buChar char="•"/>
            </a:pPr>
            <a:r>
              <a:rPr lang="pt-BR" sz="2000" b="1" smtClean="0">
                <a:ea typeface="ＭＳ Ｐゴシック" panose="020B0600070205080204" pitchFamily="34" charset="-128"/>
              </a:rPr>
              <a:t>Ideias básicas da OO</a:t>
            </a:r>
          </a:p>
          <a:p>
            <a:pPr lvl="1">
              <a:buFont typeface="Arial" pitchFamily="34" charset="0"/>
              <a:buChar char="•"/>
            </a:pPr>
            <a:r>
              <a:rPr lang="pt-BR" sz="1800" smtClean="0">
                <a:ea typeface="ＭＳ Ｐゴシック" panose="020B0600070205080204" pitchFamily="34" charset="-128"/>
              </a:rPr>
              <a:t>Criada para tentar aproximar o mundo real do mundo virtual.</a:t>
            </a:r>
          </a:p>
          <a:p>
            <a:pPr lvl="1">
              <a:buFont typeface="Arial" pitchFamily="34" charset="0"/>
              <a:buChar char="•"/>
            </a:pPr>
            <a:r>
              <a:rPr lang="pt-BR" sz="1800" smtClean="0">
                <a:ea typeface="ＭＳ Ｐゴシック" panose="020B0600070205080204" pitchFamily="34" charset="-128"/>
              </a:rPr>
              <a:t>Simular o mundo real dentro do computador.</a:t>
            </a:r>
          </a:p>
          <a:p>
            <a:pPr lvl="1">
              <a:buFont typeface="Arial" pitchFamily="34" charset="0"/>
              <a:buChar char="•"/>
            </a:pPr>
            <a:r>
              <a:rPr lang="pt-BR" sz="1800" smtClean="0">
                <a:ea typeface="ＭＳ Ｐゴシック" panose="020B0600070205080204" pitchFamily="34" charset="-128"/>
              </a:rPr>
              <a:t>Na POO o programador é responsável por moldar o mundo dos objetos, e explicar para estes objetos como eles devem interagir entre si.</a:t>
            </a:r>
          </a:p>
          <a:p>
            <a:pPr lvl="1">
              <a:buFont typeface="Arial" pitchFamily="34" charset="0"/>
              <a:buChar char="•"/>
            </a:pPr>
            <a:r>
              <a:rPr lang="pt-BR" sz="1800" smtClean="0">
                <a:ea typeface="ＭＳ Ｐゴシック" panose="020B0600070205080204" pitchFamily="34" charset="-128"/>
              </a:rPr>
              <a:t>Conceito de Orientação Objeto depende mais da mentalidade do programador do que da linguagem de programação que está sendo utilizada.</a:t>
            </a:r>
          </a:p>
          <a:p>
            <a:pPr lvl="1">
              <a:buFont typeface="Arial" pitchFamily="34" charset="0"/>
              <a:buChar char="•"/>
            </a:pPr>
            <a:r>
              <a:rPr lang="pt-BR" sz="1800" smtClean="0">
                <a:ea typeface="ＭＳ Ｐゴシック" panose="020B0600070205080204" pitchFamily="34" charset="-128"/>
              </a:rPr>
              <a:t>Devemos enxergar o mundo de forma diferente.</a:t>
            </a:r>
          </a:p>
          <a:p>
            <a:pPr lvl="1">
              <a:buFont typeface="Courier New" panose="02070309020205020404" pitchFamily="49" charset="0"/>
              <a:buChar char="o"/>
            </a:pPr>
            <a:endParaRPr lang="pt-BR" sz="2000" smtClean="0">
              <a:ea typeface="ＭＳ Ｐゴシック" panose="020B0600070205080204" pitchFamily="34" charset="-128"/>
            </a:endParaRPr>
          </a:p>
          <a:p>
            <a:pPr>
              <a:buFontTx/>
              <a:buChar char="•"/>
            </a:pPr>
            <a:endParaRPr lang="pt-BR" sz="2000" smtClean="0">
              <a:ea typeface="ＭＳ Ｐゴシック" panose="020B0600070205080204" pitchFamily="34" charset="-128"/>
            </a:endParaRPr>
          </a:p>
          <a:p>
            <a:pPr>
              <a:buFontTx/>
              <a:buChar char="•"/>
            </a:pPr>
            <a:endParaRPr lang="pt-BR" sz="2000" b="1" smtClean="0">
              <a:ea typeface="ＭＳ Ｐゴシック" panose="020B0600070205080204" pitchFamily="34" charset="-128"/>
            </a:endParaRPr>
          </a:p>
        </p:txBody>
      </p:sp>
      <p:sp>
        <p:nvSpPr>
          <p:cNvPr id="12292"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611C4A4-4AFB-48DA-8B58-ABBDAC765108}" type="slidenum">
              <a:rPr lang="en-US">
                <a:solidFill>
                  <a:srgbClr val="000000"/>
                </a:solidFill>
              </a:rPr>
              <a:pPr/>
              <a:t>7</a:t>
            </a:fld>
            <a:endParaRPr lang="en-US">
              <a:solidFill>
                <a:srgbClr val="000000"/>
              </a:solidFill>
            </a:endParaRPr>
          </a:p>
        </p:txBody>
      </p:sp>
    </p:spTree>
    <p:extLst>
      <p:ext uri="{BB962C8B-B14F-4D97-AF65-F5344CB8AC3E}">
        <p14:creationId xmlns:p14="http://schemas.microsoft.com/office/powerpoint/2010/main" val="3558374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85800"/>
            <a:ext cx="8229600" cy="731838"/>
          </a:xfrm>
        </p:spPr>
        <p:txBody>
          <a:bodyPr>
            <a:normAutofit/>
          </a:bodyPr>
          <a:lstStyle/>
          <a:p>
            <a:r>
              <a:rPr lang="pt-BR" dirty="0"/>
              <a:t>Introdução à orientação a objetos</a:t>
            </a:r>
          </a:p>
        </p:txBody>
      </p:sp>
      <p:sp>
        <p:nvSpPr>
          <p:cNvPr id="3" name="Espaço Reservado para Conteúdo 2"/>
          <p:cNvSpPr>
            <a:spLocks noGrp="1"/>
          </p:cNvSpPr>
          <p:nvPr>
            <p:ph idx="1"/>
          </p:nvPr>
        </p:nvSpPr>
        <p:spPr/>
        <p:txBody>
          <a:bodyPr/>
          <a:lstStyle/>
          <a:p>
            <a:r>
              <a:rPr lang="pt-BR" dirty="0" smtClean="0"/>
              <a:t>Conceito </a:t>
            </a:r>
            <a:r>
              <a:rPr lang="pt-BR" dirty="0"/>
              <a:t>de Orientação Objeto depende mais </a:t>
            </a:r>
            <a:r>
              <a:rPr lang="pt-BR" dirty="0" smtClean="0"/>
              <a:t>da mentalidade </a:t>
            </a:r>
            <a:r>
              <a:rPr lang="pt-BR" dirty="0"/>
              <a:t>do programador do que da linguagem de programação que está sendo utilizada</a:t>
            </a:r>
            <a:r>
              <a:rPr lang="pt-BR" dirty="0" smtClean="0"/>
              <a:t>.</a:t>
            </a:r>
          </a:p>
          <a:p>
            <a:endParaRPr lang="pt-BR" dirty="0"/>
          </a:p>
          <a:p>
            <a:r>
              <a:rPr lang="pt-BR" dirty="0" smtClean="0"/>
              <a:t>Devemos enxergar o mundo de forma diferente.</a:t>
            </a:r>
            <a:endParaRPr lang="pt-BR" dirty="0"/>
          </a:p>
        </p:txBody>
      </p:sp>
    </p:spTree>
    <p:extLst>
      <p:ext uri="{BB962C8B-B14F-4D97-AF65-F5344CB8AC3E}">
        <p14:creationId xmlns:p14="http://schemas.microsoft.com/office/powerpoint/2010/main" val="1373147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62000"/>
            <a:ext cx="8229600" cy="655638"/>
          </a:xfrm>
        </p:spPr>
        <p:txBody>
          <a:bodyPr>
            <a:normAutofit fontScale="90000"/>
          </a:bodyPr>
          <a:lstStyle/>
          <a:p>
            <a:r>
              <a:rPr lang="pt-BR" dirty="0"/>
              <a:t>Introdução à orientação a objetos</a:t>
            </a:r>
          </a:p>
        </p:txBody>
      </p:sp>
      <p:sp>
        <p:nvSpPr>
          <p:cNvPr id="3" name="Espaço Reservado para Conteúdo 2"/>
          <p:cNvSpPr>
            <a:spLocks noGrp="1"/>
          </p:cNvSpPr>
          <p:nvPr>
            <p:ph idx="1"/>
          </p:nvPr>
        </p:nvSpPr>
        <p:spPr>
          <a:xfrm>
            <a:off x="457200" y="1412776"/>
            <a:ext cx="8229600" cy="5112568"/>
          </a:xfrm>
        </p:spPr>
        <p:txBody>
          <a:bodyPr>
            <a:normAutofit fontScale="85000" lnSpcReduction="10000"/>
          </a:bodyPr>
          <a:lstStyle/>
          <a:p>
            <a:pPr marL="0" indent="0" algn="ctr">
              <a:buNone/>
            </a:pPr>
            <a:r>
              <a:rPr lang="pt-BR" sz="2800" b="1" dirty="0"/>
              <a:t>“O </a:t>
            </a:r>
            <a:r>
              <a:rPr lang="pt-BR" sz="2800" b="1" dirty="0" smtClean="0"/>
              <a:t>navio </a:t>
            </a:r>
            <a:r>
              <a:rPr lang="pt-BR" sz="2800" b="1" dirty="0"/>
              <a:t>atraca no porto e descarrega sua carga</a:t>
            </a:r>
            <a:r>
              <a:rPr lang="pt-BR" sz="2800" b="1" dirty="0" smtClean="0"/>
              <a:t>.”</a:t>
            </a:r>
          </a:p>
          <a:p>
            <a:pPr marL="0" indent="0">
              <a:buNone/>
            </a:pPr>
            <a:endParaRPr lang="pt-BR" sz="2800" b="1" dirty="0" smtClean="0"/>
          </a:p>
          <a:p>
            <a:pPr marL="0" indent="0">
              <a:buNone/>
            </a:pPr>
            <a:r>
              <a:rPr lang="pt-BR" sz="2800" b="1" dirty="0" smtClean="0"/>
              <a:t>Programador Estrutural</a:t>
            </a:r>
          </a:p>
          <a:p>
            <a:r>
              <a:rPr lang="pt-BR" sz="2800" dirty="0" smtClean="0"/>
              <a:t>Pensaríamos </a:t>
            </a:r>
            <a:r>
              <a:rPr lang="pt-BR" sz="2800" dirty="0"/>
              <a:t>logo em como o navio atraca </a:t>
            </a:r>
            <a:r>
              <a:rPr lang="pt-BR" sz="2800" dirty="0" smtClean="0"/>
              <a:t>no porto </a:t>
            </a:r>
            <a:r>
              <a:rPr lang="pt-BR" sz="2800" dirty="0"/>
              <a:t>e como ele faz para descarregar sua carga, ou seja, pensaríamos na ação que está </a:t>
            </a:r>
            <a:r>
              <a:rPr lang="pt-BR" sz="2800" dirty="0" smtClean="0"/>
              <a:t>sendo feita para </a:t>
            </a:r>
            <a:r>
              <a:rPr lang="pt-BR" sz="2800" dirty="0"/>
              <a:t>transformá-la em procedimento</a:t>
            </a:r>
            <a:r>
              <a:rPr lang="pt-BR" sz="2800" dirty="0" smtClean="0"/>
              <a:t>.</a:t>
            </a:r>
          </a:p>
          <a:p>
            <a:endParaRPr lang="pt-BR" sz="2800" dirty="0" smtClean="0"/>
          </a:p>
          <a:p>
            <a:pPr marL="0" indent="0">
              <a:buNone/>
            </a:pPr>
            <a:r>
              <a:rPr lang="pt-BR" sz="2800" b="1" dirty="0"/>
              <a:t>Programador </a:t>
            </a:r>
            <a:r>
              <a:rPr lang="pt-BR" sz="2800" b="1" dirty="0" smtClean="0"/>
              <a:t>O.O.</a:t>
            </a:r>
          </a:p>
          <a:p>
            <a:r>
              <a:rPr lang="pt-BR" sz="2800" dirty="0" smtClean="0"/>
              <a:t>Primeiro </a:t>
            </a:r>
            <a:r>
              <a:rPr lang="pt-BR" sz="2800" dirty="0"/>
              <a:t>pensaríamos </a:t>
            </a:r>
            <a:r>
              <a:rPr lang="pt-BR" sz="2800" dirty="0" smtClean="0"/>
              <a:t>no objeto </a:t>
            </a:r>
            <a:r>
              <a:rPr lang="pt-BR" sz="2800" dirty="0"/>
              <a:t>navio, no objeto porto e no objeto carga, pensando como eles seriam e </a:t>
            </a:r>
            <a:r>
              <a:rPr lang="pt-BR" sz="2800" dirty="0" smtClean="0"/>
              <a:t>procurando definir </a:t>
            </a:r>
            <a:r>
              <a:rPr lang="pt-BR" sz="2800" dirty="0"/>
              <a:t>seu comportamento</a:t>
            </a:r>
            <a:r>
              <a:rPr lang="pt-BR" sz="2800" dirty="0" smtClean="0"/>
              <a:t>.</a:t>
            </a:r>
          </a:p>
          <a:p>
            <a:r>
              <a:rPr lang="pt-BR" sz="2800" dirty="0"/>
              <a:t>Após isto é que pensaremos em como o navio se relaciona com </a:t>
            </a:r>
            <a:r>
              <a:rPr lang="pt-BR" sz="2800" dirty="0" smtClean="0"/>
              <a:t>o porto </a:t>
            </a:r>
            <a:r>
              <a:rPr lang="pt-BR" sz="2800" dirty="0"/>
              <a:t>e com a carga, e como o porto se relaciona com </a:t>
            </a:r>
            <a:r>
              <a:rPr lang="pt-BR" sz="2800" dirty="0" smtClean="0"/>
              <a:t>carga.</a:t>
            </a:r>
            <a:endParaRPr lang="pt-BR" sz="2800" b="1" dirty="0" smtClean="0"/>
          </a:p>
          <a:p>
            <a:pPr marL="0" indent="0">
              <a:buNone/>
            </a:pPr>
            <a:endParaRPr lang="pt-BR" sz="2800" b="1" dirty="0"/>
          </a:p>
          <a:p>
            <a:endParaRPr lang="pt-BR" sz="2800" b="1" dirty="0"/>
          </a:p>
        </p:txBody>
      </p:sp>
    </p:spTree>
    <p:extLst>
      <p:ext uri="{BB962C8B-B14F-4D97-AF65-F5344CB8AC3E}">
        <p14:creationId xmlns:p14="http://schemas.microsoft.com/office/powerpoint/2010/main" val="339980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41B411D4C2E6F419440000E216D47B1" ma:contentTypeVersion="2" ma:contentTypeDescription="Crie um novo documento." ma:contentTypeScope="" ma:versionID="9b8253d988e45a9f28a2ce4d087afa98">
  <xsd:schema xmlns:xsd="http://www.w3.org/2001/XMLSchema" xmlns:xs="http://www.w3.org/2001/XMLSchema" xmlns:p="http://schemas.microsoft.com/office/2006/metadata/properties" xmlns:ns2="c69894f0-e91f-4ad0-932a-a2d6b3e565d9" xmlns:ns3="659d7d39-5d02-4d8c-8d76-356bbae7d0c8" targetNamespace="http://schemas.microsoft.com/office/2006/metadata/properties" ma:root="true" ma:fieldsID="07500422d15c3a5e91fb542a53739dfd" ns2:_="" ns3:_="">
    <xsd:import namespace="c69894f0-e91f-4ad0-932a-a2d6b3e565d9"/>
    <xsd:import namespace="659d7d39-5d02-4d8c-8d76-356bbae7d0c8"/>
    <xsd:element name="properties">
      <xsd:complexType>
        <xsd:sequence>
          <xsd:element name="documentManagement">
            <xsd:complexType>
              <xsd:all>
                <xsd:element ref="ns2:Categoria"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894f0-e91f-4ad0-932a-a2d6b3e565d9" elementFormDefault="qualified">
    <xsd:import namespace="http://schemas.microsoft.com/office/2006/documentManagement/types"/>
    <xsd:import namespace="http://schemas.microsoft.com/office/infopath/2007/PartnerControls"/>
    <xsd:element name="Categoria" ma:index="8" nillable="true" ma:displayName="Categoria" ma:default="Apresentações" ma:format="Dropdown" ma:internalName="Categoria">
      <xsd:simpleType>
        <xsd:union memberTypes="dms:Text">
          <xsd:simpleType>
            <xsd:restriction base="dms:Choice">
              <xsd:enumeration value="Apresentações"/>
              <xsd:enumeration value="Documentos"/>
              <xsd:enumeration value="Logo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659d7d39-5d02-4d8c-8d76-356bbae7d0c8" elementFormDefault="qualified">
    <xsd:import namespace="http://schemas.microsoft.com/office/2006/documentManagement/types"/>
    <xsd:import namespace="http://schemas.microsoft.com/office/infopath/2007/PartnerControls"/>
    <xsd:element name="SharedWithUsers" ma:index="9"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ia xmlns="c69894f0-e91f-4ad0-932a-a2d6b3e565d9">Apresentações</Categoria>
  </documentManagement>
</p:properties>
</file>

<file path=customXml/itemProps1.xml><?xml version="1.0" encoding="utf-8"?>
<ds:datastoreItem xmlns:ds="http://schemas.openxmlformats.org/officeDocument/2006/customXml" ds:itemID="{83CF5451-7C08-4693-8412-BE47BC39AB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894f0-e91f-4ad0-932a-a2d6b3e565d9"/>
    <ds:schemaRef ds:uri="659d7d39-5d02-4d8c-8d76-356bbae7d0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C11AE5-2523-4D21-B4D0-96B1BFC15527}">
  <ds:schemaRefs>
    <ds:schemaRef ds:uri="http://schemas.microsoft.com/sharepoint/v3/contenttype/forms"/>
  </ds:schemaRefs>
</ds:datastoreItem>
</file>

<file path=customXml/itemProps3.xml><?xml version="1.0" encoding="utf-8"?>
<ds:datastoreItem xmlns:ds="http://schemas.openxmlformats.org/officeDocument/2006/customXml" ds:itemID="{94AA483E-076E-4749-8AEA-A37E5287DCEC}">
  <ds:schemaRefs>
    <ds:schemaRef ds:uri="http://schemas.microsoft.com/office/2006/metadata/properties"/>
    <ds:schemaRef ds:uri="http://schemas.microsoft.com/office/infopath/2007/PartnerControls"/>
    <ds:schemaRef ds:uri="c69894f0-e91f-4ad0-932a-a2d6b3e565d9"/>
  </ds:schemaRefs>
</ds:datastoreItem>
</file>

<file path=docProps/app.xml><?xml version="1.0" encoding="utf-8"?>
<Properties xmlns="http://schemas.openxmlformats.org/officeDocument/2006/extended-properties" xmlns:vt="http://schemas.openxmlformats.org/officeDocument/2006/docPropsVTypes">
  <Template/>
  <TotalTime>8854</TotalTime>
  <Words>1845</Words>
  <Application>Microsoft Office PowerPoint</Application>
  <PresentationFormat>Apresentação na tela (4:3)</PresentationFormat>
  <Paragraphs>233</Paragraphs>
  <Slides>30</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30</vt:i4>
      </vt:variant>
    </vt:vector>
  </HeadingPairs>
  <TitlesOfParts>
    <vt:vector size="37" baseType="lpstr">
      <vt:lpstr>ＭＳ Ｐゴシック</vt:lpstr>
      <vt:lpstr>Arial</vt:lpstr>
      <vt:lpstr>Calibri</vt:lpstr>
      <vt:lpstr>Calibri Light</vt:lpstr>
      <vt:lpstr>Courier New</vt:lpstr>
      <vt:lpstr>Wingdings</vt:lpstr>
      <vt:lpstr>Personalizar design</vt:lpstr>
      <vt:lpstr>Análise Orientada a Objetos</vt:lpstr>
      <vt:lpstr>Ementa</vt:lpstr>
      <vt:lpstr>Objetivos</vt:lpstr>
      <vt:lpstr>Conteúdo Programático</vt:lpstr>
      <vt:lpstr>Referências Básicas / Complementares</vt:lpstr>
      <vt:lpstr>Introdução a Orientação a Objetos</vt:lpstr>
      <vt:lpstr>Introdução a Orientação a Objetos</vt:lpstr>
      <vt:lpstr>Introdução à orientação a objetos</vt:lpstr>
      <vt:lpstr>Introdução à orientação a objetos</vt:lpstr>
      <vt:lpstr>Introdução à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Introdução a Orientação a Objetos</vt:lpstr>
      <vt:lpstr>Apresentação do PowerPoint</vt:lpstr>
    </vt:vector>
  </TitlesOfParts>
  <Company>AESA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 Damasceno</dc:creator>
  <cp:lastModifiedBy>Edson Martin Feitosa</cp:lastModifiedBy>
  <cp:revision>169</cp:revision>
  <dcterms:created xsi:type="dcterms:W3CDTF">2011-02-23T19:42:49Z</dcterms:created>
  <dcterms:modified xsi:type="dcterms:W3CDTF">2022-03-07T18:32:33Z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0x010100041B411D4C2E6F419440000E216D47B1</vt:lpwstr>
  </property>
</Properties>
</file>