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57" r:id="rId34"/>
    <p:sldId id="258" r:id="rId35"/>
    <p:sldId id="293" r:id="rId36"/>
    <p:sldId id="292" r:id="rId37"/>
    <p:sldId id="291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1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4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2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2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A27E-432C-496A-B38D-1C85625EB704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4074-15C2-489C-88F4-29FB0BAB9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7917873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Estado inicial e final </a:t>
            </a:r>
          </a:p>
          <a:p>
            <a:r>
              <a:rPr lang="pt-BR" dirty="0" smtClean="0"/>
              <a:t>Todo </a:t>
            </a:r>
            <a:r>
              <a:rPr lang="pt-BR" dirty="0"/>
              <a:t>diagrama de atividade possui um estado inicial e um final. </a:t>
            </a:r>
          </a:p>
          <a:p>
            <a:r>
              <a:rPr lang="pt-BR" dirty="0" smtClean="0"/>
              <a:t>Estado </a:t>
            </a:r>
            <a:r>
              <a:rPr lang="pt-BR" dirty="0"/>
              <a:t>inicial indica o início do fluxo de execução. </a:t>
            </a:r>
          </a:p>
          <a:p>
            <a:r>
              <a:rPr lang="pt-BR" dirty="0" smtClean="0"/>
              <a:t>Estado </a:t>
            </a:r>
            <a:r>
              <a:rPr lang="pt-BR" dirty="0"/>
              <a:t>final indica o término do fluxo de execução.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7" y="3993139"/>
            <a:ext cx="5734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Decisão </a:t>
            </a:r>
          </a:p>
          <a:p>
            <a:r>
              <a:rPr lang="pt-BR" dirty="0" smtClean="0"/>
              <a:t>Decisão </a:t>
            </a:r>
            <a:r>
              <a:rPr lang="pt-BR" dirty="0"/>
              <a:t>é um recurso utilizado para controlar desvios no fluxo de controle de um diagrama de atividade. </a:t>
            </a:r>
          </a:p>
          <a:p>
            <a:r>
              <a:rPr lang="pt-BR" dirty="0" smtClean="0"/>
              <a:t>Ele </a:t>
            </a:r>
            <a:r>
              <a:rPr lang="pt-BR" dirty="0"/>
              <a:t>é composto de condições booleanas e cada condição, quando satisfeita, dispara uma transição correspondente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</a:t>
            </a:r>
            <a:r>
              <a:rPr lang="pt-BR" dirty="0"/>
              <a:t>ser usado também para unir fluxos de controle divididos anteriormente por outro ponto de decisão.</a:t>
            </a:r>
          </a:p>
        </p:txBody>
      </p:sp>
    </p:spTree>
    <p:extLst>
      <p:ext uri="{BB962C8B-B14F-4D97-AF65-F5344CB8AC3E}">
        <p14:creationId xmlns:p14="http://schemas.microsoft.com/office/powerpoint/2010/main" val="2383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627" y="1637794"/>
            <a:ext cx="6781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653" y="1762485"/>
            <a:ext cx="6238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00201"/>
            <a:ext cx="68961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Barras de Sincronização </a:t>
            </a:r>
          </a:p>
          <a:p>
            <a:r>
              <a:rPr lang="pt-BR" dirty="0" smtClean="0"/>
              <a:t>Também </a:t>
            </a:r>
            <a:r>
              <a:rPr lang="pt-BR" dirty="0"/>
              <a:t>definida como Nó de Bifurcação / União. </a:t>
            </a:r>
          </a:p>
          <a:p>
            <a:r>
              <a:rPr lang="pt-BR" dirty="0" smtClean="0"/>
              <a:t>São </a:t>
            </a:r>
            <a:r>
              <a:rPr lang="pt-BR" dirty="0"/>
              <a:t>usadas para especificar </a:t>
            </a:r>
            <a:r>
              <a:rPr lang="pt-BR" dirty="0" err="1"/>
              <a:t>forks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. </a:t>
            </a:r>
          </a:p>
          <a:p>
            <a:r>
              <a:rPr lang="pt-BR" dirty="0" smtClean="0"/>
              <a:t>Um </a:t>
            </a:r>
            <a:r>
              <a:rPr lang="pt-BR" dirty="0" err="1"/>
              <a:t>fork</a:t>
            </a:r>
            <a:r>
              <a:rPr lang="pt-BR" dirty="0"/>
              <a:t> representa a divisão de um único fluxo de controle em vários fluxos de controle concorrentes. </a:t>
            </a:r>
          </a:p>
          <a:p>
            <a:r>
              <a:rPr lang="pt-BR" dirty="0" smtClean="0"/>
              <a:t>Um </a:t>
            </a:r>
            <a:r>
              <a:rPr lang="pt-BR" dirty="0" err="1"/>
              <a:t>join</a:t>
            </a:r>
            <a:r>
              <a:rPr lang="pt-BR" dirty="0"/>
              <a:t> representa a sincronização de dois ou mais fluxos de controle concorrentes.</a:t>
            </a:r>
          </a:p>
        </p:txBody>
      </p:sp>
    </p:spTree>
    <p:extLst>
      <p:ext uri="{BB962C8B-B14F-4D97-AF65-F5344CB8AC3E}">
        <p14:creationId xmlns:p14="http://schemas.microsoft.com/office/powerpoint/2010/main" val="11571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Barras de Sincronização </a:t>
            </a:r>
          </a:p>
          <a:p>
            <a:r>
              <a:rPr lang="pt-BR" dirty="0" smtClean="0"/>
              <a:t>Os </a:t>
            </a:r>
            <a:r>
              <a:rPr lang="pt-BR" dirty="0"/>
              <a:t>sincronizadores são utilizados para indicar o início e o término de atividades paralelas. </a:t>
            </a:r>
          </a:p>
          <a:p>
            <a:r>
              <a:rPr lang="pt-BR" dirty="0" smtClean="0"/>
              <a:t>Permite </a:t>
            </a:r>
            <a:r>
              <a:rPr lang="pt-BR" dirty="0"/>
              <a:t>especificar quais as atividades podem ser realizadas concorrentemente e quais são os pontos de sincronização. </a:t>
            </a:r>
          </a:p>
          <a:p>
            <a:r>
              <a:rPr lang="pt-BR" dirty="0" smtClean="0"/>
              <a:t>Uma </a:t>
            </a:r>
            <a:r>
              <a:rPr lang="pt-BR" dirty="0"/>
              <a:t>sincronização pode ter muitas transições de entrada e uma de saída ou muitas transições de saída e uma transição de entrada.</a:t>
            </a:r>
          </a:p>
        </p:txBody>
      </p:sp>
    </p:spTree>
    <p:extLst>
      <p:ext uri="{BB962C8B-B14F-4D97-AF65-F5344CB8AC3E}">
        <p14:creationId xmlns:p14="http://schemas.microsoft.com/office/powerpoint/2010/main" val="1196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257" y="1825625"/>
            <a:ext cx="6671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Barra de Sincronização – Exemplo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6" y="2199373"/>
            <a:ext cx="5584680" cy="42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Final de Fluxo</a:t>
            </a:r>
          </a:p>
          <a:p>
            <a:r>
              <a:rPr lang="pt-BR" dirty="0" smtClean="0"/>
              <a:t>Representa o encerramento de uma rotina representada pelo fluxo, mas não de toda a atividade.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2" y="3252267"/>
            <a:ext cx="4195330" cy="32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 a parte dinâmica do sistema </a:t>
            </a:r>
            <a:r>
              <a:rPr lang="pt-BR" dirty="0" smtClean="0"/>
              <a:t> </a:t>
            </a:r>
          </a:p>
          <a:p>
            <a:r>
              <a:rPr lang="pt-BR" dirty="0" smtClean="0"/>
              <a:t>É </a:t>
            </a:r>
            <a:r>
              <a:rPr lang="pt-BR" dirty="0"/>
              <a:t>o diagrama com maior ênfase ao nível de algoritmo da UML, considerado assim, um dos mais detalhistas. </a:t>
            </a:r>
          </a:p>
          <a:p>
            <a:r>
              <a:rPr lang="pt-BR" dirty="0" smtClean="0"/>
              <a:t>Utilizado</a:t>
            </a:r>
            <a:r>
              <a:rPr lang="pt-BR" dirty="0"/>
              <a:t>, como o próprio nome diz, para modelar atividades, que podem ser um método ou um algoritmo, ou mesmo um processo completo. </a:t>
            </a:r>
          </a:p>
          <a:p>
            <a:r>
              <a:rPr lang="pt-BR" dirty="0" smtClean="0"/>
              <a:t>Na </a:t>
            </a:r>
            <a:r>
              <a:rPr lang="pt-BR" dirty="0"/>
              <a:t>visão de caso de uso o diagrama de atividades: </a:t>
            </a:r>
            <a:endParaRPr lang="pt-BR" dirty="0" smtClean="0"/>
          </a:p>
          <a:p>
            <a:pPr lvl="1"/>
            <a:r>
              <a:rPr lang="pt-BR" dirty="0" smtClean="0"/>
              <a:t>Exibe </a:t>
            </a:r>
            <a:r>
              <a:rPr lang="pt-BR" dirty="0"/>
              <a:t>o fluxo dentro de um caso uso em particular </a:t>
            </a:r>
            <a:endParaRPr lang="pt-BR" dirty="0" smtClean="0"/>
          </a:p>
          <a:p>
            <a:pPr lvl="1"/>
            <a:r>
              <a:rPr lang="pt-BR" dirty="0" smtClean="0"/>
              <a:t>Exibe </a:t>
            </a:r>
            <a:r>
              <a:rPr lang="pt-BR" dirty="0"/>
              <a:t>o fluxo entre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02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Fluxo de Objetos </a:t>
            </a:r>
          </a:p>
          <a:p>
            <a:r>
              <a:rPr lang="pt-BR" dirty="0" smtClean="0"/>
              <a:t>É </a:t>
            </a:r>
            <a:r>
              <a:rPr lang="pt-BR" dirty="0"/>
              <a:t>um conector que pode ter objetos ou dados passando por ele. </a:t>
            </a:r>
          </a:p>
          <a:p>
            <a:r>
              <a:rPr lang="pt-BR" dirty="0" smtClean="0"/>
              <a:t>Representa </a:t>
            </a:r>
            <a:r>
              <a:rPr lang="pt-BR" dirty="0"/>
              <a:t>o fluxo de valores (objetos ou dados) que são enviados a partir de um nó de objeto (instância de uma classe) ou para um nó de objetos. </a:t>
            </a:r>
          </a:p>
          <a:p>
            <a:r>
              <a:rPr lang="pt-BR" dirty="0" smtClean="0"/>
              <a:t>Nó </a:t>
            </a:r>
            <a:r>
              <a:rPr lang="pt-BR" dirty="0"/>
              <a:t>de objeto representa uma instância de uma classe que pode está disponível em um determinado ponto da atividade. </a:t>
            </a:r>
          </a:p>
          <a:p>
            <a:r>
              <a:rPr lang="pt-BR" dirty="0" smtClean="0"/>
              <a:t>O </a:t>
            </a:r>
            <a:r>
              <a:rPr lang="pt-BR" dirty="0"/>
              <a:t>fluxo de objeto pode ser utilizado para modificar o estado de um objeto, definindo um valor para um de seus atributos ou mesmo instanciando ou destruindo o objeto.</a:t>
            </a:r>
          </a:p>
        </p:txBody>
      </p:sp>
    </p:spTree>
    <p:extLst>
      <p:ext uri="{BB962C8B-B14F-4D97-AF65-F5344CB8AC3E}">
        <p14:creationId xmlns:p14="http://schemas.microsoft.com/office/powerpoint/2010/main" val="39365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Objetos – Exemplo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Neste </a:t>
            </a:r>
            <a:r>
              <a:rPr lang="pt-BR" dirty="0"/>
              <a:t>exemplo, após o atendimento do pedido ter sido concluído, atualiza-se um objeto de classe Pedido para determinar que este foi concluído, passando-se em seguida para o nó de ação Enviar pedido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23" y="2172999"/>
            <a:ext cx="8124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Alfinetes (Pins) </a:t>
            </a:r>
          </a:p>
          <a:p>
            <a:r>
              <a:rPr lang="pt-BR" dirty="0" smtClean="0"/>
              <a:t>Nós </a:t>
            </a:r>
            <a:r>
              <a:rPr lang="pt-BR" dirty="0"/>
              <a:t>de objeto que representam uma entrada para uma ação ou uma saída de uma ação. </a:t>
            </a:r>
          </a:p>
          <a:p>
            <a:r>
              <a:rPr lang="pt-BR" dirty="0" smtClean="0"/>
              <a:t>Fornecem </a:t>
            </a:r>
            <a:r>
              <a:rPr lang="pt-BR" dirty="0"/>
              <a:t>valores para as ações e recebem os valores resultantes delas. </a:t>
            </a:r>
          </a:p>
          <a:p>
            <a:r>
              <a:rPr lang="pt-BR" dirty="0" smtClean="0"/>
              <a:t>Quando </a:t>
            </a:r>
            <a:r>
              <a:rPr lang="pt-BR" dirty="0"/>
              <a:t>o tipo de entrada e saída é o mesmo, usa-se um único retângulo no centro do fluxo de dois nós de ação, conforme apresentado no slide anterior.</a:t>
            </a:r>
          </a:p>
        </p:txBody>
      </p:sp>
    </p:spTree>
    <p:extLst>
      <p:ext uri="{BB962C8B-B14F-4D97-AF65-F5344CB8AC3E}">
        <p14:creationId xmlns:p14="http://schemas.microsoft.com/office/powerpoint/2010/main" val="37468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Alfinetes – Exemplo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nó do objeto pedido é uma informação de saída do nó de ação da esquerda e uma informação de entrada para o nó de ação da direita.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43" y="2193347"/>
            <a:ext cx="7448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Ação de Envio de sinal </a:t>
            </a:r>
          </a:p>
          <a:p>
            <a:r>
              <a:rPr lang="pt-BR" dirty="0" smtClean="0"/>
              <a:t>É </a:t>
            </a:r>
            <a:r>
              <a:rPr lang="pt-BR" dirty="0"/>
              <a:t>uma ação que representa o envio de um sinal para um objeto ou ação. </a:t>
            </a:r>
          </a:p>
          <a:p>
            <a:r>
              <a:rPr lang="pt-BR" dirty="0" smtClean="0"/>
              <a:t>Representa</a:t>
            </a:r>
            <a:r>
              <a:rPr lang="pt-BR" dirty="0"/>
              <a:t>, por exemplo, a transmissão de um sinal para um dispositivo externo, normalmente um item de hardware. </a:t>
            </a:r>
          </a:p>
          <a:p>
            <a:r>
              <a:rPr lang="pt-BR" dirty="0" smtClean="0"/>
              <a:t>Representado </a:t>
            </a:r>
            <a:r>
              <a:rPr lang="pt-BR" dirty="0"/>
              <a:t>por um retângulo com uma protuberância triangular em seu lado direito.</a:t>
            </a:r>
          </a:p>
        </p:txBody>
      </p:sp>
    </p:spTree>
    <p:extLst>
      <p:ext uri="{BB962C8B-B14F-4D97-AF65-F5344CB8AC3E}">
        <p14:creationId xmlns:p14="http://schemas.microsoft.com/office/powerpoint/2010/main" val="19832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Ação de Evento de Aceitação </a:t>
            </a:r>
          </a:p>
          <a:p>
            <a:r>
              <a:rPr lang="pt-BR" dirty="0" smtClean="0"/>
              <a:t>É </a:t>
            </a:r>
            <a:r>
              <a:rPr lang="pt-BR" dirty="0"/>
              <a:t>uma ação que representa a espera de um evento de acordo com determinadas condições. </a:t>
            </a:r>
          </a:p>
          <a:p>
            <a:r>
              <a:rPr lang="pt-BR" dirty="0" smtClean="0"/>
              <a:t>Representa</a:t>
            </a:r>
            <a:r>
              <a:rPr lang="pt-BR" dirty="0"/>
              <a:t>, por exemplo, o recebimento de um sinal de um dispositivo externo, normalmente um item de hardware. </a:t>
            </a:r>
          </a:p>
          <a:p>
            <a:r>
              <a:rPr lang="pt-BR" dirty="0" smtClean="0"/>
              <a:t>É </a:t>
            </a:r>
            <a:r>
              <a:rPr lang="pt-BR" dirty="0"/>
              <a:t>representado por um retângulo com uma reentrância triangular em seu lado direito.</a:t>
            </a:r>
          </a:p>
        </p:txBody>
      </p:sp>
    </p:spTree>
    <p:extLst>
      <p:ext uri="{BB962C8B-B14F-4D97-AF65-F5344CB8AC3E}">
        <p14:creationId xmlns:p14="http://schemas.microsoft.com/office/powerpoint/2010/main" val="8939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Envio e recebimento de sinal - Exemplo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02" y="2341119"/>
            <a:ext cx="4613996" cy="38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Ação de Evento de Tempo de Aceitação </a:t>
            </a:r>
          </a:p>
          <a:p>
            <a:r>
              <a:rPr lang="pt-BR" dirty="0" smtClean="0"/>
              <a:t>É </a:t>
            </a:r>
            <a:r>
              <a:rPr lang="pt-BR" dirty="0"/>
              <a:t>a variação do evento de aceitação que leva em consideração o tempo para que o evento possa ser disparado. </a:t>
            </a:r>
          </a:p>
          <a:p>
            <a:r>
              <a:rPr lang="pt-BR" dirty="0" smtClean="0"/>
              <a:t>No </a:t>
            </a:r>
            <a:r>
              <a:rPr lang="pt-BR" dirty="0"/>
              <a:t>exemplo abaixo, quando o horário de final de expediente for atingido é disparado a tarefa de Realizar backup.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97" y="4531734"/>
            <a:ext cx="4705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Conectores</a:t>
            </a:r>
          </a:p>
          <a:p>
            <a:r>
              <a:rPr lang="pt-BR" dirty="0"/>
              <a:t>São atalhos para fluxo, utilizados quando existe uma distância relativamente grande entre os nós que o fluxo precisa ligar. </a:t>
            </a:r>
          </a:p>
          <a:p>
            <a:r>
              <a:rPr lang="pt-BR" dirty="0" smtClean="0"/>
              <a:t>Deve </a:t>
            </a:r>
            <a:r>
              <a:rPr lang="pt-BR" dirty="0"/>
              <a:t>haver sempre pares de conectores com a mesma nomenclatura, uma vez que um conector é um atalho.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677208"/>
            <a:ext cx="7562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5095009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Ação de Chamada de Comportamento </a:t>
            </a:r>
          </a:p>
          <a:p>
            <a:r>
              <a:rPr lang="pt-BR" dirty="0" smtClean="0"/>
              <a:t>Invoca </a:t>
            </a:r>
            <a:r>
              <a:rPr lang="pt-BR" dirty="0"/>
              <a:t>a execução de um comportamento, sendo este, em geral, uma atividade. </a:t>
            </a:r>
          </a:p>
          <a:p>
            <a:r>
              <a:rPr lang="pt-BR" dirty="0" smtClean="0"/>
              <a:t>Apresenta </a:t>
            </a:r>
            <a:r>
              <a:rPr lang="pt-BR" dirty="0"/>
              <a:t>um símbolo de ancinho apontando para baixo em seu canto inferior direito. </a:t>
            </a:r>
          </a:p>
          <a:p>
            <a:r>
              <a:rPr lang="pt-BR" dirty="0" smtClean="0"/>
              <a:t>Usada </a:t>
            </a:r>
            <a:r>
              <a:rPr lang="pt-BR" dirty="0"/>
              <a:t>para invocar uma atividade que já foi modelada em outro diagrama.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74" y="1600201"/>
            <a:ext cx="34385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Composto por um conjunto de símbolos usados para representar o fluxo de execução de um sistema que indicam: </a:t>
            </a:r>
            <a:endParaRPr lang="pt-BR" dirty="0" smtClean="0"/>
          </a:p>
          <a:p>
            <a:pPr lvl="1"/>
            <a:r>
              <a:rPr lang="pt-BR" dirty="0" smtClean="0"/>
              <a:t>Quais </a:t>
            </a:r>
            <a:r>
              <a:rPr lang="pt-BR" dirty="0"/>
              <a:t>atividades precedem quais </a:t>
            </a:r>
            <a:endParaRPr lang="pt-BR" dirty="0" smtClean="0"/>
          </a:p>
          <a:p>
            <a:pPr lvl="1"/>
            <a:r>
              <a:rPr lang="pt-BR" dirty="0" smtClean="0"/>
              <a:t>Quais </a:t>
            </a:r>
            <a:r>
              <a:rPr lang="pt-BR" dirty="0"/>
              <a:t>podem ser realizadas em paralelo </a:t>
            </a:r>
            <a:endParaRPr lang="pt-BR" dirty="0" smtClean="0"/>
          </a:p>
          <a:p>
            <a:pPr lvl="1"/>
            <a:r>
              <a:rPr lang="pt-BR" dirty="0" smtClean="0"/>
              <a:t>Quais </a:t>
            </a:r>
            <a:r>
              <a:rPr lang="pt-BR" dirty="0"/>
              <a:t>são os fluxos alternativos</a:t>
            </a:r>
          </a:p>
        </p:txBody>
      </p:sp>
    </p:spTree>
    <p:extLst>
      <p:ext uri="{BB962C8B-B14F-4D97-AF65-F5344CB8AC3E}">
        <p14:creationId xmlns:p14="http://schemas.microsoft.com/office/powerpoint/2010/main" val="1457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Partições de Atividade (Raias) </a:t>
            </a:r>
          </a:p>
          <a:p>
            <a:r>
              <a:rPr lang="pt-BR" dirty="0" smtClean="0"/>
              <a:t>Permite </a:t>
            </a:r>
            <a:r>
              <a:rPr lang="pt-BR" dirty="0"/>
              <a:t>representar o fluxo de um processo que passa por diversos setores ou departamentos de uma empresa, ou mesmo um processo que é manipulado por diversos atores. </a:t>
            </a:r>
          </a:p>
          <a:p>
            <a:r>
              <a:rPr lang="pt-BR" dirty="0" smtClean="0"/>
              <a:t>As </a:t>
            </a:r>
            <a:r>
              <a:rPr lang="pt-BR" dirty="0"/>
              <a:t>partições podem ser tanto horizontais como verticais. </a:t>
            </a:r>
          </a:p>
          <a:p>
            <a:r>
              <a:rPr lang="pt-BR" dirty="0" smtClean="0"/>
              <a:t>Cada </a:t>
            </a:r>
            <a:r>
              <a:rPr lang="pt-BR" dirty="0"/>
              <a:t>pista é encabeçada pelo nome da unidade organizacional, entidade ou objeto responsável pelas ações e atividades aí localizadas.</a:t>
            </a:r>
          </a:p>
        </p:txBody>
      </p:sp>
    </p:spTree>
    <p:extLst>
      <p:ext uri="{BB962C8B-B14F-4D97-AF65-F5344CB8AC3E}">
        <p14:creationId xmlns:p14="http://schemas.microsoft.com/office/powerpoint/2010/main" val="1847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Partições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6" y="1600201"/>
            <a:ext cx="5268191" cy="49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de diagrama de atividade – realizar depósito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36" y="2342429"/>
            <a:ext cx="6614766" cy="43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11386"/>
            <a:ext cx="6587835" cy="624171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74174" y="2597727"/>
            <a:ext cx="246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Exemplo: Livraria Virtual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55" y="190932"/>
            <a:ext cx="6544575" cy="65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1 - Desenvolver um diagrama de atividades para o requisito “Entrada de Associado”.</a:t>
            </a:r>
          </a:p>
          <a:p>
            <a:pPr marL="0" indent="0">
              <a:buNone/>
            </a:pPr>
            <a:r>
              <a:rPr lang="pt-BR" dirty="0" smtClean="0"/>
              <a:t>2 – Desenvolver um diagrama de atividades para o requisito</a:t>
            </a:r>
          </a:p>
          <a:p>
            <a:pPr marL="0" indent="0">
              <a:buNone/>
            </a:pPr>
            <a:r>
              <a:rPr lang="pt-BR" dirty="0" smtClean="0"/>
              <a:t>“Saída de Associado”.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3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Exercícios – Diagrama de Atividades</a:t>
            </a:r>
          </a:p>
          <a:p>
            <a:pPr marL="514350" indent="-514350">
              <a:buAutoNum type="arabicPeriod"/>
            </a:pPr>
            <a:r>
              <a:rPr lang="pt-BR" dirty="0" smtClean="0"/>
              <a:t>Desenvolva </a:t>
            </a:r>
            <a:r>
              <a:rPr lang="pt-BR" dirty="0"/>
              <a:t>o diagrama de atividades referente ao processo de venda de ingressos para um sistema de controle de cinema sabendo que: </a:t>
            </a:r>
          </a:p>
          <a:p>
            <a:r>
              <a:rPr lang="pt-BR" dirty="0" smtClean="0"/>
              <a:t>Ao </a:t>
            </a:r>
            <a:r>
              <a:rPr lang="pt-BR" dirty="0"/>
              <a:t>selecionar a opção de venda de ingressos, o sistema deverá apresentar todas as sessões ainda não encerradas. Cada sessão deve informar o título do filme e a sala em que será apresentado. </a:t>
            </a:r>
          </a:p>
          <a:p>
            <a:r>
              <a:rPr lang="pt-BR" dirty="0" smtClean="0"/>
              <a:t>A </a:t>
            </a:r>
            <a:r>
              <a:rPr lang="pt-BR" dirty="0"/>
              <a:t>partir da listagem apresentada, o funcionário deverá selecionar a sessão desejada pelo cliente. </a:t>
            </a:r>
          </a:p>
          <a:p>
            <a:r>
              <a:rPr lang="pt-BR" dirty="0" smtClean="0"/>
              <a:t>Finalmente</a:t>
            </a:r>
            <a:r>
              <a:rPr lang="pt-BR" dirty="0"/>
              <a:t>, o funcionário deverá gerar o ingresso referente à sessão escolhida.</a:t>
            </a:r>
          </a:p>
        </p:txBody>
      </p:sp>
    </p:spTree>
    <p:extLst>
      <p:ext uri="{BB962C8B-B14F-4D97-AF65-F5344CB8AC3E}">
        <p14:creationId xmlns:p14="http://schemas.microsoft.com/office/powerpoint/2010/main" val="2541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WAZLAWICK, Raul Sidnei (org.). Análise e Projetos de Sistemas de Informação Orientados a Objetos. 2ª ed. Rio de Janeiro: </a:t>
            </a:r>
            <a:r>
              <a:rPr lang="pt-BR" dirty="0" err="1"/>
              <a:t>Elsevier</a:t>
            </a:r>
            <a:r>
              <a:rPr lang="pt-BR" dirty="0"/>
              <a:t>, 2010.</a:t>
            </a:r>
            <a:endParaRPr lang="pt-BR" dirty="0" smtClean="0"/>
          </a:p>
          <a:p>
            <a:r>
              <a:rPr lang="pt-BR" dirty="0" smtClean="0"/>
              <a:t>Modelagem de sistemas por Rosemary Melo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Características </a:t>
            </a:r>
          </a:p>
          <a:p>
            <a:r>
              <a:rPr lang="pt-BR" dirty="0" smtClean="0"/>
              <a:t>São </a:t>
            </a:r>
            <a:r>
              <a:rPr lang="pt-BR" dirty="0"/>
              <a:t>semelhantes aos antigos fluxogramas. </a:t>
            </a:r>
          </a:p>
          <a:p>
            <a:r>
              <a:rPr lang="pt-BR" dirty="0" smtClean="0"/>
              <a:t>Pode </a:t>
            </a:r>
            <a:r>
              <a:rPr lang="pt-BR" dirty="0"/>
              <a:t>ser usada para representar dois tipos de fluxo: de controle e de objetos.</a:t>
            </a:r>
          </a:p>
        </p:txBody>
      </p:sp>
    </p:spTree>
    <p:extLst>
      <p:ext uri="{BB962C8B-B14F-4D97-AF65-F5344CB8AC3E}">
        <p14:creationId xmlns:p14="http://schemas.microsoft.com/office/powerpoint/2010/main" val="35333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Principais </a:t>
            </a:r>
            <a:r>
              <a:rPr lang="pt-BR" dirty="0"/>
              <a:t>elementos: </a:t>
            </a:r>
          </a:p>
          <a:p>
            <a:r>
              <a:rPr lang="pt-BR" dirty="0" smtClean="0"/>
              <a:t>Atividade </a:t>
            </a:r>
          </a:p>
          <a:p>
            <a:r>
              <a:rPr lang="pt-BR" dirty="0" smtClean="0"/>
              <a:t>Ação </a:t>
            </a:r>
          </a:p>
          <a:p>
            <a:r>
              <a:rPr lang="pt-BR" dirty="0" smtClean="0"/>
              <a:t>Fluxo </a:t>
            </a:r>
            <a:r>
              <a:rPr lang="pt-BR" dirty="0"/>
              <a:t>de Controle </a:t>
            </a:r>
            <a:endParaRPr lang="pt-BR" dirty="0" smtClean="0"/>
          </a:p>
          <a:p>
            <a:r>
              <a:rPr lang="pt-BR" dirty="0" smtClean="0"/>
              <a:t>Estados </a:t>
            </a:r>
            <a:r>
              <a:rPr lang="pt-BR" dirty="0"/>
              <a:t>iniciais e finais </a:t>
            </a:r>
            <a:endParaRPr lang="pt-BR" dirty="0" smtClean="0"/>
          </a:p>
          <a:p>
            <a:r>
              <a:rPr lang="pt-BR" dirty="0" smtClean="0"/>
              <a:t>Decisões </a:t>
            </a:r>
          </a:p>
          <a:p>
            <a:r>
              <a:rPr lang="pt-BR" dirty="0" smtClean="0"/>
              <a:t>Barras </a:t>
            </a:r>
            <a:r>
              <a:rPr lang="pt-BR" dirty="0"/>
              <a:t>de Sincronização </a:t>
            </a:r>
            <a:endParaRPr lang="pt-BR" dirty="0" smtClean="0"/>
          </a:p>
          <a:p>
            <a:r>
              <a:rPr lang="pt-BR" dirty="0" smtClean="0"/>
              <a:t>Fluxo </a:t>
            </a:r>
            <a:r>
              <a:rPr lang="pt-BR" dirty="0"/>
              <a:t>de Objetos </a:t>
            </a:r>
            <a:endParaRPr lang="pt-BR" dirty="0" smtClean="0"/>
          </a:p>
          <a:p>
            <a:r>
              <a:rPr lang="pt-BR" dirty="0" smtClean="0"/>
              <a:t>Ação </a:t>
            </a:r>
            <a:r>
              <a:rPr lang="pt-BR" dirty="0"/>
              <a:t>de Envio e de Aceitação de Sinal </a:t>
            </a:r>
            <a:endParaRPr lang="pt-BR" dirty="0" smtClean="0"/>
          </a:p>
          <a:p>
            <a:r>
              <a:rPr lang="pt-BR" dirty="0" smtClean="0"/>
              <a:t>Ação </a:t>
            </a:r>
            <a:r>
              <a:rPr lang="pt-BR" dirty="0"/>
              <a:t>de Chamada de Comportamento </a:t>
            </a:r>
            <a:endParaRPr lang="pt-BR" dirty="0" smtClean="0"/>
          </a:p>
          <a:p>
            <a:r>
              <a:rPr lang="pt-BR" dirty="0" smtClean="0"/>
              <a:t>Partições </a:t>
            </a:r>
            <a:r>
              <a:rPr lang="pt-BR" dirty="0"/>
              <a:t>ou Raias</a:t>
            </a:r>
          </a:p>
        </p:txBody>
      </p:sp>
    </p:spTree>
    <p:extLst>
      <p:ext uri="{BB962C8B-B14F-4D97-AF65-F5344CB8AC3E}">
        <p14:creationId xmlns:p14="http://schemas.microsoft.com/office/powerpoint/2010/main" val="11202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Atividade </a:t>
            </a:r>
          </a:p>
          <a:p>
            <a:r>
              <a:rPr lang="pt-BR" dirty="0" smtClean="0"/>
              <a:t>É </a:t>
            </a:r>
            <a:r>
              <a:rPr lang="pt-BR" dirty="0"/>
              <a:t>composta por um conjunto de ações, ou seja, os passos necessários para que a atividade seja concluída. </a:t>
            </a:r>
          </a:p>
          <a:p>
            <a:r>
              <a:rPr lang="pt-BR" dirty="0" smtClean="0"/>
              <a:t>Representa </a:t>
            </a:r>
            <a:r>
              <a:rPr lang="pt-BR" dirty="0"/>
              <a:t>o desempenho de algum comportamento em um fluxo de execução. </a:t>
            </a:r>
          </a:p>
          <a:p>
            <a:r>
              <a:rPr lang="pt-BR" dirty="0" smtClean="0"/>
              <a:t>O </a:t>
            </a:r>
            <a:r>
              <a:rPr lang="pt-BR" dirty="0"/>
              <a:t>significado de uma atividade depende do contexto em que o diagrama é utilizado. Pode ser: </a:t>
            </a:r>
            <a:endParaRPr lang="pt-BR" dirty="0" smtClean="0"/>
          </a:p>
          <a:p>
            <a:pPr lvl="1"/>
            <a:r>
              <a:rPr lang="pt-BR" dirty="0" smtClean="0"/>
              <a:t>uma </a:t>
            </a:r>
            <a:r>
              <a:rPr lang="pt-BR" dirty="0"/>
              <a:t>tarefa realizada por uma pessoa no caso da representação de um processo manual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processo no caso de um sistema automatizado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método no caso de descrição de um outro método</a:t>
            </a:r>
          </a:p>
        </p:txBody>
      </p:sp>
    </p:spTree>
    <p:extLst>
      <p:ext uri="{BB962C8B-B14F-4D97-AF65-F5344CB8AC3E}">
        <p14:creationId xmlns:p14="http://schemas.microsoft.com/office/powerpoint/2010/main" val="1229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Ação </a:t>
            </a:r>
          </a:p>
          <a:p>
            <a:r>
              <a:rPr lang="pt-BR" dirty="0" smtClean="0"/>
              <a:t>Elemento </a:t>
            </a:r>
            <a:r>
              <a:rPr lang="pt-BR" dirty="0"/>
              <a:t>mais básico de uma atividade. </a:t>
            </a:r>
          </a:p>
          <a:p>
            <a:r>
              <a:rPr lang="pt-BR" dirty="0" smtClean="0"/>
              <a:t>Representa </a:t>
            </a:r>
            <a:r>
              <a:rPr lang="pt-BR" dirty="0"/>
              <a:t>um passo, uma etapa que deve ser executada em uma atividade.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Representação </a:t>
            </a:r>
            <a:r>
              <a:rPr lang="pt-BR" dirty="0"/>
              <a:t>gráfica: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89" y="5029200"/>
            <a:ext cx="2733675" cy="990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74573" y="5062835"/>
            <a:ext cx="6261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Esse exemplo representa a ação inicial </a:t>
            </a:r>
            <a:endParaRPr lang="pt-BR" dirty="0" smtClean="0"/>
          </a:p>
          <a:p>
            <a:r>
              <a:rPr lang="pt-BR" dirty="0" smtClean="0"/>
              <a:t>da </a:t>
            </a:r>
            <a:r>
              <a:rPr lang="pt-BR" dirty="0"/>
              <a:t>atividade de emissão de saldo, </a:t>
            </a:r>
            <a:endParaRPr lang="pt-BR" dirty="0" smtClean="0"/>
          </a:p>
          <a:p>
            <a:r>
              <a:rPr lang="pt-BR" dirty="0" smtClean="0"/>
              <a:t>onde </a:t>
            </a:r>
            <a:r>
              <a:rPr lang="pt-BR" dirty="0"/>
              <a:t>se deve receber o número da conta informada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37366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Fluxo de Controle </a:t>
            </a:r>
          </a:p>
          <a:p>
            <a:r>
              <a:rPr lang="pt-BR" dirty="0" smtClean="0"/>
              <a:t>Conector </a:t>
            </a:r>
            <a:r>
              <a:rPr lang="pt-BR" dirty="0"/>
              <a:t>que liga duas ações, enviando sinais de controle. </a:t>
            </a:r>
            <a:endParaRPr lang="pt-BR" dirty="0" smtClean="0"/>
          </a:p>
          <a:p>
            <a:r>
              <a:rPr lang="pt-BR" dirty="0" smtClean="0"/>
              <a:t>Pode </a:t>
            </a:r>
            <a:r>
              <a:rPr lang="pt-BR" dirty="0"/>
              <a:t>conter uma descrição, uma condição de guarda ou uma restrição. </a:t>
            </a:r>
          </a:p>
          <a:p>
            <a:r>
              <a:rPr lang="pt-BR" dirty="0" smtClean="0"/>
              <a:t>A </a:t>
            </a:r>
            <a:r>
              <a:rPr lang="pt-BR" dirty="0"/>
              <a:t>Restrição, que é chamada de peso neste diagrama, determina, por exemplo, o número mínimo de sinais que devem ser transmitidos pelo fluxo. </a:t>
            </a:r>
          </a:p>
          <a:p>
            <a:r>
              <a:rPr lang="pt-BR" dirty="0" smtClean="0"/>
              <a:t>Um </a:t>
            </a:r>
            <a:r>
              <a:rPr lang="pt-BR" dirty="0"/>
              <a:t>sinal (</a:t>
            </a:r>
            <a:r>
              <a:rPr lang="pt-BR" dirty="0" err="1"/>
              <a:t>token</a:t>
            </a:r>
            <a:r>
              <a:rPr lang="pt-BR" dirty="0"/>
              <a:t>) pode conter valores de controle, objetos ou dados, estes dois últimos só podem ser transmitidos por fluxo de objeto.</a:t>
            </a:r>
          </a:p>
        </p:txBody>
      </p:sp>
    </p:spTree>
    <p:extLst>
      <p:ext uri="{BB962C8B-B14F-4D97-AF65-F5344CB8AC3E}">
        <p14:creationId xmlns:p14="http://schemas.microsoft.com/office/powerpoint/2010/main" val="33365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Fluxo de Controle – Representação gráfica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46" y="2891632"/>
            <a:ext cx="6715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1358</Words>
  <Application>Microsoft Office PowerPoint</Application>
  <PresentationFormat>Widescreen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Personalizar design</vt:lpstr>
      <vt:lpstr>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 Diagrama de Atividades</vt:lpstr>
      <vt:lpstr>Exemplo</vt:lpstr>
      <vt:lpstr>Apresentação do PowerPoint</vt:lpstr>
      <vt:lpstr> Exercícios</vt:lpstr>
      <vt:lpstr> Exercícios</vt:lpstr>
      <vt:lpstr> Referências</vt:lpstr>
    </vt:vector>
  </TitlesOfParts>
  <Company>UNISO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Atividades e Máquina de Estados</dc:title>
  <dc:creator>Edson Martin Feitosa</dc:creator>
  <cp:lastModifiedBy>Edson Martin Feitosa</cp:lastModifiedBy>
  <cp:revision>16</cp:revision>
  <dcterms:created xsi:type="dcterms:W3CDTF">2018-08-24T20:33:10Z</dcterms:created>
  <dcterms:modified xsi:type="dcterms:W3CDTF">2022-04-05T11:42:34Z</dcterms:modified>
</cp:coreProperties>
</file>