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notesMasterIdLst>
    <p:notesMasterId r:id="rId21"/>
  </p:notesMasterIdLst>
  <p:handoutMasterIdLst>
    <p:handoutMasterId r:id="rId22"/>
  </p:handoutMasterIdLst>
  <p:sldIdLst>
    <p:sldId id="27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D85216"/>
    <a:srgbClr val="697426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86" d="100"/>
          <a:sy n="86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EDC66F2-0DED-4D4A-96E9-B223FC90C0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22B3F9B-A8EA-4C7C-AB99-60ACDCFD11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1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15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31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6600"/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8D49CF61-3533-47D3-A1BD-C71305F19C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74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58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5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4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0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53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122E-8BA3-460C-A446-73CD6D437EF9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C557-9459-44FB-BF6D-1310BAF7C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2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 de Uso Expandido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5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Passos impróprios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Caso de uso é uma ferramenta para descrever a interação entre usuários e um sistema, Então, não é com esta ferramenta que se deve descrever o processamento interno do sistema. Para isso existe o diagrama de comunicação ou sequência.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Anotações de processos internos podem ser feitas no documento de requisitos e não no diagrama de caso de uso expandido.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 de escrita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Ator informa...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Sistema informa...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pt-BR" sz="1600" b="1" dirty="0" smtClean="0"/>
              <a:t>Caso de uso: Comprar Livros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 smtClean="0"/>
              <a:t>[</a:t>
            </a:r>
            <a:r>
              <a:rPr lang="pt-BR" sz="1600" dirty="0"/>
              <a:t>IN] O comprador informa sua identificação;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[OUT] O sistema informa os livros disponíveis para venda (título, capa e preço);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[IN] O comprador seleciona os livros que deseja comprar;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[OUT] O sistema informa o valor total dos livros e apresenta as opções de endereço cadastradas;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[IN] O comprador seleciona um endereço para entrega;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[OUT] O sistema informa o valor do frete e total geral, bem como a lista de cartões de créditos já cadastrados para o pagamento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[IN] O comprador seleciona um cartão de crédito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[OUT] O sistema envia os dados do cartão e valor da venda para operadora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[IN] A operadora autoriza a venda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[OUT] O sistema informa o prazo de </a:t>
            </a:r>
            <a:r>
              <a:rPr lang="pt-BR" sz="1600" dirty="0" smtClean="0"/>
              <a:t>entrega</a:t>
            </a:r>
          </a:p>
          <a:p>
            <a:pPr marL="0" indent="0"/>
            <a:r>
              <a:rPr lang="pt-BR" sz="1600" b="1" dirty="0" smtClean="0"/>
              <a:t>Exceção 1a: Comprador não cadastrado</a:t>
            </a:r>
          </a:p>
          <a:p>
            <a:pPr marL="400050" lvl="1" indent="0">
              <a:buNone/>
            </a:pPr>
            <a:r>
              <a:rPr lang="pt-BR" sz="1600" dirty="0" smtClean="0"/>
              <a:t>1a.1 [IN] O comprador informa seu CPF, nome, endereço telefone.</a:t>
            </a:r>
          </a:p>
          <a:p>
            <a:pPr marL="400050" lvl="1" indent="0">
              <a:buNone/>
            </a:pPr>
            <a:r>
              <a:rPr lang="pt-BR" sz="1600" dirty="0" smtClean="0"/>
              <a:t>Retornar ao passo 1;</a:t>
            </a:r>
          </a:p>
          <a:p>
            <a:pPr marL="0" indent="0"/>
            <a:r>
              <a:rPr lang="pt-BR" sz="1600" b="1" dirty="0" smtClean="0"/>
              <a:t>Exceção 5ª: Endereço consta como inválido</a:t>
            </a:r>
          </a:p>
          <a:p>
            <a:pPr marL="400050" lvl="1" indent="0">
              <a:buNone/>
            </a:pPr>
            <a:r>
              <a:rPr lang="pt-BR" sz="1600" dirty="0" smtClean="0"/>
              <a:t>5a.1 [IN] O comprador atualiza o endereço</a:t>
            </a:r>
          </a:p>
          <a:p>
            <a:pPr marL="400050" lvl="1" indent="0">
              <a:buNone/>
            </a:pPr>
            <a:r>
              <a:rPr lang="pt-BR" sz="1600" dirty="0" smtClean="0"/>
              <a:t>Avança para passo 6</a:t>
            </a:r>
            <a:endParaRPr lang="pt-BR" sz="16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 smtClean="0"/>
              <a:t>Exceção 9a: A operadora não autoriza a venda</a:t>
            </a:r>
          </a:p>
          <a:p>
            <a:r>
              <a:rPr lang="pt-BR" sz="1600" dirty="0" smtClean="0"/>
              <a:t>9a.1 [OUT] O sistema apresenta outras opções de cartão ao cliente</a:t>
            </a:r>
          </a:p>
          <a:p>
            <a:r>
              <a:rPr lang="pt-BR" sz="1600" dirty="0" smtClean="0"/>
              <a:t>9a.2 [IN] O cliente seleciona outro cartão</a:t>
            </a:r>
          </a:p>
          <a:p>
            <a:r>
              <a:rPr lang="pt-BR" sz="1600" dirty="0" smtClean="0"/>
              <a:t>Retorna ao passo 8.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Fluxo Variante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marL="0" indent="0"/>
            <a:r>
              <a:rPr lang="pt-BR" sz="1600" b="1" dirty="0"/>
              <a:t>Caso de uso: Comprar Livros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[IN] O comprador informa sua identificação;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[OUT] O sistema informa os livros disponíveis para venda (título, capa e preço);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/>
              <a:t>[IN] O comprador seleciona os livros que deseja comprar</a:t>
            </a:r>
            <a:r>
              <a:rPr lang="pt-BR" sz="16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 smtClean="0"/>
              <a:t>O comprador decide se finaliza  a compra ou se guarda no carrinho:</a:t>
            </a:r>
          </a:p>
          <a:p>
            <a:pPr marL="400050" lvl="1" indent="0">
              <a:buNone/>
            </a:pPr>
            <a:r>
              <a:rPr lang="pt-BR" sz="1600" dirty="0" smtClean="0"/>
              <a:t>4.1 Variante: Finalizar compra</a:t>
            </a:r>
          </a:p>
          <a:p>
            <a:pPr marL="400050" lvl="1" indent="0">
              <a:buNone/>
            </a:pPr>
            <a:r>
              <a:rPr lang="pt-BR" sz="1600" dirty="0" smtClean="0"/>
              <a:t>4.2 Variante: Guardar carrinho</a:t>
            </a:r>
          </a:p>
          <a:p>
            <a:pPr marL="0" indent="0"/>
            <a:r>
              <a:rPr lang="pt-BR" sz="1600" b="1" dirty="0" smtClean="0"/>
              <a:t>Variante 4.1: Finalizar compra</a:t>
            </a:r>
            <a:endParaRPr lang="pt-BR" sz="1600" b="1" dirty="0"/>
          </a:p>
          <a:p>
            <a:pPr marL="400050" lvl="1" indent="0">
              <a:buNone/>
            </a:pPr>
            <a:r>
              <a:rPr lang="pt-BR" sz="1600" dirty="0" smtClean="0"/>
              <a:t>4.1.1 [OUT</a:t>
            </a:r>
            <a:r>
              <a:rPr lang="pt-BR" sz="1600" dirty="0"/>
              <a:t>] O sistema informa o valor total dos livros e apresenta as opções de endereço cadastradas;</a:t>
            </a:r>
          </a:p>
          <a:p>
            <a:pPr marL="400050" lvl="1" indent="0">
              <a:buNone/>
            </a:pPr>
            <a:r>
              <a:rPr lang="pt-BR" sz="1600" dirty="0" smtClean="0"/>
              <a:t>4.1.2 [IN</a:t>
            </a:r>
            <a:r>
              <a:rPr lang="pt-BR" sz="1600" dirty="0"/>
              <a:t>] O comprador seleciona um endereço para entrega;</a:t>
            </a:r>
          </a:p>
          <a:p>
            <a:pPr marL="400050" lvl="1" indent="0">
              <a:buNone/>
            </a:pPr>
            <a:r>
              <a:rPr lang="pt-BR" sz="1600" dirty="0" smtClean="0"/>
              <a:t>4.1.3 [OUT</a:t>
            </a:r>
            <a:r>
              <a:rPr lang="pt-BR" sz="1600" dirty="0"/>
              <a:t>] O sistema informa o valor do frete e total geral, bem como a lista de cartões de créditos já cadastrados para o pagamento</a:t>
            </a:r>
          </a:p>
          <a:p>
            <a:pPr marL="400050" lvl="1" indent="0">
              <a:buNone/>
            </a:pPr>
            <a:r>
              <a:rPr lang="pt-BR" sz="1600" dirty="0" smtClean="0"/>
              <a:t>4.1.4 [IN</a:t>
            </a:r>
            <a:r>
              <a:rPr lang="pt-BR" sz="1600" dirty="0"/>
              <a:t>] O comprador seleciona um cartão de crédito</a:t>
            </a:r>
          </a:p>
          <a:p>
            <a:pPr marL="400050" lvl="1" indent="0">
              <a:buNone/>
            </a:pPr>
            <a:r>
              <a:rPr lang="pt-BR" sz="1600" dirty="0" smtClean="0"/>
              <a:t>4.1.5 [OUT</a:t>
            </a:r>
            <a:r>
              <a:rPr lang="pt-BR" sz="1600" dirty="0"/>
              <a:t>] O sistema envia os dados do cartão e valor da venda para operadora</a:t>
            </a:r>
          </a:p>
          <a:p>
            <a:pPr marL="400050" lvl="1" indent="0">
              <a:buNone/>
            </a:pPr>
            <a:r>
              <a:rPr lang="pt-BR" sz="1600" dirty="0" smtClean="0"/>
              <a:t>4.1.6 [IN</a:t>
            </a:r>
            <a:r>
              <a:rPr lang="pt-BR" sz="1600" dirty="0"/>
              <a:t>] A operadora autoriza a venda</a:t>
            </a:r>
          </a:p>
          <a:p>
            <a:pPr marL="400050" lvl="1" indent="0">
              <a:buNone/>
            </a:pPr>
            <a:r>
              <a:rPr lang="pt-BR" sz="1600" dirty="0" smtClean="0"/>
              <a:t>4.1.7 [OUT</a:t>
            </a:r>
            <a:r>
              <a:rPr lang="pt-BR" sz="1600" dirty="0"/>
              <a:t>] O sistema informa o prazo de </a:t>
            </a:r>
            <a:r>
              <a:rPr lang="pt-BR" sz="1600" dirty="0" smtClean="0"/>
              <a:t>entrega</a:t>
            </a:r>
          </a:p>
          <a:p>
            <a:pPr marL="0" indent="0"/>
            <a:r>
              <a:rPr lang="pt-BR" sz="1600" b="1" dirty="0" smtClean="0"/>
              <a:t>Variante 4.2: Guardar carrinho</a:t>
            </a:r>
            <a:endParaRPr lang="pt-BR" sz="1600" b="1" dirty="0"/>
          </a:p>
          <a:p>
            <a:r>
              <a:rPr lang="pt-BR" sz="1600" dirty="0" smtClean="0"/>
              <a:t>	4.2.1 [OUT] O sistema informa o prazo (dias) em que o carrinho será mantido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Fluxo Variante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marL="0" indent="0"/>
            <a:r>
              <a:rPr lang="pt-BR" sz="1600" b="1" dirty="0"/>
              <a:t>Exceção 1a: Comprador não cadastrado</a:t>
            </a:r>
          </a:p>
          <a:p>
            <a:pPr marL="400050" lvl="1" indent="0">
              <a:buNone/>
            </a:pPr>
            <a:r>
              <a:rPr lang="pt-BR" sz="1600" dirty="0"/>
              <a:t>1a.1 [IN] O comprador informa seu CPF, nome, endereço telefone.</a:t>
            </a:r>
          </a:p>
          <a:p>
            <a:pPr marL="400050" lvl="1" indent="0">
              <a:buNone/>
            </a:pPr>
            <a:r>
              <a:rPr lang="pt-BR" sz="1600" dirty="0"/>
              <a:t>Retornar ao passo 1;</a:t>
            </a:r>
          </a:p>
          <a:p>
            <a:pPr marL="0" indent="0"/>
            <a:r>
              <a:rPr lang="pt-BR" sz="1600" b="1" dirty="0"/>
              <a:t>Exceção 5ª: Endereço consta como inválido</a:t>
            </a:r>
          </a:p>
          <a:p>
            <a:pPr marL="400050" lvl="1" indent="0">
              <a:buNone/>
            </a:pPr>
            <a:r>
              <a:rPr lang="pt-BR" sz="1600" dirty="0"/>
              <a:t>5a.1 [IN] O comprador atualiza o endereço</a:t>
            </a:r>
          </a:p>
          <a:p>
            <a:pPr marL="400050" lvl="1" indent="0">
              <a:buNone/>
            </a:pPr>
            <a:r>
              <a:rPr lang="pt-BR" sz="1600" dirty="0"/>
              <a:t>Avança para passo </a:t>
            </a:r>
            <a:r>
              <a:rPr lang="pt-BR" sz="1600" dirty="0" smtClean="0"/>
              <a:t>6</a:t>
            </a:r>
          </a:p>
          <a:p>
            <a:r>
              <a:rPr lang="pt-BR" sz="1600" b="1" dirty="0"/>
              <a:t>Exceção 9a: A operadora não autoriza a venda</a:t>
            </a:r>
          </a:p>
          <a:p>
            <a:pPr marL="457200" lvl="1" indent="0">
              <a:buNone/>
            </a:pPr>
            <a:r>
              <a:rPr lang="pt-BR" sz="1600" dirty="0"/>
              <a:t>9a.1 [OUT] O sistema apresenta outras opções de cartão ao cliente</a:t>
            </a:r>
          </a:p>
          <a:p>
            <a:pPr marL="457200" lvl="1" indent="0">
              <a:buNone/>
            </a:pPr>
            <a:r>
              <a:rPr lang="pt-BR" sz="1600" dirty="0"/>
              <a:t>9a.2 [IN] O cliente seleciona outro cartão</a:t>
            </a:r>
          </a:p>
          <a:p>
            <a:pPr marL="457200" lvl="1" indent="0">
              <a:buNone/>
            </a:pPr>
            <a:r>
              <a:rPr lang="pt-BR" sz="1600" dirty="0"/>
              <a:t>Retorna ao passo 8.</a:t>
            </a:r>
          </a:p>
          <a:p>
            <a:pPr marL="0" indent="0"/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7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Obrigado.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47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PU - </a:t>
            </a:r>
            <a:r>
              <a:rPr lang="en-US" dirty="0" err="1" smtClean="0"/>
              <a:t>Elaboração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  <a:buNone/>
              <a:defRPr sz="24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Na fase de elaboração do UP temos as atividades de análise e projeto de sistema, são elas: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Expansão dos casos de usos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Construção ou refinamento do modelo conceitual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Elaboração dos contratos das operações e consultas de sistema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57150" indent="0"/>
            <a:r>
              <a:rPr lang="pt-BR" dirty="0" smtClean="0"/>
              <a:t>Utiliza como entrada: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pt-BR" dirty="0" smtClean="0"/>
              <a:t>Caso de uso alto nível (concepção)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pt-BR" dirty="0" smtClean="0"/>
              <a:t>Documento de requisitos (concepção)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B7CFE08-9EA5-4574-8A86-E3811E8847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Expansão dos casos de usos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Corresponde ao aprofundamento da análise de requisitos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escrição passo-a-passo do caso de uso,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Como ele ocorre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Como é a interação entre os atores e o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Deve-se evitar mencionar interfaces ou tecnologias</a:t>
            </a:r>
            <a:r>
              <a:rPr lang="pt-BR" dirty="0" smtClean="0"/>
              <a:t>, apenas dizer quais informações os atores passam para o sistema e quais informações o sistema passa para os atores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Descrição passo-a-passo sem desvios (erros, exceções) denomina-se </a:t>
            </a:r>
            <a:r>
              <a:rPr lang="pt-BR" b="1" dirty="0" smtClean="0"/>
              <a:t>fluxo principal</a:t>
            </a:r>
            <a:r>
              <a:rPr lang="pt-BR" dirty="0"/>
              <a:t> </a:t>
            </a:r>
            <a:r>
              <a:rPr lang="pt-BR" dirty="0" smtClean="0"/>
              <a:t>(caminho feliz).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Fluxos que descrevem erros e exceções denominam-se </a:t>
            </a:r>
            <a:r>
              <a:rPr lang="pt-BR" b="1" dirty="0" smtClean="0"/>
              <a:t>fluxos alternativos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 de uso essencial x real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Descreve-se apenas o que é essencial, ou seja, o analista deve descrever </a:t>
            </a:r>
            <a:r>
              <a:rPr lang="pt-BR" b="1" dirty="0" smtClean="0"/>
              <a:t>“o que” </a:t>
            </a:r>
            <a:r>
              <a:rPr lang="pt-BR" dirty="0" smtClean="0"/>
              <a:t>acontece entre o usuário e o sistema e não </a:t>
            </a:r>
            <a:r>
              <a:rPr lang="pt-BR" b="1" dirty="0" smtClean="0"/>
              <a:t>“como” </a:t>
            </a:r>
            <a:r>
              <a:rPr lang="pt-BR" dirty="0" smtClean="0"/>
              <a:t>essa interação ocorre.</a:t>
            </a:r>
          </a:p>
          <a:p>
            <a:endParaRPr lang="pt-BR" dirty="0"/>
          </a:p>
          <a:p>
            <a:r>
              <a:rPr lang="pt-BR" b="1" dirty="0" smtClean="0"/>
              <a:t>Exemplo errado:</a:t>
            </a:r>
          </a:p>
          <a:p>
            <a:r>
              <a:rPr lang="pt-BR" dirty="0" smtClean="0"/>
              <a:t>“O funcionário preenche os dados do comprador numa ficha de papel” ou “o comprador preenche seus dados na tela XYZ”.</a:t>
            </a:r>
          </a:p>
          <a:p>
            <a:endParaRPr lang="pt-BR" b="1" dirty="0" smtClean="0"/>
          </a:p>
          <a:p>
            <a:r>
              <a:rPr lang="pt-BR" b="1" dirty="0" smtClean="0"/>
              <a:t>Exemplo certo:</a:t>
            </a:r>
          </a:p>
          <a:p>
            <a:r>
              <a:rPr lang="pt-BR" b="1" dirty="0" smtClean="0"/>
              <a:t>“O comprador informa seu nome, CPF, telefone e endereço”</a:t>
            </a:r>
            <a:r>
              <a:rPr lang="pt-BR" dirty="0" smtClean="0"/>
              <a:t> (Sem uso da tecnologia ou interface, apenas a essência do processo e descrição explícita da informação)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Caso de uso essencial x real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Caso de uso “sacar dinheiro” de um caixa eletrônico.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Passar cartão magnético =&gt; informar sua identificação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Imprimir extrato =&gt; Apresentar extrato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1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Descrição do processo quando dá tudo certo, ou seja, quando não ocorre nenhuma exceção.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Cada analista tem seu grau de detalhamento.</a:t>
            </a:r>
            <a:r>
              <a:rPr lang="pt-BR" dirty="0" smtClean="0"/>
              <a:t> Por isso ocorre a divisão entre passos obrigatórios, complementares e impróprios.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Todo caso de uso tem </a:t>
            </a:r>
            <a:r>
              <a:rPr lang="pt-BR" b="1" dirty="0" smtClean="0"/>
              <a:t>passo obrigatório, </a:t>
            </a:r>
            <a:r>
              <a:rPr lang="pt-BR" dirty="0" smtClean="0"/>
              <a:t>eles envolvem informações que passam dos atores para o sistema e do sistema para os atores.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“Perguntar nome do comprador” é </a:t>
            </a:r>
            <a:r>
              <a:rPr lang="pt-BR" b="1" dirty="0" smtClean="0"/>
              <a:t>um passo complementar/opcional</a:t>
            </a:r>
            <a:r>
              <a:rPr lang="pt-BR" dirty="0" smtClean="0"/>
              <a:t>, não são fundamentais.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Caso de uso é uma descrição da interação entre atores e o sistema, deve-se evitar descrever quaisquer processos internos que ocorram no sistema, “o sistema armazena a informação no banco de dados”, </a:t>
            </a:r>
            <a:r>
              <a:rPr lang="pt-BR" b="1" dirty="0" smtClean="0"/>
              <a:t>passo impróprio.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7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Comprar Livro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comprador informa sua identificação;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sistema informa os livros disponíveis para venda (título, capa e preço);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comprador seleciona os livros que deseja comprar;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sistema informa o valor total dos livros e apresenta as opções de endereço cadastradas;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comprador seleciona um endereço para entrega;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sistema informa o valor do frete e total geral, bem como a lista de cartões de créditos já cadastrados para o pagamento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comprador seleciona um cartão de crédito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sistema envia os dados do cartão e valor da venda para operadora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A operadora autoriza a venda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sistema informa o prazo de entrega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 de uso expandido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O analista deve se preocupar em fazer constar no caso de uso toda troca de informação obrigatória, é essa informação que será utilizada mais adiante para estabelecer quais são as operações de sistema e consulta de sistema, ou seja, quais métodos devem ser implementados pelo sistema para realizar sua funcionalidade.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Os passos obrigatórios possuem dois tipos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smtClean="0"/>
              <a:t>Eventos de sistema [in]</a:t>
            </a:r>
            <a:r>
              <a:rPr lang="pt-BR" dirty="0" smtClean="0"/>
              <a:t>: são passos que indicam que alguma informação é passada dos atores para o sistema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smtClean="0"/>
              <a:t>Respostas de sistemas [out]</a:t>
            </a:r>
            <a:r>
              <a:rPr lang="pt-BR" dirty="0" smtClean="0"/>
              <a:t>: São passos que indicam que alguma informação é passada do sistema para os atores. (Apenas informações importantes)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comprar livro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pt-BR" sz="2000" b="1" dirty="0" smtClean="0"/>
              <a:t>Caso de uso: Comprar Livros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[IN] O </a:t>
            </a:r>
            <a:r>
              <a:rPr lang="pt-BR" sz="2000" dirty="0"/>
              <a:t>comprador informa sua identificação;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[OUT] O </a:t>
            </a:r>
            <a:r>
              <a:rPr lang="pt-BR" sz="2000" dirty="0"/>
              <a:t>sistema informa os livros disponíveis para venda (título, capa e preço);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[IN] O </a:t>
            </a:r>
            <a:r>
              <a:rPr lang="pt-BR" sz="2000" dirty="0"/>
              <a:t>comprador seleciona os livros que deseja comprar;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[OUT] O </a:t>
            </a:r>
            <a:r>
              <a:rPr lang="pt-BR" sz="2000" dirty="0"/>
              <a:t>sistema informa o valor total dos livros e apresenta as opções de endereço cadastradas;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[IN] O </a:t>
            </a:r>
            <a:r>
              <a:rPr lang="pt-BR" sz="2000" dirty="0"/>
              <a:t>comprador seleciona um endereço para entrega;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[OUT] O </a:t>
            </a:r>
            <a:r>
              <a:rPr lang="pt-BR" sz="2000" dirty="0"/>
              <a:t>sistema informa o valor do frete e total geral, bem como a lista de cartões de créditos já cadastrados para o pagamento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[IN] O </a:t>
            </a:r>
            <a:r>
              <a:rPr lang="pt-BR" sz="2000" dirty="0"/>
              <a:t>comprador seleciona um cartão de crédito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[OUT] O </a:t>
            </a:r>
            <a:r>
              <a:rPr lang="pt-BR" sz="2000" dirty="0"/>
              <a:t>sistema envia os dados do cartão e valor da venda para operadora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[IN] A </a:t>
            </a:r>
            <a:r>
              <a:rPr lang="pt-BR" sz="2000" dirty="0"/>
              <a:t>operadora autoriza a venda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[OUT] O </a:t>
            </a:r>
            <a:r>
              <a:rPr lang="pt-BR" sz="2000" dirty="0"/>
              <a:t>sistema informa o prazo de entrega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9CF61-3533-47D3-A1BD-C71305F19C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516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ia xmlns="c69894f0-e91f-4ad0-932a-a2d6b3e565d9">Apresentações</Categori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1B411D4C2E6F419440000E216D47B1" ma:contentTypeVersion="2" ma:contentTypeDescription="Crie um novo documento." ma:contentTypeScope="" ma:versionID="9b8253d988e45a9f28a2ce4d087afa98">
  <xsd:schema xmlns:xsd="http://www.w3.org/2001/XMLSchema" xmlns:xs="http://www.w3.org/2001/XMLSchema" xmlns:p="http://schemas.microsoft.com/office/2006/metadata/properties" xmlns:ns2="c69894f0-e91f-4ad0-932a-a2d6b3e565d9" xmlns:ns3="659d7d39-5d02-4d8c-8d76-356bbae7d0c8" targetNamespace="http://schemas.microsoft.com/office/2006/metadata/properties" ma:root="true" ma:fieldsID="07500422d15c3a5e91fb542a53739dfd" ns2:_="" ns3:_="">
    <xsd:import namespace="c69894f0-e91f-4ad0-932a-a2d6b3e565d9"/>
    <xsd:import namespace="659d7d39-5d02-4d8c-8d76-356bbae7d0c8"/>
    <xsd:element name="properties">
      <xsd:complexType>
        <xsd:sequence>
          <xsd:element name="documentManagement">
            <xsd:complexType>
              <xsd:all>
                <xsd:element ref="ns2:Categoria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894f0-e91f-4ad0-932a-a2d6b3e565d9" elementFormDefault="qualified">
    <xsd:import namespace="http://schemas.microsoft.com/office/2006/documentManagement/types"/>
    <xsd:import namespace="http://schemas.microsoft.com/office/infopath/2007/PartnerControls"/>
    <xsd:element name="Categoria" ma:index="8" nillable="true" ma:displayName="Categoria" ma:default="Apresentações" ma:format="Dropdown" ma:internalName="Categoria">
      <xsd:simpleType>
        <xsd:union memberTypes="dms:Text">
          <xsd:simpleType>
            <xsd:restriction base="dms:Choice">
              <xsd:enumeration value="Apresentações"/>
              <xsd:enumeration value="Documentos"/>
              <xsd:enumeration value="Logo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9d7d39-5d02-4d8c-8d76-356bbae7d0c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AA483E-076E-4749-8AEA-A37E5287DCEC}">
  <ds:schemaRefs>
    <ds:schemaRef ds:uri="http://purl.org/dc/terms/"/>
    <ds:schemaRef ds:uri="http://www.w3.org/XML/1998/namespace"/>
    <ds:schemaRef ds:uri="http://purl.org/dc/elements/1.1/"/>
    <ds:schemaRef ds:uri="c69894f0-e91f-4ad0-932a-a2d6b3e565d9"/>
    <ds:schemaRef ds:uri="659d7d39-5d02-4d8c-8d76-356bbae7d0c8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3CF5451-7C08-4693-8412-BE47BC39A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9894f0-e91f-4ad0-932a-a2d6b3e565d9"/>
    <ds:schemaRef ds:uri="659d7d39-5d02-4d8c-8d76-356bbae7d0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C11AE5-2523-4D21-B4D0-96B1BFC155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8877</TotalTime>
  <Words>1394</Words>
  <Application>Microsoft Office PowerPoint</Application>
  <PresentationFormat>Apresentação na tela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Personalizar design</vt:lpstr>
      <vt:lpstr>Caso de Uso Expandido</vt:lpstr>
      <vt:lpstr>PU - Elaboração</vt:lpstr>
      <vt:lpstr>Expansão dos casos de usos</vt:lpstr>
      <vt:lpstr>Caso de uso essencial x real</vt:lpstr>
      <vt:lpstr>Caso de uso essencial x real</vt:lpstr>
      <vt:lpstr>Fluxo Principal</vt:lpstr>
      <vt:lpstr>Exemplo Comprar Livro</vt:lpstr>
      <vt:lpstr>Caso de uso expandido</vt:lpstr>
      <vt:lpstr>Exemplo comprar livro</vt:lpstr>
      <vt:lpstr>Passos impróprios</vt:lpstr>
      <vt:lpstr>Tipo de escrita</vt:lpstr>
      <vt:lpstr>Exemplo de exceções</vt:lpstr>
      <vt:lpstr>Exemplo de exceções</vt:lpstr>
      <vt:lpstr>Exemplo Fluxo Variante</vt:lpstr>
      <vt:lpstr>Exemplo Fluxo Variante</vt:lpstr>
      <vt:lpstr>Obrigado.</vt:lpstr>
    </vt:vector>
  </TitlesOfParts>
  <Company>AESA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Damasceno</dc:creator>
  <cp:lastModifiedBy>Edson Martin Feitosa</cp:lastModifiedBy>
  <cp:revision>177</cp:revision>
  <dcterms:created xsi:type="dcterms:W3CDTF">2011-02-23T19:42:49Z</dcterms:created>
  <dcterms:modified xsi:type="dcterms:W3CDTF">2022-04-26T17:27:11Z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0x010100041B411D4C2E6F419440000E216D47B1</vt:lpwstr>
  </property>
</Properties>
</file>