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7" r:id="rId1"/>
  </p:sldMasterIdLst>
  <p:notesMasterIdLst>
    <p:notesMasterId r:id="rId14"/>
  </p:notesMasterIdLst>
  <p:handoutMasterIdLst>
    <p:handoutMasterId r:id="rId15"/>
  </p:handoutMasterIdLst>
  <p:sldIdLst>
    <p:sldId id="274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E8C7D4F-F105-492D-B922-7AAAA2B238C4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952E00C-5527-4902-8FB8-EF27FF9FC630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E44D-7601-4540-A0BF-D2E2D98962DA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B8DB-5BEB-4468-801A-3321AEB64A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34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E44D-7601-4540-A0BF-D2E2D98962DA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B8DB-5BEB-4468-801A-3321AEB64A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49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E44D-7601-4540-A0BF-D2E2D98962DA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B8DB-5BEB-4468-801A-3321AEB64A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14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E44D-7601-4540-A0BF-D2E2D98962DA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B8DB-5BEB-4468-801A-3321AEB64A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29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E44D-7601-4540-A0BF-D2E2D98962DA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B8DB-5BEB-4468-801A-3321AEB64A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42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E44D-7601-4540-A0BF-D2E2D98962DA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B8DB-5BEB-4468-801A-3321AEB64A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84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E44D-7601-4540-A0BF-D2E2D98962DA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B8DB-5BEB-4468-801A-3321AEB64A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573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E44D-7601-4540-A0BF-D2E2D98962DA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B8DB-5BEB-4468-801A-3321AEB64A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91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E44D-7601-4540-A0BF-D2E2D98962DA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B8DB-5BEB-4468-801A-3321AEB64A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26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E44D-7601-4540-A0BF-D2E2D98962DA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B8DB-5BEB-4468-801A-3321AEB64A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679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E44D-7601-4540-A0BF-D2E2D98962DA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B8DB-5BEB-4468-801A-3321AEB64A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62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6E44D-7601-4540-A0BF-D2E2D98962DA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7B8DB-5BEB-4468-801A-3321AEB64A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66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Modelagem Conceitual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5257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Prof.º Edson Martin Feitosa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5985"/>
          </a:xfrm>
          <a:extLst/>
        </p:spPr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altLang="pt-BR" sz="2400" dirty="0" smtClean="0">
                <a:ea typeface="ＭＳ Ｐゴシック" panose="020B0600070205080204" pitchFamily="34" charset="-128"/>
              </a:rPr>
              <a:t>Modelagem </a:t>
            </a:r>
            <a:r>
              <a:rPr lang="pt-BR" altLang="pt-BR" sz="2400" dirty="0" smtClean="0">
                <a:ea typeface="ＭＳ Ｐゴシック" panose="020B0600070205080204" pitchFamily="34" charset="-128"/>
              </a:rPr>
              <a:t>Conceitual</a:t>
            </a:r>
            <a:br>
              <a:rPr lang="pt-BR" altLang="pt-BR" sz="2400" dirty="0" smtClean="0">
                <a:ea typeface="ＭＳ Ｐゴシック" panose="020B0600070205080204" pitchFamily="34" charset="-128"/>
              </a:rPr>
            </a:br>
            <a:endParaRPr lang="pt-BR" altLang="pt-BR" sz="24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23555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281110"/>
            <a:ext cx="7886700" cy="4895853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pt-BR" altLang="pt-BR" sz="2000" b="1" dirty="0" smtClean="0">
                <a:ea typeface="ＭＳ Ｐゴシック" panose="020B0600070205080204" pitchFamily="34" charset="-128"/>
              </a:rPr>
              <a:t>Multiplicidade de papéis</a:t>
            </a:r>
          </a:p>
          <a:p>
            <a:pPr eaLnBrk="1" hangingPunct="1">
              <a:buFontTx/>
              <a:buChar char="•"/>
            </a:pPr>
            <a:endParaRPr lang="pt-BR" altLang="pt-BR" sz="2000" b="1" dirty="0" smtClean="0">
              <a:ea typeface="ＭＳ Ｐゴシック" panose="020B0600070205080204" pitchFamily="34" charset="-128"/>
            </a:endParaRPr>
          </a:p>
        </p:txBody>
      </p:sp>
      <p:sp>
        <p:nvSpPr>
          <p:cNvPr id="23556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FCDFD2-722B-4512-8D11-ADB8B60B91A0}" type="slidenum">
              <a:rPr lang="en-US" altLang="pt-BR" sz="12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pt-BR" sz="12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1533525" y="1944688"/>
          <a:ext cx="6096000" cy="14827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1">
                <a:tc gridSpan="2"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Anotações</a:t>
                      </a:r>
                      <a:endParaRPr lang="pt-BR" sz="1800" dirty="0"/>
                    </a:p>
                  </a:txBody>
                  <a:tcPr marT="45700" marB="45700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*</a:t>
                      </a:r>
                      <a:endParaRPr lang="pt-BR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Infinito</a:t>
                      </a:r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,</a:t>
                      </a:r>
                      <a:endParaRPr lang="pt-BR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Significa</a:t>
                      </a:r>
                      <a:r>
                        <a:rPr lang="pt-BR" sz="1800" baseline="0" dirty="0" smtClean="0"/>
                        <a:t> E</a:t>
                      </a:r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..</a:t>
                      </a:r>
                      <a:endParaRPr lang="pt-BR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Significa até</a:t>
                      </a:r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536700" y="3754438"/>
          <a:ext cx="6096000" cy="2967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8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Anotações – Exemplos usuais</a:t>
                      </a:r>
                      <a:endParaRPr lang="pt-BR" sz="1800" dirty="0"/>
                    </a:p>
                  </a:txBody>
                  <a:tcPr marT="45725" marB="45725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1</a:t>
                      </a:r>
                      <a:endParaRPr lang="pt-BR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Exatamente 1</a:t>
                      </a:r>
                      <a:endParaRPr lang="pt-BR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0..1</a:t>
                      </a:r>
                      <a:endParaRPr lang="pt-BR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Zero ou um</a:t>
                      </a:r>
                      <a:endParaRPr lang="pt-BR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*</a:t>
                      </a:r>
                      <a:endParaRPr lang="pt-BR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De zero a infinito</a:t>
                      </a:r>
                      <a:endParaRPr lang="pt-BR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1..*</a:t>
                      </a:r>
                      <a:endParaRPr lang="pt-BR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De um a infinito</a:t>
                      </a:r>
                      <a:endParaRPr lang="pt-BR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2..5</a:t>
                      </a:r>
                      <a:endParaRPr lang="pt-BR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De dois a cinco</a:t>
                      </a:r>
                      <a:endParaRPr lang="pt-BR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2,5</a:t>
                      </a:r>
                      <a:endParaRPr lang="pt-BR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Dois</a:t>
                      </a:r>
                      <a:r>
                        <a:rPr lang="pt-BR" sz="1800" baseline="0" dirty="0" smtClean="0"/>
                        <a:t> ou cinco</a:t>
                      </a:r>
                      <a:endParaRPr lang="pt-BR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2,5..8</a:t>
                      </a:r>
                      <a:endParaRPr lang="pt-BR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Dois ou de cinco a oito</a:t>
                      </a:r>
                      <a:endParaRPr lang="pt-BR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55638"/>
          </a:xfrm>
        </p:spPr>
        <p:txBody>
          <a:bodyPr anchor="t"/>
          <a:lstStyle/>
          <a:p>
            <a:pPr eaLnBrk="1" hangingPunct="1"/>
            <a:r>
              <a:rPr lang="pt-BR" altLang="pt-BR" sz="2400" smtClean="0">
                <a:ea typeface="ＭＳ Ｐゴシック" panose="020B0600070205080204" pitchFamily="34" charset="-128"/>
              </a:rPr>
              <a:t>Modelagem Conceitual</a:t>
            </a:r>
          </a:p>
        </p:txBody>
      </p:sp>
      <p:sp>
        <p:nvSpPr>
          <p:cNvPr id="2457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pt-BR" altLang="pt-BR" sz="2000" b="1" smtClean="0">
                <a:ea typeface="ＭＳ Ｐゴシック" panose="020B0600070205080204" pitchFamily="34" charset="-128"/>
              </a:rPr>
              <a:t>Multiplicidade de papéis</a:t>
            </a:r>
          </a:p>
          <a:p>
            <a:pPr eaLnBrk="1" hangingPunct="1">
              <a:buFontTx/>
              <a:buChar char="•"/>
            </a:pPr>
            <a:endParaRPr lang="pt-BR" altLang="pt-BR" sz="2000" b="1" smtClean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Char char="•"/>
            </a:pPr>
            <a:endParaRPr lang="pt-BR" altLang="pt-BR" sz="2000" b="1" smtClean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Char char="•"/>
            </a:pPr>
            <a:endParaRPr lang="pt-BR" altLang="pt-BR" sz="2000" b="1" smtClean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Char char="•"/>
            </a:pPr>
            <a:endParaRPr lang="pt-BR" altLang="pt-BR" sz="2000" b="1" smtClean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Char char="•"/>
            </a:pPr>
            <a:r>
              <a:rPr lang="pt-BR" altLang="pt-BR" sz="2000" smtClean="0">
                <a:ea typeface="ＭＳ Ｐゴシック" panose="020B0600070205080204" pitchFamily="34" charset="-128"/>
              </a:rPr>
              <a:t>Uma pessoa pode ter uma frota composta de um numero qualquer de automóveis e pode ser motorista de um automóvel (opcional);</a:t>
            </a:r>
          </a:p>
          <a:p>
            <a:pPr eaLnBrk="1" hangingPunct="1">
              <a:buFontTx/>
              <a:buChar char="•"/>
            </a:pPr>
            <a:r>
              <a:rPr lang="pt-BR" altLang="pt-BR" sz="2000" smtClean="0">
                <a:ea typeface="ＭＳ Ｐゴシック" panose="020B0600070205080204" pitchFamily="34" charset="-128"/>
              </a:rPr>
              <a:t>Um automóvel tem um único dono (obrigatório) e pode ter ou não um motorista (opcional)</a:t>
            </a:r>
          </a:p>
        </p:txBody>
      </p:sp>
      <p:sp>
        <p:nvSpPr>
          <p:cNvPr id="24580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F5CB1C-95AC-43D8-81EE-D13050467D80}" type="slidenum">
              <a:rPr lang="en-US" altLang="pt-BR" sz="12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pt-BR" sz="12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914400" y="1676400"/>
          <a:ext cx="2286000" cy="7413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Pessoa</a:t>
                      </a:r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6096000" y="1676400"/>
          <a:ext cx="2286000" cy="7413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/>
                        <a:t>Automovel</a:t>
                      </a:r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Conector reto 8"/>
          <p:cNvCxnSpPr/>
          <p:nvPr/>
        </p:nvCxnSpPr>
        <p:spPr>
          <a:xfrm>
            <a:off x="3200400" y="2133600"/>
            <a:ext cx="289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98" name="CaixaDeTexto 9"/>
          <p:cNvSpPr txBox="1">
            <a:spLocks noChangeArrowheads="1"/>
          </p:cNvSpPr>
          <p:nvPr/>
        </p:nvSpPr>
        <p:spPr bwMode="auto">
          <a:xfrm>
            <a:off x="3189288" y="2133600"/>
            <a:ext cx="12684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0..1 Motorista</a:t>
            </a:r>
          </a:p>
        </p:txBody>
      </p:sp>
      <p:sp>
        <p:nvSpPr>
          <p:cNvPr id="24599" name="CaixaDeTexto 11"/>
          <p:cNvSpPr txBox="1">
            <a:spLocks noChangeArrowheads="1"/>
          </p:cNvSpPr>
          <p:nvPr/>
        </p:nvSpPr>
        <p:spPr bwMode="auto">
          <a:xfrm>
            <a:off x="3200400" y="183197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1 Dono</a:t>
            </a:r>
          </a:p>
        </p:txBody>
      </p:sp>
      <p:sp>
        <p:nvSpPr>
          <p:cNvPr id="24600" name="CaixaDeTexto 12"/>
          <p:cNvSpPr txBox="1">
            <a:spLocks noChangeArrowheads="1"/>
          </p:cNvSpPr>
          <p:nvPr/>
        </p:nvSpPr>
        <p:spPr bwMode="auto">
          <a:xfrm>
            <a:off x="5334000" y="1820863"/>
            <a:ext cx="722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Frota *</a:t>
            </a:r>
          </a:p>
        </p:txBody>
      </p:sp>
      <p:sp>
        <p:nvSpPr>
          <p:cNvPr id="24601" name="CaixaDeTexto 13"/>
          <p:cNvSpPr txBox="1">
            <a:spLocks noChangeArrowheads="1"/>
          </p:cNvSpPr>
          <p:nvPr/>
        </p:nvSpPr>
        <p:spPr bwMode="auto">
          <a:xfrm>
            <a:off x="5334000" y="2130425"/>
            <a:ext cx="48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0..1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79438"/>
          </a:xfrm>
        </p:spPr>
        <p:txBody>
          <a:bodyPr anchor="t"/>
          <a:lstStyle/>
          <a:p>
            <a:pPr eaLnBrk="1" hangingPunct="1"/>
            <a:r>
              <a:rPr lang="pt-BR" altLang="pt-BR" sz="2400" smtClean="0">
                <a:ea typeface="ＭＳ Ｐゴシック" panose="020B0600070205080204" pitchFamily="34" charset="-128"/>
              </a:rPr>
              <a:t>Modelagem Conceitual</a:t>
            </a:r>
          </a:p>
        </p:txBody>
      </p:sp>
      <p:sp>
        <p:nvSpPr>
          <p:cNvPr id="2560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pt-BR" altLang="pt-BR" sz="2000" b="1" smtClean="0">
                <a:ea typeface="ＭＳ Ｐゴシック" panose="020B0600070205080204" pitchFamily="34" charset="-128"/>
              </a:rPr>
              <a:t>Agregação e Composição 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pt-BR" altLang="pt-BR" sz="2000" smtClean="0">
                <a:ea typeface="ＭＳ Ｐゴシック" panose="020B0600070205080204" pitchFamily="34" charset="-128"/>
              </a:rPr>
              <a:t>Algumas agregações podem ser consideradas mais fortes do que outras no sentido de que elas definem um objeto que é composto por outros, exemplo: uma casa é composta por cômodos.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pt-BR" altLang="pt-BR" sz="2000" smtClean="0">
                <a:ea typeface="ＭＳ Ｐゴシック" panose="020B0600070205080204" pitchFamily="34" charset="-128"/>
              </a:rPr>
              <a:t>Se um item não pode ser parte de nenhum outro conceito, então a agregação é considerada forte e é chamada de </a:t>
            </a:r>
            <a:r>
              <a:rPr lang="pt-BR" altLang="pt-BR" sz="2000" b="1" smtClean="0">
                <a:ea typeface="ＭＳ Ｐゴシック" panose="020B0600070205080204" pitchFamily="34" charset="-128"/>
              </a:rPr>
              <a:t>composição</a:t>
            </a:r>
            <a:r>
              <a:rPr lang="pt-BR" altLang="pt-BR" sz="2000" smtClean="0">
                <a:ea typeface="ＭＳ Ｐゴシック" panose="020B0600070205080204" pitchFamily="34" charset="-128"/>
              </a:rPr>
              <a:t>, representada pelo losango preto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pt-BR" altLang="pt-BR" sz="2000" smtClean="0">
              <a:ea typeface="ＭＳ Ｐゴシック" panose="020B0600070205080204" pitchFamily="34" charset="-128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pt-BR" altLang="pt-BR" sz="2000" smtClean="0">
              <a:ea typeface="ＭＳ Ｐゴシック" panose="020B0600070205080204" pitchFamily="34" charset="-128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pt-BR" altLang="pt-BR" sz="2000" smtClean="0">
              <a:ea typeface="ＭＳ Ｐゴシック" panose="020B0600070205080204" pitchFamily="34" charset="-128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pt-BR" altLang="pt-BR" sz="2000" smtClean="0">
                <a:ea typeface="ＭＳ Ｐゴシック" panose="020B0600070205080204" pitchFamily="34" charset="-128"/>
              </a:rPr>
              <a:t>Quando a exclusividade não é exigida usa-se o losango branco, que indica </a:t>
            </a:r>
            <a:r>
              <a:rPr lang="pt-BR" altLang="pt-BR" sz="2000" b="1" smtClean="0">
                <a:ea typeface="ＭＳ Ｐゴシック" panose="020B0600070205080204" pitchFamily="34" charset="-128"/>
              </a:rPr>
              <a:t>agregação</a:t>
            </a:r>
          </a:p>
        </p:txBody>
      </p:sp>
      <p:sp>
        <p:nvSpPr>
          <p:cNvPr id="25604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EE4FA6-D02E-4038-9A7E-31DC147A95B5}" type="slidenum">
              <a:rPr lang="en-US" altLang="pt-BR" sz="12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pt-BR" sz="12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752600" y="3733800"/>
          <a:ext cx="2286000" cy="7413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Venda</a:t>
                      </a:r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5334000" y="3733800"/>
          <a:ext cx="2286000" cy="7413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Item</a:t>
                      </a:r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Conector reto 8"/>
          <p:cNvCxnSpPr/>
          <p:nvPr/>
        </p:nvCxnSpPr>
        <p:spPr>
          <a:xfrm>
            <a:off x="4038600" y="4191000"/>
            <a:ext cx="129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luxograma: Decisão 1"/>
          <p:cNvSpPr/>
          <p:nvPr/>
        </p:nvSpPr>
        <p:spPr>
          <a:xfrm>
            <a:off x="4038600" y="4000500"/>
            <a:ext cx="609600" cy="381000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graphicFrame>
        <p:nvGraphicFramePr>
          <p:cNvPr id="15" name="Tabela 14"/>
          <p:cNvGraphicFramePr>
            <a:graphicFrameLocks noGrp="1"/>
          </p:cNvGraphicFramePr>
          <p:nvPr/>
        </p:nvGraphicFramePr>
        <p:xfrm>
          <a:off x="1752600" y="5583238"/>
          <a:ext cx="2286000" cy="7413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Time</a:t>
                      </a:r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5334000" y="5583238"/>
          <a:ext cx="2286000" cy="7413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Jogador</a:t>
                      </a:r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Conector reto 16"/>
          <p:cNvCxnSpPr/>
          <p:nvPr/>
        </p:nvCxnSpPr>
        <p:spPr>
          <a:xfrm>
            <a:off x="4038600" y="6040438"/>
            <a:ext cx="129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uxograma: Decisão 17"/>
          <p:cNvSpPr/>
          <p:nvPr/>
        </p:nvSpPr>
        <p:spPr>
          <a:xfrm>
            <a:off x="4038600" y="5849938"/>
            <a:ext cx="609600" cy="3810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>
          <a:extLst/>
        </p:spPr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altLang="pt-BR" sz="2400" dirty="0" smtClean="0">
                <a:ea typeface="ＭＳ Ｐゴシック" panose="020B0600070205080204" pitchFamily="34" charset="-128"/>
              </a:rPr>
              <a:t>Modelagem Conceitual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pt-BR" altLang="pt-BR" sz="2000" smtClean="0">
                <a:ea typeface="ＭＳ Ｐゴシック" panose="020B0600070205080204" pitchFamily="34" charset="-128"/>
              </a:rPr>
              <a:t>Na fase de concepção pode-se fazer um modelo conceitual preliminar</a:t>
            </a:r>
          </a:p>
          <a:p>
            <a:pPr eaLnBrk="1" hangingPunct="1">
              <a:buFontTx/>
              <a:buChar char="•"/>
            </a:pPr>
            <a:r>
              <a:rPr lang="pt-BR" altLang="pt-BR" sz="2000" smtClean="0">
                <a:ea typeface="ＭＳ Ｐゴシック" panose="020B0600070205080204" pitchFamily="34" charset="-128"/>
              </a:rPr>
              <a:t>Na fase de elaboração, esse modelo é refinado e complementado.</a:t>
            </a:r>
          </a:p>
          <a:p>
            <a:pPr eaLnBrk="1" hangingPunct="1">
              <a:buFontTx/>
              <a:buChar char="•"/>
            </a:pPr>
            <a:r>
              <a:rPr lang="pt-BR" altLang="pt-BR" sz="2000" smtClean="0">
                <a:ea typeface="ＭＳ Ｐゴシック" panose="020B0600070205080204" pitchFamily="34" charset="-128"/>
              </a:rPr>
              <a:t>As informações têm dois aspectos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pt-BR" altLang="pt-BR" sz="2000" smtClean="0">
                <a:ea typeface="ＭＳ Ｐゴシック" panose="020B0600070205080204" pitchFamily="34" charset="-128"/>
              </a:rPr>
              <a:t>Estático: chamado de estrutural, representado no modelo conceitual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pt-BR" altLang="pt-BR" sz="2000" smtClean="0">
                <a:ea typeface="ＭＳ Ｐゴシック" panose="020B0600070205080204" pitchFamily="34" charset="-128"/>
              </a:rPr>
              <a:t>Funcional: chamado de consultas de sistemas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pt-BR" altLang="pt-BR" sz="2000" smtClean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Char char="•"/>
            </a:pPr>
            <a:r>
              <a:rPr lang="pt-BR" altLang="pt-BR" sz="2000" smtClean="0">
                <a:ea typeface="ＭＳ Ｐゴシック" panose="020B0600070205080204" pitchFamily="34" charset="-128"/>
              </a:rPr>
              <a:t>O modelo conceitual deve descrever a informação que o sistema vai gerenciar. Trata-se de um artefato do domínio do problema e não do domínio da solução. Por isso o modelo conceitual não deve ser entendido como a arquitetura do software (que é representado pelo diagrama de classe). Embora o diagrama de classe derive do modelo conceitual.</a:t>
            </a:r>
          </a:p>
        </p:txBody>
      </p:sp>
      <p:sp>
        <p:nvSpPr>
          <p:cNvPr id="15364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FABD32-504F-4D72-AA3D-EFCBBDC53716}" type="slidenum">
              <a:rPr lang="en-US" altLang="pt-BR" sz="12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pt-BR" sz="12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>
          <a:extLst/>
        </p:spPr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altLang="pt-BR" sz="2400" dirty="0" smtClean="0">
                <a:ea typeface="ＭＳ Ｐゴシック" panose="020B0600070205080204" pitchFamily="34" charset="-128"/>
              </a:rPr>
              <a:t>Modelagem Conceitual</a:t>
            </a:r>
          </a:p>
        </p:txBody>
      </p:sp>
      <p:sp>
        <p:nvSpPr>
          <p:cNvPr id="7171" name="Espaço Reservado para Conteúdo 2"/>
          <p:cNvSpPr>
            <a:spLocks noGrp="1"/>
          </p:cNvSpPr>
          <p:nvPr>
            <p:ph idx="1"/>
          </p:nvPr>
        </p:nvSpPr>
        <p:spPr>
          <a:extLst/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pt-BR" altLang="pt-BR" sz="2000" dirty="0" smtClean="0">
                <a:ea typeface="ＭＳ Ｐゴシック" panose="020B0600070205080204" pitchFamily="34" charset="-128"/>
              </a:rPr>
              <a:t>O modelo conceitual não deve ser confundido com o modelo  de dados (esse enfatiza a representação e a organização dos dados armazenados)</a:t>
            </a:r>
          </a:p>
          <a:p>
            <a:pPr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pt-BR" altLang="pt-BR" sz="2000" dirty="0" smtClean="0">
                <a:ea typeface="ＭＳ Ｐゴシック" panose="020B0600070205080204" pitchFamily="34" charset="-128"/>
              </a:rPr>
              <a:t>O modelo conceitual visa representar a compreensão da informação e não a sua representação física.</a:t>
            </a:r>
          </a:p>
          <a:p>
            <a:pPr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pt-BR" altLang="pt-BR" sz="2000" dirty="0" smtClean="0">
                <a:ea typeface="ＭＳ Ｐゴシック" panose="020B0600070205080204" pitchFamily="34" charset="-128"/>
              </a:rPr>
              <a:t>O modelo de dados relacional é apenas uma possível representação física de um modelo conceitual</a:t>
            </a:r>
          </a:p>
          <a:p>
            <a:pPr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pt-BR" altLang="pt-BR" sz="2000" dirty="0" smtClean="0">
                <a:ea typeface="ＭＳ Ｐゴシック" panose="020B0600070205080204" pitchFamily="34" charset="-128"/>
              </a:rPr>
              <a:t>Uma maneira interessante  de compreender o modelo conceitual é imaginar que os elementos descritos nele correspondem a informações que inicialmente existem apenas na mente do usuário e não em um sistema físico de armazenamento.</a:t>
            </a:r>
          </a:p>
          <a:p>
            <a:pPr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pt-BR" altLang="pt-BR" sz="2000" dirty="0" smtClean="0">
                <a:ea typeface="ＭＳ Ｐゴシック" panose="020B0600070205080204" pitchFamily="34" charset="-128"/>
              </a:rPr>
              <a:t>O modelo conceitual representa apenas o aspecto estático da informação (não envolvendo operações e aspectos dinâmicos)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altLang="pt-BR" sz="2000" dirty="0" smtClean="0">
                <a:ea typeface="ＭＳ Ｐゴシック" panose="020B0600070205080204" pitchFamily="34" charset="-128"/>
              </a:rPr>
              <a:t>Embora o modelo conceitual seja representado pelo diagrama de classes da UML, o analista não deve adicionar métodos a essas classes</a:t>
            </a:r>
          </a:p>
          <a:p>
            <a:pPr eaLnBrk="1" fontAlgn="auto" hangingPunct="1">
              <a:spcAft>
                <a:spcPts val="0"/>
              </a:spcAft>
              <a:buFontTx/>
              <a:buChar char="•"/>
              <a:defRPr/>
            </a:pPr>
            <a:endParaRPr lang="pt-BR" altLang="pt-BR" sz="20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16388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760EA3-393F-4E41-8AAD-45B418C87C00}" type="slidenum">
              <a:rPr lang="en-US" altLang="pt-BR" sz="12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pt-BR" sz="12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>
          <a:extLst/>
        </p:spPr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altLang="pt-BR" sz="2400" dirty="0" smtClean="0">
                <a:ea typeface="ＭＳ Ｐゴシック" panose="020B0600070205080204" pitchFamily="34" charset="-128"/>
              </a:rPr>
              <a:t>Modelagem Conceitual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extLst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2000" dirty="0" smtClean="0">
                <a:ea typeface="ＭＳ Ｐゴシック" pitchFamily="34" charset="-128"/>
              </a:rPr>
              <a:t>Um modelo conceitual tem 3 tipos de elementos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1" dirty="0" smtClean="0">
                <a:ea typeface="ＭＳ Ｐゴシック" pitchFamily="34" charset="-128"/>
              </a:rPr>
              <a:t>Atributos:</a:t>
            </a:r>
            <a:r>
              <a:rPr lang="pt-BR" sz="2000" dirty="0" smtClean="0">
                <a:ea typeface="ＭＳ Ｐゴシック" pitchFamily="34" charset="-128"/>
              </a:rPr>
              <a:t> Informações alfanuméricas simples, sempre está ligado ao conceito.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sz="2000" dirty="0" smtClean="0">
              <a:ea typeface="ＭＳ Ｐゴシック" pitchFamily="34" charset="-128"/>
            </a:endParaRP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1" dirty="0" smtClean="0">
                <a:ea typeface="ＭＳ Ｐゴシック" pitchFamily="34" charset="-128"/>
              </a:rPr>
              <a:t>Conceitos: </a:t>
            </a:r>
            <a:r>
              <a:rPr lang="pt-BR" sz="2000" dirty="0" smtClean="0">
                <a:ea typeface="ＭＳ Ｐゴシック" pitchFamily="34" charset="-128"/>
              </a:rPr>
              <a:t>Representação da informação que agrega atributos e que não pode ser descrita meramente por tipos alfanuméricos.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pt-BR" sz="2000" dirty="0">
              <a:ea typeface="ＭＳ Ｐゴシック" pitchFamily="34" charset="-128"/>
            </a:endParaRP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1" dirty="0" smtClean="0">
                <a:ea typeface="ＭＳ Ｐゴシック" pitchFamily="34" charset="-128"/>
              </a:rPr>
              <a:t>Associações: </a:t>
            </a:r>
            <a:r>
              <a:rPr lang="pt-BR" sz="2000" dirty="0" smtClean="0">
                <a:ea typeface="ＭＳ Ｐゴシック" pitchFamily="34" charset="-128"/>
              </a:rPr>
              <a:t>Liga diferentes conceitos entre si, mais do que uma mera ligação, ela própria é um tipo de informação</a:t>
            </a:r>
            <a:endParaRPr lang="pt-BR" sz="2000" b="1" dirty="0" smtClean="0">
              <a:ea typeface="ＭＳ Ｐゴシック" pitchFamily="34" charset="-128"/>
            </a:endParaRP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pt-BR" sz="2000" b="1" dirty="0" smtClean="0">
              <a:ea typeface="ＭＳ Ｐゴシック" pitchFamily="34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pt-BR" sz="2000" dirty="0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5A89A3-4006-4521-AB67-9D483D35A269}" type="slidenum">
              <a:rPr lang="en-US" altLang="pt-BR" sz="12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pt-BR" sz="12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extLst/>
        </p:spPr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altLang="pt-BR" sz="2400" dirty="0" smtClean="0">
                <a:ea typeface="ＭＳ Ｐゴシック" panose="020B0600070205080204" pitchFamily="34" charset="-128"/>
              </a:rPr>
              <a:t>Modelagem Conceitual</a:t>
            </a:r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pt-BR" altLang="pt-BR" sz="2000" smtClean="0">
                <a:ea typeface="ＭＳ Ｐゴシック" panose="020B0600070205080204" pitchFamily="34" charset="-128"/>
              </a:rPr>
              <a:t>Exemplo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pt-BR" altLang="pt-BR" sz="2000" b="1" smtClean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Char char="•"/>
            </a:pPr>
            <a:endParaRPr lang="pt-BR" altLang="pt-BR" sz="2000" b="1" smtClean="0">
              <a:ea typeface="ＭＳ Ｐゴシック" panose="020B0600070205080204" pitchFamily="34" charset="-128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pt-BR" altLang="pt-BR" sz="2000" b="1" smtClean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Char char="•"/>
            </a:pPr>
            <a:endParaRPr lang="pt-BR" altLang="pt-BR" sz="2000" smtClean="0">
              <a:ea typeface="ＭＳ Ｐゴシック" panose="020B0600070205080204" pitchFamily="34" charset="-128"/>
            </a:endParaRPr>
          </a:p>
        </p:txBody>
      </p:sp>
      <p:sp>
        <p:nvSpPr>
          <p:cNvPr id="18436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CDBC62-3565-4142-A748-60D38CCF19FD}" type="slidenum">
              <a:rPr lang="en-US" altLang="pt-BR" sz="12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pt-BR" sz="12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2133600" y="2528888"/>
          <a:ext cx="2362200" cy="15605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066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Comprador</a:t>
                      </a:r>
                      <a:endParaRPr lang="pt-BR" sz="1800" dirty="0"/>
                    </a:p>
                  </a:txBody>
                  <a:tcPr marT="45748" marB="457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446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+ nome : </a:t>
                      </a:r>
                      <a:r>
                        <a:rPr lang="pt-BR" sz="1800" dirty="0" err="1" smtClean="0"/>
                        <a:t>String</a:t>
                      </a:r>
                      <a:endParaRPr lang="pt-BR" sz="1800" dirty="0" smtClean="0"/>
                    </a:p>
                    <a:p>
                      <a:r>
                        <a:rPr lang="pt-BR" sz="1800" dirty="0" smtClean="0"/>
                        <a:t>+ </a:t>
                      </a:r>
                      <a:r>
                        <a:rPr lang="pt-BR" sz="1800" dirty="0" err="1" smtClean="0"/>
                        <a:t>cpf</a:t>
                      </a:r>
                      <a:r>
                        <a:rPr lang="pt-BR" sz="1800" dirty="0" smtClean="0"/>
                        <a:t> : </a:t>
                      </a:r>
                      <a:r>
                        <a:rPr lang="pt-BR" sz="1800" dirty="0" err="1" smtClean="0"/>
                        <a:t>String</a:t>
                      </a:r>
                      <a:endParaRPr lang="pt-BR" sz="1800" dirty="0" smtClean="0"/>
                    </a:p>
                    <a:p>
                      <a:r>
                        <a:rPr lang="pt-BR" sz="1800" dirty="0" smtClean="0"/>
                        <a:t>+ </a:t>
                      </a:r>
                      <a:r>
                        <a:rPr lang="pt-BR" sz="1800" dirty="0" err="1" smtClean="0"/>
                        <a:t>endereco</a:t>
                      </a:r>
                      <a:r>
                        <a:rPr lang="pt-BR" sz="1800" dirty="0" smtClean="0"/>
                        <a:t> : </a:t>
                      </a:r>
                      <a:r>
                        <a:rPr lang="pt-BR" sz="1800" dirty="0" err="1" smtClean="0"/>
                        <a:t>String</a:t>
                      </a:r>
                      <a:endParaRPr lang="pt-BR" sz="1800" dirty="0" smtClean="0"/>
                    </a:p>
                    <a:p>
                      <a:r>
                        <a:rPr lang="pt-BR" sz="1800" dirty="0" smtClean="0"/>
                        <a:t>+ telefone : </a:t>
                      </a:r>
                      <a:r>
                        <a:rPr lang="pt-BR" sz="1800" dirty="0" err="1" smtClean="0"/>
                        <a:t>String</a:t>
                      </a:r>
                      <a:endParaRPr lang="pt-BR" sz="1800" dirty="0"/>
                    </a:p>
                  </a:txBody>
                  <a:tcPr marT="45748" marB="457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445" name="CaixaDeTexto 2"/>
          <p:cNvSpPr txBox="1">
            <a:spLocks noChangeArrowheads="1"/>
          </p:cNvSpPr>
          <p:nvPr/>
        </p:nvSpPr>
        <p:spPr bwMode="auto">
          <a:xfrm>
            <a:off x="4953000" y="2528888"/>
            <a:ext cx="1966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Conceito (classe)</a:t>
            </a:r>
          </a:p>
        </p:txBody>
      </p:sp>
      <p:cxnSp>
        <p:nvCxnSpPr>
          <p:cNvPr id="5" name="Conector de seta reta 4"/>
          <p:cNvCxnSpPr>
            <a:endCxn id="18445" idx="1"/>
          </p:cNvCxnSpPr>
          <p:nvPr/>
        </p:nvCxnSpPr>
        <p:spPr>
          <a:xfrm>
            <a:off x="4267200" y="2714625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have direita 5"/>
          <p:cNvSpPr/>
          <p:nvPr/>
        </p:nvSpPr>
        <p:spPr>
          <a:xfrm>
            <a:off x="4471988" y="2932113"/>
            <a:ext cx="495300" cy="107791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18448" name="CaixaDeTexto 9"/>
          <p:cNvSpPr txBox="1">
            <a:spLocks noChangeArrowheads="1"/>
          </p:cNvSpPr>
          <p:nvPr/>
        </p:nvSpPr>
        <p:spPr bwMode="auto">
          <a:xfrm>
            <a:off x="5105400" y="3286125"/>
            <a:ext cx="1095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Atributos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extLst/>
        </p:spPr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altLang="pt-BR" sz="2400" dirty="0" smtClean="0">
                <a:ea typeface="ＭＳ Ｐゴシック" panose="020B0600070205080204" pitchFamily="34" charset="-128"/>
              </a:rPr>
              <a:t>Modelagem Conceitual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>
          <a:extLst/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pt-BR" altLang="pt-BR" sz="2000" b="1" smtClean="0">
                <a:ea typeface="ＭＳ Ｐゴシック" panose="020B0600070205080204" pitchFamily="34" charset="-128"/>
              </a:rPr>
              <a:t>Como encontrar conceitos e atributos?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altLang="pt-BR" sz="2000" smtClean="0">
                <a:ea typeface="ＭＳ Ｐゴシック" panose="020B0600070205080204" pitchFamily="34" charset="-128"/>
              </a:rPr>
              <a:t>Uma forma bastante útil é olhar para o texto dos casos de uso expandidos ou diagramas de sequências de sistema, a partir disso pode-se descobrir todos os </a:t>
            </a:r>
            <a:r>
              <a:rPr lang="pt-BR" altLang="pt-BR" sz="2000" b="1" smtClean="0">
                <a:ea typeface="ＭＳ Ｐゴシック" panose="020B0600070205080204" pitchFamily="34" charset="-128"/>
              </a:rPr>
              <a:t>elementos textuais que eventualmente referenciam informação a ser guardada e/ou processada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altLang="pt-BR" sz="2000" smtClean="0">
                <a:ea typeface="ＭＳ Ｐゴシック" panose="020B0600070205080204" pitchFamily="34" charset="-128"/>
              </a:rPr>
              <a:t>Esses elementos textuais geralmente são substantivos ou expressões que denotam substantivos (pessoa, compra, autorização de vendas).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altLang="pt-BR" sz="2000" smtClean="0">
                <a:ea typeface="ＭＳ Ｐゴシック" panose="020B0600070205080204" pitchFamily="34" charset="-128"/>
              </a:rPr>
              <a:t>As vezes alguns verbos indicam conceitos (classes), pois um verbo pode exprimir um ato que corresponde a um substantivo, exemplo: pagar – corresponde ao substantivo pagamento, comprar – substantivo compra etc.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altLang="pt-BR" sz="2000" b="1" smtClean="0">
                <a:ea typeface="ＭＳ Ｐゴシック" panose="020B0600070205080204" pitchFamily="34" charset="-128"/>
              </a:rPr>
              <a:t>O analista deve ter em mente os objetivos do sistema enquanto procura descobrir os elementos. Nem toda informação é relevante para o escopo.</a:t>
            </a:r>
          </a:p>
          <a:p>
            <a:pPr eaLnBrk="1" fontAlgn="auto" hangingPunct="1">
              <a:spcAft>
                <a:spcPts val="0"/>
              </a:spcAft>
              <a:buFontTx/>
              <a:buChar char="•"/>
              <a:defRPr/>
            </a:pPr>
            <a:endParaRPr lang="pt-BR" altLang="pt-BR" sz="2000" smtClean="0">
              <a:ea typeface="ＭＳ Ｐゴシック" panose="020B0600070205080204" pitchFamily="34" charset="-128"/>
            </a:endParaRPr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D09423-626A-4CDE-B985-ABC036DEF536}" type="slidenum">
              <a:rPr lang="en-US" altLang="pt-BR" sz="12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pt-BR" sz="12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extLst/>
        </p:spPr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altLang="pt-BR" sz="2400" dirty="0" smtClean="0">
                <a:ea typeface="ＭＳ Ｐゴシック" panose="020B0600070205080204" pitchFamily="34" charset="-128"/>
              </a:rPr>
              <a:t>Modelagem Conceitual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>
          <a:xfrm>
            <a:off x="425450" y="1239838"/>
            <a:ext cx="8229600" cy="4525962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pt-BR" altLang="pt-BR" sz="2000" b="1" smtClean="0">
                <a:ea typeface="ＭＳ Ｐゴシック" panose="020B0600070205080204" pitchFamily="34" charset="-128"/>
              </a:rPr>
              <a:t>Associações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pt-BR" altLang="pt-BR" sz="2000" smtClean="0">
                <a:ea typeface="ＭＳ Ｐゴシック" panose="020B0600070205080204" pitchFamily="34" charset="-128"/>
              </a:rPr>
              <a:t>Quando dois ou mais conceito se relacionam entre si, diz-se que existe uma associação entre eles.</a:t>
            </a:r>
          </a:p>
          <a:p>
            <a:pPr eaLnBrk="1" hangingPunct="1">
              <a:buFontTx/>
              <a:buChar char="•"/>
            </a:pPr>
            <a:endParaRPr lang="pt-BR" altLang="pt-BR" sz="2000" smtClean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Char char="•"/>
            </a:pPr>
            <a:endParaRPr lang="pt-BR" altLang="pt-BR" sz="2000" smtClean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Char char="•"/>
            </a:pPr>
            <a:endParaRPr lang="pt-BR" altLang="pt-BR" sz="2000" smtClean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Char char="•"/>
            </a:pPr>
            <a:r>
              <a:rPr lang="pt-BR" altLang="pt-BR" sz="2000" smtClean="0">
                <a:ea typeface="ＭＳ Ｐゴシック" panose="020B0600070205080204" pitchFamily="34" charset="-128"/>
              </a:rPr>
              <a:t>Existem diversas formas de associação entre pessoas e automóveis que não é somente “posse”. Pode ser “passageira”, “motorista” etc. Dessa forma pode-se utilizar um </a:t>
            </a:r>
            <a:r>
              <a:rPr lang="pt-BR" altLang="pt-BR" sz="2000" b="1" smtClean="0">
                <a:ea typeface="ＭＳ Ｐゴシック" panose="020B0600070205080204" pitchFamily="34" charset="-128"/>
              </a:rPr>
              <a:t>nome de papel, </a:t>
            </a:r>
            <a:r>
              <a:rPr lang="pt-BR" altLang="pt-BR" sz="2000" smtClean="0">
                <a:ea typeface="ＭＳ Ｐゴシック" panose="020B0600070205080204" pitchFamily="34" charset="-128"/>
              </a:rPr>
              <a:t>o qual pode ser colocado em um ou ambos os lados e deve ser lido como se fosse uma função.</a:t>
            </a:r>
          </a:p>
        </p:txBody>
      </p:sp>
      <p:sp>
        <p:nvSpPr>
          <p:cNvPr id="20484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F2700D-5A6B-4115-AB79-7DA60B09F457}" type="slidenum">
              <a:rPr lang="en-US" altLang="pt-BR" sz="12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pt-BR" sz="12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1447800" y="2647950"/>
          <a:ext cx="2286000" cy="7413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Pessoa</a:t>
                      </a:r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5257800" y="2647950"/>
          <a:ext cx="2286000" cy="7413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/>
                        <a:t>Automovel</a:t>
                      </a:r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" name="Conector reto 3"/>
          <p:cNvCxnSpPr/>
          <p:nvPr/>
        </p:nvCxnSpPr>
        <p:spPr>
          <a:xfrm>
            <a:off x="3733800" y="3105150"/>
            <a:ext cx="152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447800" y="4721225"/>
          <a:ext cx="2286000" cy="7413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Pessoa</a:t>
                      </a:r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5257800" y="4721225"/>
          <a:ext cx="2286000" cy="7413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/>
                        <a:t>Automovel</a:t>
                      </a:r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Conector reto 10"/>
          <p:cNvCxnSpPr/>
          <p:nvPr/>
        </p:nvCxnSpPr>
        <p:spPr>
          <a:xfrm>
            <a:off x="3733800" y="5178425"/>
            <a:ext cx="152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19" name="CaixaDeTexto 4"/>
          <p:cNvSpPr txBox="1">
            <a:spLocks noChangeArrowheads="1"/>
          </p:cNvSpPr>
          <p:nvPr/>
        </p:nvSpPr>
        <p:spPr bwMode="auto">
          <a:xfrm>
            <a:off x="3722688" y="5178425"/>
            <a:ext cx="920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Motorista</a:t>
            </a:r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1447800" y="5711825"/>
          <a:ext cx="2286000" cy="7413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Pessoa</a:t>
                      </a:r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5257800" y="5711825"/>
          <a:ext cx="2286000" cy="7413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/>
                        <a:t>Automovel</a:t>
                      </a:r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5" name="Conector reto 14"/>
          <p:cNvCxnSpPr/>
          <p:nvPr/>
        </p:nvCxnSpPr>
        <p:spPr>
          <a:xfrm>
            <a:off x="3733800" y="6169025"/>
            <a:ext cx="152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37" name="CaixaDeTexto 15"/>
          <p:cNvSpPr txBox="1">
            <a:spLocks noChangeArrowheads="1"/>
          </p:cNvSpPr>
          <p:nvPr/>
        </p:nvSpPr>
        <p:spPr bwMode="auto">
          <a:xfrm>
            <a:off x="3722688" y="6169025"/>
            <a:ext cx="920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Motorista</a:t>
            </a:r>
          </a:p>
        </p:txBody>
      </p:sp>
      <p:sp>
        <p:nvSpPr>
          <p:cNvPr id="20538" name="CaixaDeTexto 16"/>
          <p:cNvSpPr txBox="1">
            <a:spLocks noChangeArrowheads="1"/>
          </p:cNvSpPr>
          <p:nvPr/>
        </p:nvSpPr>
        <p:spPr bwMode="auto">
          <a:xfrm>
            <a:off x="3733800" y="5867400"/>
            <a:ext cx="612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Dono</a:t>
            </a:r>
          </a:p>
        </p:txBody>
      </p:sp>
      <p:sp>
        <p:nvSpPr>
          <p:cNvPr id="20539" name="CaixaDeTexto 17"/>
          <p:cNvSpPr txBox="1">
            <a:spLocks noChangeArrowheads="1"/>
          </p:cNvSpPr>
          <p:nvPr/>
        </p:nvSpPr>
        <p:spPr bwMode="auto">
          <a:xfrm>
            <a:off x="4732338" y="5867400"/>
            <a:ext cx="6016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Frota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extLst/>
        </p:spPr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altLang="pt-BR" sz="2400" dirty="0" smtClean="0">
                <a:ea typeface="ＭＳ Ｐゴシック" panose="020B0600070205080204" pitchFamily="34" charset="-128"/>
              </a:rPr>
              <a:t>Modelagem Conceitual</a:t>
            </a:r>
          </a:p>
        </p:txBody>
      </p:sp>
      <p:sp>
        <p:nvSpPr>
          <p:cNvPr id="2150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  <a:defRPr/>
            </a:pPr>
            <a:r>
              <a:rPr lang="pt-BR" altLang="pt-BR" sz="2000" b="1" dirty="0" smtClean="0">
                <a:ea typeface="ＭＳ Ｐゴシック" panose="020B0600070205080204" pitchFamily="34" charset="-128"/>
              </a:rPr>
              <a:t>Como encontrar associações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pt-BR" altLang="pt-BR" sz="2000" dirty="0" smtClean="0">
                <a:ea typeface="ＭＳ Ｐゴシック" panose="020B0600070205080204" pitchFamily="34" charset="-128"/>
              </a:rPr>
              <a:t>Conceitos dependentes (como compra) precisam necessariamente estar ligado aos conceitos complementares (Comprador e Item)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pt-BR" altLang="pt-BR" sz="2000" dirty="0" smtClean="0">
                <a:ea typeface="ＭＳ Ｐゴシック" panose="020B0600070205080204" pitchFamily="34" charset="-128"/>
              </a:rPr>
              <a:t>Informações associativas só podem ser representadas através de associações</a:t>
            </a:r>
          </a:p>
          <a:p>
            <a:pPr lvl="2" eaLnBrk="1" hangingPunct="1">
              <a:buFontTx/>
              <a:buChar char="•"/>
              <a:defRPr/>
            </a:pPr>
            <a:r>
              <a:rPr lang="pt-BR" altLang="pt-BR" sz="2000" dirty="0" smtClean="0">
                <a:ea typeface="ＭＳ Ｐゴシック" panose="020B0600070205080204" pitchFamily="34" charset="-128"/>
              </a:rPr>
              <a:t>Pessoa é dona ou motorista de um automóvel (informação só é representada por uma associação)</a:t>
            </a:r>
          </a:p>
          <a:p>
            <a:pPr marL="914400" lvl="2" indent="0" eaLnBrk="1" hangingPunct="1">
              <a:buFont typeface="Arial" panose="020B0604020202020204" pitchFamily="34" charset="0"/>
              <a:buNone/>
              <a:defRPr/>
            </a:pPr>
            <a:endParaRPr lang="pt-BR" altLang="pt-BR" sz="20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63DC32-AC0F-4BAA-8D39-7014E8A53710}" type="slidenum">
              <a:rPr lang="en-US" altLang="pt-BR" sz="12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pt-BR" sz="12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>
          <a:extLst/>
        </p:spPr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altLang="pt-BR" sz="2400" dirty="0" smtClean="0">
                <a:ea typeface="ＭＳ Ｐゴシック" panose="020B0600070205080204" pitchFamily="34" charset="-128"/>
              </a:rPr>
              <a:t>Modelagem Conceitual</a:t>
            </a:r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05363"/>
          </a:xfrm>
          <a:extLst/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pt-BR" altLang="pt-BR" sz="2000" b="1" dirty="0" smtClean="0">
                <a:ea typeface="ＭＳ Ｐゴシック" panose="020B0600070205080204" pitchFamily="34" charset="-128"/>
              </a:rPr>
              <a:t>Multiplicidade de papéis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altLang="pt-BR" sz="2000" dirty="0" smtClean="0">
                <a:ea typeface="ＭＳ Ｐゴシック" panose="020B0600070205080204" pitchFamily="34" charset="-128"/>
              </a:rPr>
              <a:t>Na modelagem conceitual é fundamental que se saiba a quantidade de elementos que uma associação permite em cada um de seus papéis.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pt-BR" altLang="pt-BR" sz="2000" dirty="0" smtClean="0">
              <a:ea typeface="ＭＳ Ｐゴシック" panose="020B0600070205080204" pitchFamily="34" charset="-128"/>
            </a:endParaRP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pt-BR" altLang="pt-BR" sz="2000" dirty="0" smtClean="0">
              <a:ea typeface="ＭＳ Ｐゴシック" panose="020B0600070205080204" pitchFamily="34" charset="-128"/>
            </a:endParaRP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pt-BR" altLang="pt-BR" sz="2000" dirty="0" smtClean="0">
              <a:ea typeface="ＭＳ Ｐゴシック" panose="020B0600070205080204" pitchFamily="34" charset="-128"/>
            </a:endParaRP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altLang="pt-BR" sz="2000" dirty="0" smtClean="0">
                <a:ea typeface="ＭＳ Ｐゴシック" panose="020B0600070205080204" pitchFamily="34" charset="-128"/>
              </a:rPr>
              <a:t>Quantos automóveis uma pessoa pode dirigir?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altLang="pt-BR" sz="2000" dirty="0" smtClean="0">
                <a:ea typeface="ＭＳ Ｐゴシック" panose="020B0600070205080204" pitchFamily="34" charset="-128"/>
              </a:rPr>
              <a:t>Quantos motoristas um automóvel pode ter?</a:t>
            </a:r>
            <a:endParaRPr lang="pt-BR" altLang="pt-BR" sz="2000" b="1" dirty="0" smtClean="0">
              <a:ea typeface="ＭＳ Ｐゴシック" panose="020B0600070205080204" pitchFamily="34" charset="-128"/>
            </a:endParaRP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altLang="pt-BR" sz="2000" b="1" dirty="0" smtClean="0">
                <a:ea typeface="ＭＳ Ｐゴシック" panose="020B0600070205080204" pitchFamily="34" charset="-128"/>
              </a:rPr>
              <a:t>Retratação do presente x histórico (analista deve decidir o que está retratando)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altLang="pt-BR" sz="2000" dirty="0" smtClean="0">
                <a:ea typeface="ＭＳ Ｐゴシック" panose="020B0600070205080204" pitchFamily="34" charset="-128"/>
              </a:rPr>
              <a:t>Decisões</a:t>
            </a:r>
          </a:p>
          <a:p>
            <a:pPr lvl="2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pt-BR" altLang="pt-BR" sz="2000" dirty="0" smtClean="0">
                <a:ea typeface="ＭＳ Ｐゴシック" panose="020B0600070205080204" pitchFamily="34" charset="-128"/>
              </a:rPr>
              <a:t>Papel é obrigatório ou não.</a:t>
            </a:r>
          </a:p>
          <a:p>
            <a:pPr lvl="2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pt-BR" altLang="pt-BR" sz="2000" dirty="0" smtClean="0">
                <a:ea typeface="ＭＳ Ｐゴシック" panose="020B0600070205080204" pitchFamily="34" charset="-128"/>
              </a:rPr>
              <a:t>A quantidade de instâncias (objetos) podem ser associadas através do papel tem um limite definido</a:t>
            </a:r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DC5C28-0D84-4CE0-B0B3-913F25DEF9CF}" type="slidenum">
              <a:rPr lang="en-US" altLang="pt-BR" sz="12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pt-BR" sz="12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219200" y="2514600"/>
          <a:ext cx="2286000" cy="7413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Pessoa</a:t>
                      </a:r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5791200" y="2514600"/>
          <a:ext cx="2286000" cy="7413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/>
                        <a:t>Automovel</a:t>
                      </a:r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Conector reto 6"/>
          <p:cNvCxnSpPr/>
          <p:nvPr/>
        </p:nvCxnSpPr>
        <p:spPr>
          <a:xfrm>
            <a:off x="3505200" y="2971800"/>
            <a:ext cx="228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50" name="CaixaDeTexto 7"/>
          <p:cNvSpPr txBox="1">
            <a:spLocks noChangeArrowheads="1"/>
          </p:cNvSpPr>
          <p:nvPr/>
        </p:nvSpPr>
        <p:spPr bwMode="auto">
          <a:xfrm>
            <a:off x="3494088" y="2971800"/>
            <a:ext cx="12684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0..1 Motorista</a:t>
            </a:r>
          </a:p>
        </p:txBody>
      </p:sp>
      <p:sp>
        <p:nvSpPr>
          <p:cNvPr id="22551" name="CaixaDeTexto 12"/>
          <p:cNvSpPr txBox="1">
            <a:spLocks noChangeArrowheads="1"/>
          </p:cNvSpPr>
          <p:nvPr/>
        </p:nvSpPr>
        <p:spPr bwMode="auto">
          <a:xfrm>
            <a:off x="5181600" y="2968625"/>
            <a:ext cx="48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0..1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</TotalTime>
  <Words>901</Words>
  <Application>Microsoft Office PowerPoint</Application>
  <PresentationFormat>Apresentação na tela (4:3)</PresentationFormat>
  <Paragraphs>140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ＭＳ Ｐゴシック</vt:lpstr>
      <vt:lpstr>Calibri</vt:lpstr>
      <vt:lpstr>Personalizar design</vt:lpstr>
      <vt:lpstr>Modelagem Conceitual</vt:lpstr>
      <vt:lpstr>Modelagem Conceitual</vt:lpstr>
      <vt:lpstr>Modelagem Conceitual</vt:lpstr>
      <vt:lpstr>Modelagem Conceitual</vt:lpstr>
      <vt:lpstr>Modelagem Conceitual</vt:lpstr>
      <vt:lpstr>Modelagem Conceitual</vt:lpstr>
      <vt:lpstr>Modelagem Conceitual</vt:lpstr>
      <vt:lpstr>Modelagem Conceitual</vt:lpstr>
      <vt:lpstr>Modelagem Conceitual</vt:lpstr>
      <vt:lpstr>Modelagem Conceitual </vt:lpstr>
      <vt:lpstr>Modelagem Conceitual</vt:lpstr>
      <vt:lpstr>Modelagem Conceitual</vt:lpstr>
    </vt:vector>
  </TitlesOfParts>
  <Company>AESA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Edson Martin Feitosa</dc:creator>
  <cp:lastModifiedBy>Edson Martin Feitosa</cp:lastModifiedBy>
  <cp:revision>90</cp:revision>
  <dcterms:created xsi:type="dcterms:W3CDTF">2011-02-23T19:42:49Z</dcterms:created>
  <dcterms:modified xsi:type="dcterms:W3CDTF">2022-04-26T17:32:11Z</dcterms:modified>
</cp:coreProperties>
</file>