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13"/>
  </p:notesMasterIdLst>
  <p:handoutMasterIdLst>
    <p:handoutMasterId r:id="rId14"/>
  </p:handoutMasterIdLst>
  <p:sldIdLst>
    <p:sldId id="278" r:id="rId2"/>
    <p:sldId id="263" r:id="rId3"/>
    <p:sldId id="270" r:id="rId4"/>
    <p:sldId id="271" r:id="rId5"/>
    <p:sldId id="272" r:id="rId6"/>
    <p:sldId id="273" r:id="rId7"/>
    <p:sldId id="274" r:id="rId8"/>
    <p:sldId id="279" r:id="rId9"/>
    <p:sldId id="275" r:id="rId10"/>
    <p:sldId id="276" r:id="rId11"/>
    <p:sldId id="277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AEC8C84-C72A-4EF3-B62B-91BA60E7ED2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3CF9B6-0A2B-4691-8A89-0EDE86C42E8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F30E-E4D7-4B2B-9AFF-BCA3CA92A14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8AF-8155-4246-B240-A8AA8F26D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29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F30E-E4D7-4B2B-9AFF-BCA3CA92A14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8AF-8155-4246-B240-A8AA8F26D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14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F30E-E4D7-4B2B-9AFF-BCA3CA92A14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8AF-8155-4246-B240-A8AA8F26D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873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EC81D5D-3B00-4B3D-A079-3E5FCD698FF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4464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F30E-E4D7-4B2B-9AFF-BCA3CA92A14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8AF-8155-4246-B240-A8AA8F26D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05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F30E-E4D7-4B2B-9AFF-BCA3CA92A14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8AF-8155-4246-B240-A8AA8F26D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6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F30E-E4D7-4B2B-9AFF-BCA3CA92A14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8AF-8155-4246-B240-A8AA8F26D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33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F30E-E4D7-4B2B-9AFF-BCA3CA92A14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8AF-8155-4246-B240-A8AA8F26D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56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F30E-E4D7-4B2B-9AFF-BCA3CA92A14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8AF-8155-4246-B240-A8AA8F26D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95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F30E-E4D7-4B2B-9AFF-BCA3CA92A14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8AF-8155-4246-B240-A8AA8F26D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85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F30E-E4D7-4B2B-9AFF-BCA3CA92A14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8AF-8155-4246-B240-A8AA8F26D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30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F30E-E4D7-4B2B-9AFF-BCA3CA92A14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D8AF-8155-4246-B240-A8AA8F26D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58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EF30E-E4D7-4B2B-9AFF-BCA3CA92A14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D8AF-8155-4246-B240-A8AA8F26D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04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gvclin.altervista.org/rea-uml/pop/pop-6/popup-texto6.html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smtClean="0"/>
              <a:t>Diagrama de Sequência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Professor Edson Martin Feitosa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Statefull</a:t>
            </a:r>
          </a:p>
        </p:txBody>
      </p:sp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 smtClean="0">
              <a:ea typeface="ＭＳ Ｐゴシック" panose="020B0600070205080204" pitchFamily="34" charset="-128"/>
            </a:endParaRPr>
          </a:p>
        </p:txBody>
      </p:sp>
      <p:sp>
        <p:nvSpPr>
          <p:cNvPr id="30724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232289-22FD-4CDA-9778-49084C5516D8}" type="slidenum">
              <a:rPr lang="en-US" altLang="pt-BR" sz="10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pt-BR" sz="10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0725" name="Picture 2" descr="https://fbcdn-sphotos-h-a.akamaihd.net/hphotos-ak-xta1/v/t34.0-12/11125464_735172963266543_134909268_n.jpg?oh=351215889d9e09cd00e9d3bca43cf768&amp;oe=55390582&amp;__gda__=1429808349_9931dd5dd9ac6d4303d897a81838ec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5" b="24496"/>
          <a:stretch>
            <a:fillRect/>
          </a:stretch>
        </p:blipFill>
        <p:spPr bwMode="auto">
          <a:xfrm>
            <a:off x="1752600" y="757238"/>
            <a:ext cx="5480050" cy="57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Exceções</a:t>
            </a:r>
          </a:p>
        </p:txBody>
      </p:sp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endParaRPr lang="pt-BR" altLang="pt-BR" smtClean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endParaRPr lang="pt-BR" altLang="pt-BR" smtClean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endParaRPr lang="pt-BR" altLang="pt-BR" smtClean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endParaRPr lang="pt-BR" altLang="pt-BR" smtClean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endParaRPr lang="pt-BR" altLang="pt-BR" smtClean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endParaRPr lang="pt-BR" altLang="pt-BR" smtClean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endParaRPr lang="pt-BR" altLang="pt-BR" smtClean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endParaRPr lang="pt-BR" altLang="pt-BR" smtClean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endParaRPr lang="pt-BR" altLang="pt-BR" smtClean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endParaRPr lang="pt-BR" altLang="pt-BR" smtClean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endParaRPr lang="pt-BR" altLang="pt-BR" smtClean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endParaRPr lang="pt-BR" altLang="pt-BR" smtClean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endParaRPr lang="pt-BR" altLang="pt-BR" smtClean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endParaRPr lang="pt-BR" altLang="pt-BR" smtClean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r>
              <a:rPr lang="pt-BR" altLang="pt-BR" smtClean="0">
                <a:ea typeface="ＭＳ Ｐゴシック" panose="020B0600070205080204" pitchFamily="34" charset="-128"/>
              </a:rPr>
              <a:t>Opt: primeiro fragmento só são executados quando a condição [compradonãocadastrado] for verdadeira</a:t>
            </a:r>
          </a:p>
          <a:p>
            <a:pPr>
              <a:buFontTx/>
              <a:buChar char="•"/>
            </a:pPr>
            <a:r>
              <a:rPr lang="pt-BR" altLang="pt-BR" smtClean="0">
                <a:ea typeface="ＭＳ Ｐゴシック" panose="020B0600070205080204" pitchFamily="34" charset="-128"/>
              </a:rPr>
              <a:t>Ref: Segundo fragmento é uma referência a um outro diagrama de sequência cujo nome é dado dentro do fragmento.</a:t>
            </a:r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B89F94-EB74-4B29-8A5C-02726FCCD117}" type="slidenum">
              <a:rPr lang="en-US" altLang="pt-BR" sz="10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pt-BR" sz="10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1749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6763"/>
            <a:ext cx="74041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altLang="pt-BR" sz="2400" smtClean="0">
                <a:ea typeface="ＭＳ Ｐゴシック" panose="020B0600070205080204" pitchFamily="34" charset="-128"/>
              </a:rPr>
              <a:t>Diagrama de Sequência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lnSpcReduction="10000"/>
          </a:bodyPr>
          <a:lstStyle/>
          <a:p>
            <a:pPr>
              <a:buFontTx/>
              <a:buChar char="•"/>
              <a:defRPr/>
            </a:pPr>
            <a:r>
              <a:rPr lang="pt-BR" altLang="pt-BR" sz="2000" dirty="0" smtClean="0">
                <a:ea typeface="ＭＳ Ｐゴシック" panose="020B0600070205080204" pitchFamily="34" charset="-128"/>
              </a:rPr>
              <a:t>Na atividade de análise do caso de uso expandido encontramos:</a:t>
            </a:r>
          </a:p>
          <a:p>
            <a:pPr lvl="1">
              <a:defRPr/>
            </a:pPr>
            <a:r>
              <a:rPr lang="pt-BR" altLang="pt-BR" sz="2000" dirty="0" smtClean="0">
                <a:ea typeface="ＭＳ Ｐゴシック" panose="020B0600070205080204" pitchFamily="34" charset="-128"/>
              </a:rPr>
              <a:t>Informações para encontrar os conceitos (modelo conceitual)</a:t>
            </a:r>
          </a:p>
          <a:p>
            <a:pPr lvl="1">
              <a:defRPr/>
            </a:pPr>
            <a:r>
              <a:rPr lang="pt-BR" altLang="pt-BR" sz="2000" dirty="0" smtClean="0">
                <a:ea typeface="ＭＳ Ｐゴシック" panose="020B0600070205080204" pitchFamily="34" charset="-128"/>
              </a:rPr>
              <a:t>Informações para encontrar as </a:t>
            </a:r>
            <a:r>
              <a:rPr lang="pt-BR" altLang="pt-BR" sz="2000" b="1" dirty="0" smtClean="0">
                <a:ea typeface="ＭＳ Ｐゴシック" panose="020B0600070205080204" pitchFamily="34" charset="-128"/>
              </a:rPr>
              <a:t>operações e consultas </a:t>
            </a:r>
            <a:r>
              <a:rPr lang="pt-BR" altLang="pt-BR" sz="2000" dirty="0" smtClean="0">
                <a:ea typeface="ＭＳ Ｐゴシック" panose="020B0600070205080204" pitchFamily="34" charset="-128"/>
              </a:rPr>
              <a:t>de sistema que darão origem aos métodos que fazem a interface do sistema com o mundo externo.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pt-BR" altLang="pt-BR" sz="2000" dirty="0" smtClean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  <a:defRPr/>
            </a:pPr>
            <a:r>
              <a:rPr lang="pt-BR" altLang="pt-BR" sz="2000" b="1" dirty="0" smtClean="0">
                <a:ea typeface="ＭＳ Ｐゴシック" panose="020B0600070205080204" pitchFamily="34" charset="-128"/>
              </a:rPr>
              <a:t>Operações de sistema: </a:t>
            </a:r>
            <a:r>
              <a:rPr lang="pt-BR" altLang="pt-BR" sz="2000" dirty="0" smtClean="0">
                <a:ea typeface="ＭＳ Ｐゴシック" panose="020B0600070205080204" pitchFamily="34" charset="-128"/>
              </a:rPr>
              <a:t>Indicam fluxo de informações do exterior para o interior do sistema e alteram as informações gerenciadas pelo sistema.</a:t>
            </a:r>
          </a:p>
          <a:p>
            <a:pPr>
              <a:buFontTx/>
              <a:buChar char="•"/>
              <a:defRPr/>
            </a:pPr>
            <a:r>
              <a:rPr lang="pt-BR" altLang="pt-BR" sz="2000" b="1" dirty="0" smtClean="0">
                <a:ea typeface="ＭＳ Ｐゴシック" panose="020B0600070205080204" pitchFamily="34" charset="-128"/>
              </a:rPr>
              <a:t>Consulta de sistema: </a:t>
            </a:r>
            <a:r>
              <a:rPr lang="pt-BR" altLang="pt-BR" sz="2000" dirty="0" smtClean="0">
                <a:ea typeface="ＭＳ Ｐゴシック" panose="020B0600070205080204" pitchFamily="34" charset="-128"/>
              </a:rPr>
              <a:t>Verificação de informação já armazenada.</a:t>
            </a:r>
          </a:p>
          <a:p>
            <a:pPr>
              <a:buFontTx/>
              <a:buChar char="•"/>
              <a:defRPr/>
            </a:pPr>
            <a:endParaRPr lang="pt-BR" altLang="pt-BR" sz="2000" dirty="0" smtClean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pt-BR" sz="2000" dirty="0"/>
              <a:t>Os casos de uso são excelentes fontes para encontrar operações e consultas de sistema. </a:t>
            </a:r>
          </a:p>
          <a:p>
            <a:pPr>
              <a:defRPr/>
            </a:pPr>
            <a:r>
              <a:rPr lang="pt-BR" sz="2000" dirty="0"/>
              <a:t>Modificações no sistema geralmente são encontradas nas operações marcadas como [IN] e consultas são identificadas nas operações [OUT].</a:t>
            </a:r>
          </a:p>
          <a:p>
            <a:pPr>
              <a:buFontTx/>
              <a:buChar char="•"/>
              <a:defRPr/>
            </a:pPr>
            <a:endParaRPr lang="pt-BR" altLang="pt-BR" sz="2000" b="1" dirty="0" smtClean="0">
              <a:ea typeface="ＭＳ Ｐゴシック" panose="020B0600070205080204" pitchFamily="34" charset="-128"/>
            </a:endParaRPr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911B77-EB7C-412F-A8D6-3A237B9D244A}" type="slidenum">
              <a:rPr lang="en-US" altLang="pt-BR" sz="12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pt-BR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Diagrama de Sequência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pt-BR" altLang="pt-BR" dirty="0" smtClean="0">
                <a:ea typeface="ＭＳ Ｐゴシック" panose="020B0600070205080204" pitchFamily="34" charset="-128"/>
              </a:rPr>
              <a:t>Elementos do diagrama de sequência</a:t>
            </a:r>
          </a:p>
          <a:p>
            <a:pPr lvl="1"/>
            <a:r>
              <a:rPr lang="pt-BR" altLang="pt-BR" dirty="0" smtClean="0">
                <a:ea typeface="ＭＳ Ｐゴシック" panose="020B0600070205080204" pitchFamily="34" charset="-128"/>
              </a:rPr>
              <a:t>O diagrama pode ser útil para representar a sequência dos eventos do sistema em um cenário de um caso de uso.</a:t>
            </a:r>
          </a:p>
          <a:p>
            <a:pPr lvl="1"/>
            <a:r>
              <a:rPr lang="pt-BR" altLang="pt-BR" dirty="0" smtClean="0">
                <a:ea typeface="ＭＳ Ｐゴシック" panose="020B0600070205080204" pitchFamily="34" charset="-128"/>
              </a:rPr>
              <a:t>Na primeira versão do diagrama é composto por: instância de atores, interface, mensagens (informações), controladora e linha do tempo.</a:t>
            </a:r>
          </a:p>
          <a:p>
            <a:pPr lvl="1"/>
            <a:endParaRPr lang="pt-BR" altLang="pt-BR" dirty="0" smtClean="0">
              <a:ea typeface="ＭＳ Ｐゴシック" panose="020B0600070205080204" pitchFamily="34" charset="-128"/>
            </a:endParaRPr>
          </a:p>
          <a:p>
            <a:pPr lvl="1"/>
            <a:endParaRPr lang="pt-BR" altLang="pt-BR" dirty="0" smtClean="0">
              <a:ea typeface="ＭＳ Ｐゴシック" panose="020B0600070205080204" pitchFamily="34" charset="-128"/>
            </a:endParaRPr>
          </a:p>
          <a:p>
            <a:pPr lvl="1"/>
            <a:endParaRPr lang="pt-BR" altLang="pt-BR" dirty="0" smtClean="0">
              <a:ea typeface="ＭＳ Ｐゴシック" panose="020B0600070205080204" pitchFamily="34" charset="-128"/>
            </a:endParaRPr>
          </a:p>
          <a:p>
            <a:pPr lvl="1"/>
            <a:endParaRPr lang="pt-BR" altLang="pt-BR" dirty="0" smtClean="0">
              <a:ea typeface="ＭＳ Ｐゴシック" panose="020B0600070205080204" pitchFamily="34" charset="-128"/>
            </a:endParaRPr>
          </a:p>
          <a:p>
            <a:pPr lvl="1"/>
            <a:endParaRPr lang="pt-BR" altLang="pt-BR" dirty="0" smtClean="0">
              <a:ea typeface="ＭＳ Ｐゴシック" panose="020B0600070205080204" pitchFamily="34" charset="-128"/>
            </a:endParaRPr>
          </a:p>
          <a:p>
            <a:pPr lvl="1"/>
            <a:endParaRPr lang="pt-BR" altLang="pt-BR" dirty="0" smtClean="0">
              <a:ea typeface="ＭＳ Ｐゴシック" panose="020B0600070205080204" pitchFamily="34" charset="-128"/>
            </a:endParaRPr>
          </a:p>
          <a:p>
            <a:pPr lvl="1"/>
            <a:endParaRPr lang="pt-BR" altLang="pt-BR" dirty="0" smtClean="0">
              <a:ea typeface="ＭＳ Ｐゴシック" panose="020B0600070205080204" pitchFamily="34" charset="-128"/>
            </a:endParaRPr>
          </a:p>
          <a:p>
            <a:pPr lvl="1"/>
            <a:endParaRPr lang="pt-BR" altLang="pt-BR" dirty="0" smtClean="0">
              <a:ea typeface="ＭＳ Ｐゴシック" panose="020B0600070205080204" pitchFamily="34" charset="-128"/>
            </a:endParaRPr>
          </a:p>
          <a:p>
            <a:pPr lvl="1"/>
            <a:endParaRPr lang="pt-BR" altLang="pt-BR" dirty="0" smtClean="0">
              <a:ea typeface="ＭＳ Ｐゴシック" panose="020B0600070205080204" pitchFamily="34" charset="-128"/>
            </a:endParaRPr>
          </a:p>
          <a:p>
            <a:pPr lvl="1"/>
            <a:endParaRPr lang="pt-BR" altLang="pt-BR" dirty="0" smtClean="0">
              <a:ea typeface="ＭＳ Ｐゴシック" panose="020B0600070205080204" pitchFamily="34" charset="-128"/>
            </a:endParaRPr>
          </a:p>
          <a:p>
            <a:pPr lvl="1"/>
            <a:endParaRPr lang="pt-BR" altLang="pt-BR" dirty="0" smtClean="0">
              <a:ea typeface="ＭＳ Ｐゴシック" panose="020B0600070205080204" pitchFamily="34" charset="-128"/>
            </a:endParaRPr>
          </a:p>
          <a:p>
            <a:pPr lvl="1"/>
            <a:endParaRPr lang="pt-BR" altLang="pt-BR" dirty="0" smtClean="0">
              <a:ea typeface="ＭＳ Ｐゴシック" panose="020B0600070205080204" pitchFamily="34" charset="-128"/>
            </a:endParaRPr>
          </a:p>
          <a:p>
            <a:pPr lvl="1"/>
            <a:endParaRPr lang="pt-BR" altLang="pt-BR" dirty="0" smtClean="0">
              <a:ea typeface="ＭＳ Ｐゴシック" panose="020B0600070205080204" pitchFamily="34" charset="-128"/>
            </a:endParaRPr>
          </a:p>
          <a:p>
            <a:pPr lvl="1"/>
            <a:endParaRPr lang="pt-BR" altLang="pt-BR" dirty="0" smtClean="0">
              <a:ea typeface="ＭＳ Ｐゴシック" panose="020B0600070205080204" pitchFamily="34" charset="-128"/>
            </a:endParaRPr>
          </a:p>
          <a:p>
            <a:pPr lvl="1"/>
            <a:r>
              <a:rPr lang="pt-BR" altLang="pt-BR" dirty="0" smtClean="0">
                <a:ea typeface="ＭＳ Ｐゴシック" panose="020B0600070205080204" pitchFamily="34" charset="-128"/>
              </a:rPr>
              <a:t>As 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mensagens tracejadas são retornos de informações a partir de um estímulo provocado por um dos atores.</a:t>
            </a:r>
          </a:p>
          <a:p>
            <a:pPr lvl="1"/>
            <a:endParaRPr lang="pt-BR" altLang="pt-BR" dirty="0" smtClean="0">
              <a:ea typeface="ＭＳ Ｐゴシック" panose="020B0600070205080204" pitchFamily="34" charset="-128"/>
            </a:endParaRPr>
          </a:p>
          <a:p>
            <a:pPr lvl="1"/>
            <a:endParaRPr lang="pt-BR" altLang="pt-BR" dirty="0" smtClean="0">
              <a:ea typeface="ＭＳ Ｐゴシック" panose="020B0600070205080204" pitchFamily="34" charset="-128"/>
            </a:endParaRPr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98887D-EFFF-4F71-96D1-9DEA444A7630}" type="slidenum">
              <a:rPr lang="en-US" altLang="pt-BR" sz="10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pt-BR" sz="10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4581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06" y="2057400"/>
            <a:ext cx="53355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Diagrama de Sequência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pt-BR" altLang="pt-BR" smtClean="0">
                <a:ea typeface="ＭＳ Ｐゴシック" panose="020B0600070205080204" pitchFamily="34" charset="-128"/>
              </a:rPr>
              <a:t>Nesse ponto a análise não considera os objetos internos ao sistema, será necessário representar os sistema como um único objeto, do tipo caixa-preta. Um ator pode se comunicar diretamente com a aplicação através de sua interface.</a:t>
            </a:r>
          </a:p>
          <a:p>
            <a:pPr>
              <a:buFontTx/>
              <a:buChar char="•"/>
            </a:pPr>
            <a:endParaRPr lang="pt-BR" altLang="pt-BR" smtClean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r>
              <a:rPr lang="pt-BR" altLang="pt-BR" smtClean="0">
                <a:ea typeface="ＭＳ Ｐゴシック" panose="020B0600070205080204" pitchFamily="34" charset="-128"/>
              </a:rPr>
              <a:t>O diagrama de sequência possui uma linha de tempo, representadas pelas linhas verticais, onde os eventos podem ocorrer.  Quando a linha está tracejada está inativa. Atores humanos são sempre ativos.</a:t>
            </a:r>
          </a:p>
          <a:p>
            <a:pPr>
              <a:buFontTx/>
              <a:buChar char="•"/>
            </a:pPr>
            <a:endParaRPr lang="pt-BR" altLang="pt-BR" smtClean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r>
              <a:rPr lang="pt-BR" altLang="pt-BR" smtClean="0">
                <a:ea typeface="ＭＳ Ｐゴシック" panose="020B0600070205080204" pitchFamily="34" charset="-128"/>
              </a:rPr>
              <a:t>O diagrama de sequência pode ser construído para o fluxo principal do caso de uso e também para alguns fluxos alternativos com passos obrigatórios.</a:t>
            </a:r>
          </a:p>
          <a:p>
            <a:pPr>
              <a:buFontTx/>
              <a:buChar char="•"/>
            </a:pPr>
            <a:endParaRPr lang="pt-BR" altLang="pt-BR" smtClean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r>
              <a:rPr lang="pt-BR" altLang="pt-BR" b="1" smtClean="0">
                <a:ea typeface="ＭＳ Ｐゴシック" panose="020B0600070205080204" pitchFamily="34" charset="-128"/>
              </a:rPr>
              <a:t>O mais importante não é especificar as sequências, mas saber quais são as informações repassadas dos atores para o sistema e vice-versa.</a:t>
            </a:r>
          </a:p>
          <a:p>
            <a:pPr>
              <a:buFontTx/>
              <a:buChar char="•"/>
            </a:pPr>
            <a:endParaRPr lang="pt-BR" altLang="pt-BR" smtClean="0">
              <a:ea typeface="ＭＳ Ｐゴシック" panose="020B0600070205080204" pitchFamily="34" charset="-128"/>
            </a:endParaRPr>
          </a:p>
          <a:p>
            <a:pPr>
              <a:buFontTx/>
              <a:buChar char="•"/>
            </a:pPr>
            <a:r>
              <a:rPr lang="pt-BR" altLang="pt-BR" smtClean="0">
                <a:ea typeface="ＭＳ Ｐゴシック" panose="020B0600070205080204" pitchFamily="34" charset="-128"/>
              </a:rPr>
              <a:t>O diagrama de sequência é uma forma de sistematizar o caso de uso expandido e, assim, refiná-lo para obter mais detalhes sobre o funcionamento do sistema.</a:t>
            </a:r>
          </a:p>
          <a:p>
            <a:pPr>
              <a:buFontTx/>
              <a:buChar char="•"/>
            </a:pPr>
            <a:endParaRPr lang="pt-BR" altLang="pt-BR" smtClean="0">
              <a:ea typeface="ＭＳ Ｐゴシック" panose="020B0600070205080204" pitchFamily="34" charset="-128"/>
            </a:endParaRPr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BB6E8C-278D-4BEB-92C6-B748EA87B738}" type="slidenum">
              <a:rPr lang="en-US" altLang="pt-BR" sz="10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pt-BR" sz="10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Diagrama de Sequência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 smtClean="0">
              <a:ea typeface="ＭＳ Ｐゴシック" panose="020B0600070205080204" pitchFamily="34" charset="-128"/>
            </a:endParaRPr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CB5FBD-FECA-4EBE-9A95-9852AF7E7EDF}" type="slidenum">
              <a:rPr lang="en-US" altLang="pt-BR" sz="10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pt-BR" sz="10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6629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3914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Diagrama de Sequência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pt-BR" altLang="pt-BR" smtClean="0">
                <a:ea typeface="ＭＳ Ｐゴシック" panose="020B0600070205080204" pitchFamily="34" charset="-128"/>
              </a:rPr>
              <a:t>Os eventos de sistema representam ações que o ator efetua contra a interface do sistema.</a:t>
            </a:r>
          </a:p>
          <a:p>
            <a:pPr>
              <a:buFontTx/>
              <a:buChar char="•"/>
            </a:pPr>
            <a:r>
              <a:rPr lang="pt-BR" altLang="pt-BR" smtClean="0">
                <a:ea typeface="ＭＳ Ｐゴシック" panose="020B0600070205080204" pitchFamily="34" charset="-128"/>
              </a:rPr>
              <a:t>A interface envia uma solicitação de execução de operação ou consulta para a </a:t>
            </a:r>
            <a:r>
              <a:rPr lang="pt-BR" altLang="pt-BR" b="1" smtClean="0">
                <a:ea typeface="ＭＳ Ｐゴシック" panose="020B0600070205080204" pitchFamily="34" charset="-128"/>
              </a:rPr>
              <a:t>camada de domínio </a:t>
            </a:r>
            <a:r>
              <a:rPr lang="pt-BR" altLang="pt-BR" smtClean="0">
                <a:ea typeface="ＭＳ Ｐゴシック" panose="020B0600070205080204" pitchFamily="34" charset="-128"/>
              </a:rPr>
              <a:t>que é responsável pela execução de toda a lógica de acesso e transformação dos dados.</a:t>
            </a:r>
          </a:p>
          <a:p>
            <a:pPr>
              <a:buFontTx/>
              <a:buChar char="•"/>
            </a:pPr>
            <a:endParaRPr lang="pt-BR" altLang="pt-BR" smtClean="0">
              <a:ea typeface="ＭＳ Ｐゴシック" panose="020B0600070205080204" pitchFamily="34" charset="-128"/>
            </a:endParaRPr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0A09BE-1887-4901-9972-A7EDE2C17CF3}" type="slidenum">
              <a:rPr lang="en-US" altLang="pt-BR" sz="10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pt-BR" sz="10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7653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4646613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62438"/>
            <a:ext cx="5197475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Diagrama de Sequência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pt-BR" altLang="pt-BR" dirty="0" smtClean="0">
                <a:ea typeface="ＭＳ Ｐゴシック" panose="020B0600070205080204" pitchFamily="34" charset="-128"/>
              </a:rPr>
              <a:t>Estratégias </a:t>
            </a:r>
            <a:r>
              <a:rPr lang="pt-BR" altLang="pt-BR" dirty="0" err="1" smtClean="0">
                <a:ea typeface="ＭＳ Ｐゴシック" panose="020B0600070205080204" pitchFamily="34" charset="-128"/>
              </a:rPr>
              <a:t>Statefull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 e </a:t>
            </a:r>
            <a:r>
              <a:rPr lang="pt-BR" altLang="pt-BR" dirty="0" err="1" smtClean="0">
                <a:ea typeface="ＭＳ Ｐゴシック" panose="020B0600070205080204" pitchFamily="34" charset="-128"/>
              </a:rPr>
              <a:t>Stateless</a:t>
            </a: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lvl="1"/>
            <a:r>
              <a:rPr lang="pt-BR" altLang="pt-BR" dirty="0" err="1" smtClean="0">
                <a:ea typeface="ＭＳ Ｐゴシック" panose="020B0600070205080204" pitchFamily="34" charset="-128"/>
              </a:rPr>
              <a:t>Stateless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: A informação é passada pelo ator apenas uma vez mas a cada operação de sistema necessita da informação e ela deve ser enviada novamente.</a:t>
            </a:r>
          </a:p>
          <a:p>
            <a:pPr lvl="1"/>
            <a:r>
              <a:rPr lang="pt-BR" altLang="pt-BR" dirty="0" err="1" smtClean="0">
                <a:ea typeface="ＭＳ Ｐゴシック" panose="020B0600070205080204" pitchFamily="34" charset="-128"/>
              </a:rPr>
              <a:t>Statefull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: Assume-se que a controladora de alguma maneira lembra dos parâmetros já passados, não se trata de informação persiste (banco de dados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).</a:t>
            </a:r>
          </a:p>
          <a:p>
            <a:pPr lvl="1"/>
            <a:endParaRPr lang="pt-BR" altLang="pt-BR" dirty="0">
              <a:ea typeface="ＭＳ Ｐゴシック" panose="020B0600070205080204" pitchFamily="34" charset="-128"/>
            </a:endParaRPr>
          </a:p>
          <a:p>
            <a:pPr lvl="1"/>
            <a:endParaRPr lang="pt-BR" altLang="pt-BR" dirty="0" smtClean="0">
              <a:ea typeface="ＭＳ Ｐゴシック" panose="020B0600070205080204" pitchFamily="34" charset="-128"/>
            </a:endParaRPr>
          </a:p>
          <a:p>
            <a:pPr lvl="1"/>
            <a:endParaRPr lang="pt-BR" altLang="pt-BR" dirty="0">
              <a:ea typeface="ＭＳ Ｐゴシック" panose="020B0600070205080204" pitchFamily="34" charset="-128"/>
            </a:endParaRPr>
          </a:p>
          <a:p>
            <a:pPr lvl="1"/>
            <a:r>
              <a:rPr lang="pt-BR" altLang="pt-BR" dirty="0" smtClean="0">
                <a:ea typeface="ＭＳ Ｐゴシック" panose="020B0600070205080204" pitchFamily="34" charset="-128"/>
              </a:rPr>
              <a:t>Exemplo de diagrama </a:t>
            </a:r>
            <a:r>
              <a:rPr lang="pt-BR" altLang="pt-BR" dirty="0">
                <a:ea typeface="ＭＳ Ｐゴシック" panose="020B0600070205080204" pitchFamily="34" charset="-128"/>
              </a:rPr>
              <a:t>de sequência: </a:t>
            </a:r>
            <a:r>
              <a:rPr lang="pt-BR" altLang="pt-BR" dirty="0">
                <a:ea typeface="ＭＳ Ｐゴシック" panose="020B0600070205080204" pitchFamily="34" charset="-128"/>
                <a:hlinkClick r:id="rId2"/>
              </a:rPr>
              <a:t>http://sgvclin.altervista.org/rea-uml/pop/pop-6/popup-texto6.html</a:t>
            </a:r>
            <a:endParaRPr lang="pt-BR" altLang="pt-BR" dirty="0" smtClean="0">
              <a:ea typeface="ＭＳ Ｐゴシック" panose="020B0600070205080204" pitchFamily="34" charset="-128"/>
            </a:endParaRPr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91BA89-C629-48FF-9540-13E26FE35248}" type="slidenum">
              <a:rPr lang="en-US" altLang="pt-BR" sz="10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pt-BR" sz="10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Stateless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profandreagarcia.files.wordpress.com/2019/11/exemplo-diagrama-de-sequencia-caixa-eletrc3b4nico.png?w=308&amp;h=2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1" t="22369" r="3231"/>
          <a:stretch/>
        </p:blipFill>
        <p:spPr bwMode="auto">
          <a:xfrm>
            <a:off x="685800" y="1752600"/>
            <a:ext cx="7216696" cy="368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66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Stateless</a:t>
            </a:r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pt-BR" altLang="pt-BR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E4B43D-57E0-4FB6-93B2-EAB2168CBCC6}" type="slidenum">
              <a:rPr lang="en-US" altLang="pt-BR" sz="10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pt-BR" sz="10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9701" name="Picture 2" descr="https://fbcdn-sphotos-h-a.akamaihd.net/hphotos-ak-xpf1/v/t34.0-12/11156786_735172839933222_1619676511_n.jpg?oh=01df067e5ad52e734941ba7bb041752b&amp;oe=55390DE3&amp;__gda__=1429809907_63a2a8a551395eff85fc239224e0ae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" t="4201" b="32446"/>
          <a:stretch>
            <a:fillRect/>
          </a:stretch>
        </p:blipFill>
        <p:spPr bwMode="auto">
          <a:xfrm>
            <a:off x="1828800" y="609600"/>
            <a:ext cx="503555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526</Words>
  <Application>Microsoft Office PowerPoint</Application>
  <PresentationFormat>Apresentação na tela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Wingdings</vt:lpstr>
      <vt:lpstr>Personalizar design</vt:lpstr>
      <vt:lpstr>Diagrama de Sequência</vt:lpstr>
      <vt:lpstr>Diagrama de Sequência</vt:lpstr>
      <vt:lpstr>Diagrama de Sequência</vt:lpstr>
      <vt:lpstr>Diagrama de Sequência</vt:lpstr>
      <vt:lpstr>Diagrama de Sequência</vt:lpstr>
      <vt:lpstr>Diagrama de Sequência</vt:lpstr>
      <vt:lpstr>Diagrama de Sequência</vt:lpstr>
      <vt:lpstr>Stateless</vt:lpstr>
      <vt:lpstr>Stateless</vt:lpstr>
      <vt:lpstr>Statefull</vt:lpstr>
      <vt:lpstr>Exceções</vt:lpstr>
    </vt:vector>
  </TitlesOfParts>
  <Company>AESA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Edson Martin Feitosa</dc:creator>
  <cp:lastModifiedBy>Edson Martin Feitosa</cp:lastModifiedBy>
  <cp:revision>108</cp:revision>
  <dcterms:created xsi:type="dcterms:W3CDTF">2011-02-23T19:42:49Z</dcterms:created>
  <dcterms:modified xsi:type="dcterms:W3CDTF">2022-05-17T19:52:36Z</dcterms:modified>
</cp:coreProperties>
</file>