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5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1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3701-9232-407A-A742-9A924B61AFE3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son.feitosa@anhanguer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cnologiaeinformacao.netlify.app/_pages/java-b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Programação </a:t>
            </a:r>
            <a:r>
              <a:rPr lang="pt-BR" dirty="0" smtClean="0"/>
              <a:t>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Edson Martin Feitosa</a:t>
            </a:r>
          </a:p>
          <a:p>
            <a:r>
              <a:rPr lang="pt-BR" dirty="0" smtClean="0"/>
              <a:t>E-mail: </a:t>
            </a:r>
            <a:r>
              <a:rPr lang="pt-BR" dirty="0" smtClean="0">
                <a:hlinkClick r:id="rId2"/>
              </a:rPr>
              <a:t>edson.feitosa@anhanguera.com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3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da linguagem de programação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Desenvolvida pela Sun Microsystems em 1991, iniciado no projeto chamado Green </a:t>
            </a:r>
            <a:r>
              <a:rPr lang="pt-BR" dirty="0" smtClean="0"/>
              <a:t>Team </a:t>
            </a:r>
            <a:r>
              <a:rPr lang="pt-BR" dirty="0"/>
              <a:t>por Patrick </a:t>
            </a:r>
            <a:r>
              <a:rPr lang="pt-BR" dirty="0" err="1"/>
              <a:t>Naughton</a:t>
            </a:r>
            <a:r>
              <a:rPr lang="pt-BR" dirty="0"/>
              <a:t>, Mike Sheridan e James </a:t>
            </a:r>
            <a:r>
              <a:rPr lang="pt-BR" dirty="0" err="1" smtClean="0"/>
              <a:t>Gosling</a:t>
            </a:r>
            <a:r>
              <a:rPr lang="pt-BR" dirty="0" smtClean="0"/>
              <a:t>, como linguagem de programação para o desenvolvimento do produto Star </a:t>
            </a:r>
            <a:r>
              <a:rPr lang="pt-BR" dirty="0" err="1" smtClean="0"/>
              <a:t>Seven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Muito difundida com o estouro da internet e hoje possui seu ambiente de execução presente em navegadores, mainframes, sistemas operacionais, celulares, palmtops, cartões inteligentes etc. </a:t>
            </a:r>
          </a:p>
          <a:p>
            <a:r>
              <a:rPr lang="pt-BR" dirty="0"/>
              <a:t>Em 13 de novembro de 2006 lançado como software livre sob os termos da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(GPL).</a:t>
            </a:r>
          </a:p>
          <a:p>
            <a:r>
              <a:rPr lang="pt-BR" dirty="0"/>
              <a:t>Adquirida pela Oracle Corporation em 2009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100" dirty="0"/>
              <a:t>Fonte: </a:t>
            </a:r>
            <a:r>
              <a:rPr lang="pt-BR" sz="1100" dirty="0">
                <a:hlinkClick r:id="rId2"/>
              </a:rPr>
              <a:t>https://tecnologiaeinformacao.netlify.app/_</a:t>
            </a:r>
            <a:r>
              <a:rPr lang="pt-BR" sz="1100" dirty="0" smtClean="0">
                <a:hlinkClick r:id="rId2"/>
              </a:rPr>
              <a:t>pages/java-b/intro</a:t>
            </a:r>
            <a:r>
              <a:rPr lang="pt-BR" sz="1100" dirty="0" smtClean="0"/>
              <a:t> </a:t>
            </a:r>
            <a:endParaRPr lang="pt-BR" sz="11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25" y="353118"/>
            <a:ext cx="1274284" cy="14725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125" y="5034708"/>
            <a:ext cx="1463916" cy="15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Comparação entre linguagens </a:t>
            </a:r>
            <a:r>
              <a:rPr lang="pt-BR" dirty="0" err="1" smtClean="0"/>
              <a:t>multiplataforma</a:t>
            </a:r>
            <a:r>
              <a:rPr lang="pt-BR" dirty="0" smtClean="0"/>
              <a:t> ( C e Java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671"/>
          <a:stretch/>
        </p:blipFill>
        <p:spPr>
          <a:xfrm>
            <a:off x="2256974" y="1825625"/>
            <a:ext cx="6962252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Comparação entre linguagens </a:t>
            </a:r>
            <a:r>
              <a:rPr lang="pt-BR" dirty="0" err="1"/>
              <a:t>multiplataforma</a:t>
            </a:r>
            <a:r>
              <a:rPr lang="pt-BR" dirty="0"/>
              <a:t> ( C e Java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26" y="1825625"/>
            <a:ext cx="696374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Java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JDK – Java </a:t>
            </a:r>
            <a:r>
              <a:rPr lang="pt-BR" dirty="0" err="1" smtClean="0"/>
              <a:t>Development</a:t>
            </a:r>
            <a:r>
              <a:rPr lang="pt-BR" dirty="0" smtClean="0"/>
              <a:t> Kit		JRE – 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Link de </a:t>
            </a:r>
            <a:r>
              <a:rPr lang="pt-BR" dirty="0" err="1" smtClean="0"/>
              <a:t>dowload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http://java.oracle.com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Existem três tipos de JDK: </a:t>
            </a:r>
          </a:p>
          <a:p>
            <a:r>
              <a:rPr lang="pt-BR" b="1" dirty="0" smtClean="0"/>
              <a:t>SE – Standard </a:t>
            </a:r>
            <a:r>
              <a:rPr lang="pt-BR" b="1" dirty="0" err="1" smtClean="0"/>
              <a:t>Edition</a:t>
            </a:r>
            <a:endParaRPr lang="pt-BR" b="1" dirty="0" smtClean="0"/>
          </a:p>
          <a:p>
            <a:r>
              <a:rPr lang="pt-BR" dirty="0" smtClean="0"/>
              <a:t>EE –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r>
              <a:rPr lang="pt-BR" dirty="0" smtClean="0"/>
              <a:t>ME –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6"/>
            <a:r>
              <a:rPr lang="pt-BR" dirty="0" smtClean="0">
                <a:solidFill>
                  <a:srgbClr val="FF0000"/>
                </a:solidFill>
              </a:rPr>
              <a:t>Como escolher? Depende do que você vai desenvolver!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1" y="2118917"/>
            <a:ext cx="4238625" cy="2047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30" y="2218627"/>
            <a:ext cx="2962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IDEs</a:t>
            </a:r>
            <a:r>
              <a:rPr lang="pt-BR" dirty="0" smtClean="0"/>
              <a:t> (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 smtClean="0"/>
              <a:t>) – Ambiente de desenvolvimento Integrado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NetBeans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netbeans.apache.org/download/index.html</a:t>
            </a:r>
            <a:r>
              <a:rPr lang="pt-BR" dirty="0" smtClean="0"/>
              <a:t> )</a:t>
            </a:r>
          </a:p>
          <a:p>
            <a:r>
              <a:rPr lang="pt-BR" dirty="0"/>
              <a:t>Eclipse (</a:t>
            </a:r>
            <a:r>
              <a:rPr lang="pt-BR" dirty="0">
                <a:hlinkClick r:id="rId3"/>
              </a:rPr>
              <a:t>http://eclipse.org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https://code.visualstudio.com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Outras...</a:t>
            </a:r>
          </a:p>
          <a:p>
            <a:endParaRPr lang="pt-BR" dirty="0"/>
          </a:p>
          <a:p>
            <a:r>
              <a:rPr lang="pt-BR" dirty="0" err="1" smtClean="0"/>
              <a:t>Importente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Todo arquivo com o código fonte no </a:t>
            </a:r>
            <a:r>
              <a:rPr lang="pt-BR" dirty="0" err="1" smtClean="0"/>
              <a:t>java</a:t>
            </a:r>
            <a:r>
              <a:rPr lang="pt-BR" dirty="0" smtClean="0"/>
              <a:t> tem a extensão 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dirty="0" smtClean="0"/>
              <a:t>Todo arquivo compilado pelo </a:t>
            </a:r>
            <a:r>
              <a:rPr lang="pt-BR" dirty="0" err="1" smtClean="0"/>
              <a:t>javac</a:t>
            </a:r>
            <a:r>
              <a:rPr lang="pt-BR" dirty="0" smtClean="0"/>
              <a:t> tem a extensão .</a:t>
            </a:r>
            <a:r>
              <a:rPr lang="pt-BR" smtClean="0"/>
              <a:t>class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6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Numéricos</a:t>
            </a:r>
          </a:p>
          <a:p>
            <a:pPr lvl="1"/>
            <a:r>
              <a:rPr lang="pt-BR" dirty="0" smtClean="0"/>
              <a:t>Inteiros</a:t>
            </a:r>
          </a:p>
          <a:p>
            <a:pPr lvl="2"/>
            <a:r>
              <a:rPr lang="pt-BR" dirty="0"/>
              <a:t>b</a:t>
            </a:r>
            <a:r>
              <a:rPr lang="pt-BR" dirty="0" smtClean="0"/>
              <a:t>yte – 1 byte</a:t>
            </a:r>
          </a:p>
          <a:p>
            <a:pPr lvl="2"/>
            <a:r>
              <a:rPr lang="pt-BR" dirty="0"/>
              <a:t>s</a:t>
            </a:r>
            <a:r>
              <a:rPr lang="pt-BR" dirty="0" smtClean="0"/>
              <a:t>hort – 2 bytes</a:t>
            </a:r>
          </a:p>
          <a:p>
            <a:pPr lvl="2"/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dirty="0" err="1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/>
              <a:t>long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smtClean="0"/>
              <a:t>Reais</a:t>
            </a:r>
          </a:p>
          <a:p>
            <a:pPr lvl="2"/>
            <a:r>
              <a:rPr lang="pt-BR" dirty="0" err="1" smtClean="0"/>
              <a:t>float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char</a:t>
            </a:r>
          </a:p>
          <a:p>
            <a:pPr lvl="1"/>
            <a:r>
              <a:rPr lang="pt-BR" dirty="0" smtClean="0"/>
              <a:t>Booleano</a:t>
            </a:r>
          </a:p>
          <a:p>
            <a:pPr lvl="2"/>
            <a:r>
              <a:rPr lang="pt-BR" dirty="0" err="1" smtClean="0"/>
              <a:t>boolean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Inferência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var x </a:t>
            </a:r>
            <a:r>
              <a:rPr lang="pt-BR" smtClean="0"/>
              <a:t>= 38;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declaramos uma variável sem tipo com o var, o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defide</a:t>
            </a:r>
            <a:r>
              <a:rPr lang="pt-BR" dirty="0" smtClean="0"/>
              <a:t> o tipo segundo o valor padrão.</a:t>
            </a:r>
          </a:p>
          <a:p>
            <a:pPr marL="0" indent="0">
              <a:buNone/>
            </a:pPr>
            <a:r>
              <a:rPr lang="pt-BR" dirty="0" smtClean="0"/>
              <a:t>Esse tipo de declaração exige um valor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3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Wrappers</a:t>
            </a:r>
            <a:r>
              <a:rPr lang="pt-BR" dirty="0" smtClean="0"/>
              <a:t>  - Versão objeto dos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primitivo tem uma classe relacionada.</a:t>
            </a:r>
          </a:p>
          <a:p>
            <a:r>
              <a:rPr lang="pt-BR" dirty="0" smtClean="0"/>
              <a:t>Pode ser identificada pelo nome do tipo em letra maiúscula, somente o tipo primitivo char que seu </a:t>
            </a:r>
            <a:r>
              <a:rPr lang="pt-BR" dirty="0" err="1" smtClean="0"/>
              <a:t>wrapper</a:t>
            </a:r>
            <a:r>
              <a:rPr lang="pt-BR" dirty="0" smtClean="0"/>
              <a:t> correspondente é </a:t>
            </a:r>
            <a:r>
              <a:rPr lang="pt-BR" dirty="0" err="1" smtClean="0"/>
              <a:t>Character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Métodos de conversão dos </a:t>
            </a:r>
            <a:r>
              <a:rPr lang="pt-BR" dirty="0" err="1" smtClean="0"/>
              <a:t>Wrappers</a:t>
            </a:r>
            <a:endParaRPr lang="pt-BR" dirty="0" smtClean="0"/>
          </a:p>
          <a:p>
            <a:pPr lvl="1"/>
            <a:r>
              <a:rPr lang="pt-BR" dirty="0" err="1" smtClean="0"/>
              <a:t>Int.parseInt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Float.parseFloat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64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 e 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Scan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+ soma</a:t>
            </a:r>
          </a:p>
          <a:p>
            <a:pPr lvl="1"/>
            <a:r>
              <a:rPr lang="pt-BR" dirty="0" smtClean="0"/>
              <a:t>- subtração</a:t>
            </a:r>
          </a:p>
          <a:p>
            <a:pPr lvl="1"/>
            <a:r>
              <a:rPr lang="pt-BR" dirty="0" smtClean="0"/>
              <a:t>* multiplicação</a:t>
            </a:r>
          </a:p>
          <a:p>
            <a:pPr lvl="1"/>
            <a:r>
              <a:rPr lang="pt-BR" smtClean="0"/>
              <a:t>/ divisão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4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Me. Edson Martin Feitosa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em Administração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alt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Bacharelado em Ciência da Computação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Licenciatura Plena com Habilitação em Informática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Pós Graduação em MBA em Gestão Estratégica de Negócios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Mestre em Processos Tecnológicos e Ambientais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sz="3200" b="1" dirty="0"/>
              <a:t>Atividade profissional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Analista de Sistemas – UNISO - 2005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</a:t>
            </a:r>
            <a:r>
              <a:rPr lang="pt-B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Graduação 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Pós Graduação - UNISO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Graduação Anhanguera (TADS, CC e ENG.COMP) - 2012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3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Compreender e implementar os conceitos de programação que envolvem o paradigma da orientação a objetos. </a:t>
            </a:r>
          </a:p>
          <a:p>
            <a:pPr lvl="1"/>
            <a:r>
              <a:rPr lang="pt-BR" dirty="0" smtClean="0"/>
              <a:t>Implementar a modelagem de aplicações orientada a objetos a partir dos elementos básicos da linguagem de especificação UML (Linguagem de Modelagem Unificada).</a:t>
            </a:r>
          </a:p>
          <a:p>
            <a:r>
              <a:rPr lang="pt-BR" dirty="0" smtClean="0"/>
              <a:t>Ementa</a:t>
            </a:r>
          </a:p>
          <a:p>
            <a:pPr lvl="1"/>
            <a:r>
              <a:rPr lang="pt-BR" dirty="0" smtClean="0"/>
              <a:t>Introdução a Orientação a Objetos. Objetos, Classes, Atributos, Visibilidade, Escopo de classe, Construtores, Finalizadores, Abstração de Dados e ocultamento de informações, Superclasses e subclasses, Membros protegidos, Relacionamento entre objetos de superclasse e objetos de subclasse, Conversão implícita de objeto de subclasse e objeto de superclasse, Composição versus herança, Introdução ao Polimorfismo, Vinculação dinâmica de método, Tratamento de eventos do mouse, Tratamento de eventos do teclado, Gerenciadores de Layout, Tratamento de exceções.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7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 Apresentação da disciplina (Ementa, Objetivos, Conteúdo Programático, Critérios de Avaliação, Bibliografia).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Revisão de conceitos básicos da programação estruturada utilizando a linguagem Java (declaração de variáveis, operadores, operações E/S, estrutura condicional, estrutura repetitiva)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Introdução a Orientação a Objetos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Conceitos básicos da programação orientada a objetos (Classe, atributos, métodos, objeto, instanciação, passagem de mensagens, ocultação de informação, acesso privado versus acesso público, representação UML de uma classe).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Conteúdo programático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Generalização e Especialização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Definição e Representação de Generalização, Superclasse, Subclasse, Herança, Polimorfismo utilizando a linguagem de especificação UML.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Exercícios voltados para implementação da Generalização, Herança, Polimorfismo, classe abstrata método abstrato, Sobrecarga de Métodos.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Avaliação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dirty="0" smtClean="0"/>
              <a:t>Associação entre Objetos.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Definição e representação UML de uma associação binária. Tipos de Associações. Multiplicidade.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 Implementação de uma associação binária usando ponteiros e matriz de objetos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Composição. Representação UML. Implementação de uma composição usando coleções de objetos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Construção de aplicações GUI (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 Definição de uma aplicação GUI.	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. Recursos de Interface. (Formulários, Botões, Caixa de Edição, Rótulos, Botões de Radio, Caixa de Lista, </a:t>
            </a:r>
            <a:r>
              <a:rPr lang="pt-BR" dirty="0" err="1" smtClean="0"/>
              <a:t>etc</a:t>
            </a:r>
            <a:r>
              <a:rPr lang="pt-BR" dirty="0" smtClean="0"/>
              <a:t> ...). Eventos (de teclado, de mouse, </a:t>
            </a:r>
            <a:r>
              <a:rPr lang="pt-BR" dirty="0" err="1" smtClean="0"/>
              <a:t>etc</a:t>
            </a:r>
            <a:r>
              <a:rPr lang="pt-BR" dirty="0" smtClean="0"/>
              <a:t> ...). Gerenciadores de </a:t>
            </a:r>
            <a:r>
              <a:rPr lang="pt-BR" dirty="0" err="1" smtClean="0"/>
              <a:t>Lay-out</a:t>
            </a:r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Tratamento de Exceções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Interação entre uma aplicação GUI e Objetos.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Atividades práticas em laboratório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dirty="0" smtClean="0"/>
              <a:t>Compreensão e implementação de um diagrama de classes em uma aplicação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7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Definir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DEITEL, H. M.; DEITEL, P. J.. </a:t>
            </a:r>
            <a:r>
              <a:rPr lang="pt-BR" b="1" dirty="0"/>
              <a:t>Java: como programar</a:t>
            </a:r>
            <a:r>
              <a:rPr lang="pt-BR" dirty="0"/>
              <a:t>. 6.ed. </a:t>
            </a:r>
            <a:r>
              <a:rPr lang="pt-BR" dirty="0" err="1"/>
              <a:t>s.l</a:t>
            </a:r>
            <a:r>
              <a:rPr lang="pt-BR" dirty="0"/>
              <a:t>. </a:t>
            </a:r>
            <a:r>
              <a:rPr lang="pt-BR" dirty="0" err="1"/>
              <a:t>Bookman</a:t>
            </a:r>
            <a:r>
              <a:rPr lang="pt-BR" dirty="0"/>
              <a:t> Companhia Editora, 2005. Número de chamada: 005.133J D372j 2010, 31 exemplares. </a:t>
            </a:r>
            <a:endParaRPr lang="pt-BR" dirty="0" smtClean="0"/>
          </a:p>
          <a:p>
            <a:r>
              <a:rPr lang="pt-BR" dirty="0" smtClean="0"/>
              <a:t>SANTOS</a:t>
            </a:r>
            <a:r>
              <a:rPr lang="pt-BR" dirty="0"/>
              <a:t>, R.. </a:t>
            </a:r>
            <a:r>
              <a:rPr lang="pt-BR" b="1" dirty="0"/>
              <a:t>Introdução à programação orientada a objeto usando JAVA</a:t>
            </a:r>
            <a:r>
              <a:rPr lang="pt-BR" dirty="0"/>
              <a:t>. Rio de Janeiro: Editora Campos, 2003. Número de chamada: 005.133J S238i, 13 exemplares. </a:t>
            </a:r>
            <a:endParaRPr lang="pt-BR" dirty="0" smtClean="0"/>
          </a:p>
          <a:p>
            <a:r>
              <a:rPr lang="pt-BR" dirty="0" smtClean="0"/>
              <a:t>BARNES</a:t>
            </a:r>
            <a:r>
              <a:rPr lang="pt-BR" dirty="0"/>
              <a:t>, D.,J.;KOLLING, M.. </a:t>
            </a:r>
            <a:r>
              <a:rPr lang="pt-BR" b="1" dirty="0"/>
              <a:t>Programação Orientada a Objetos com Java – uma introdução prática usando o BLUEJ</a:t>
            </a:r>
            <a:r>
              <a:rPr lang="pt-BR" dirty="0"/>
              <a:t>. São Paulo: Pearson, 2004. Número de chamada: 005.133J B241p 2009, 13 exemplares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DEITEL, H. M.; DEITEL, P. J.. </a:t>
            </a:r>
            <a:r>
              <a:rPr lang="pt-BR" b="1" dirty="0"/>
              <a:t>Java: como programar</a:t>
            </a:r>
            <a:r>
              <a:rPr lang="pt-BR" dirty="0"/>
              <a:t>. 8.ed. São Paulo: Pearson </a:t>
            </a:r>
          </a:p>
        </p:txBody>
      </p:sp>
    </p:spTree>
    <p:extLst>
      <p:ext uri="{BB962C8B-B14F-4D97-AF65-F5344CB8AC3E}">
        <p14:creationId xmlns:p14="http://schemas.microsoft.com/office/powerpoint/2010/main" val="6602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Origem da Programação Orientada a Objetos (POO)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168" y="2328671"/>
            <a:ext cx="5513832" cy="3848291"/>
          </a:xfrm>
        </p:spPr>
        <p:txBody>
          <a:bodyPr/>
          <a:lstStyle/>
          <a:p>
            <a:pPr marL="0" indent="0">
              <a:buNone/>
            </a:pPr>
            <a:r>
              <a:rPr lang="pt-BR" b="1" u="sng" dirty="0" smtClean="0"/>
              <a:t>Evolução da programação</a:t>
            </a:r>
            <a:r>
              <a:rPr lang="pt-BR" dirty="0" smtClean="0"/>
              <a:t>	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522"/>
          <a:stretch/>
        </p:blipFill>
        <p:spPr>
          <a:xfrm>
            <a:off x="1121648" y="2966654"/>
            <a:ext cx="2984827" cy="3226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96" y="4121450"/>
            <a:ext cx="3983752" cy="207181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98336" y="2328671"/>
            <a:ext cx="4855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Criador da POO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Alan </a:t>
            </a:r>
            <a:r>
              <a:rPr lang="pt-BR" sz="1400" dirty="0"/>
              <a:t>Key, matemático e biólogo, por volta de 1970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Idealizador do projeto </a:t>
            </a:r>
            <a:r>
              <a:rPr lang="pt-BR" sz="1400" dirty="0" err="1" smtClean="0"/>
              <a:t>Dynabook</a:t>
            </a:r>
            <a:r>
              <a:rPr lang="pt-BR" sz="1400" dirty="0"/>
              <a:t> </a:t>
            </a:r>
            <a:r>
              <a:rPr lang="pt-BR" sz="1400" dirty="0" smtClean="0"/>
              <a:t>onde para realizar a programação foi criado a 1 POO chamada de </a:t>
            </a:r>
            <a:r>
              <a:rPr lang="pt-BR" sz="1400" dirty="0" err="1" smtClean="0"/>
              <a:t>Smalltalk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Trabalho a Xerox, </a:t>
            </a:r>
            <a:r>
              <a:rPr lang="pt-BR" sz="1400" dirty="0" err="1" smtClean="0"/>
              <a:t>Aple</a:t>
            </a:r>
            <a:r>
              <a:rPr lang="pt-BR" sz="1400" dirty="0" smtClean="0"/>
              <a:t>, Disney e </a:t>
            </a:r>
            <a:r>
              <a:rPr lang="pt-BR" sz="1400" dirty="0" err="1" smtClean="0"/>
              <a:t>Hp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4940" y="1959339"/>
            <a:ext cx="101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da POO e aproximar o mundo digital do real</a:t>
            </a:r>
          </a:p>
        </p:txBody>
      </p:sp>
    </p:spTree>
    <p:extLst>
      <p:ext uri="{BB962C8B-B14F-4D97-AF65-F5344CB8AC3E}">
        <p14:creationId xmlns:p14="http://schemas.microsoft.com/office/powerpoint/2010/main" val="141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681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Programação Orientada a Objetos</vt:lpstr>
      <vt:lpstr>Prof. Me. Edson Martin Feitosa</vt:lpstr>
      <vt:lpstr>PTD – Plano de Trabalho Docente</vt:lpstr>
      <vt:lpstr>PTD – Plano de Trabalho Docente</vt:lpstr>
      <vt:lpstr>PTD – Plano de Trabalho Docente</vt:lpstr>
      <vt:lpstr>PTD – Plano de Trabalho Docente</vt:lpstr>
      <vt:lpstr>Formas de Avaliação</vt:lpstr>
      <vt:lpstr>Bibliografia Básica</vt:lpstr>
      <vt:lpstr>Origem da Programação Orientada a Objetos (POO)</vt:lpstr>
      <vt:lpstr>Origem da linguagem de programação Java</vt:lpstr>
      <vt:lpstr>Comparação entre linguagens multiplataforma ( C e Java )</vt:lpstr>
      <vt:lpstr>Comparação entre linguagens multiplataforma ( C e Java )</vt:lpstr>
      <vt:lpstr>Instalação do Java </vt:lpstr>
      <vt:lpstr>IDEs (Integrated development Environment) – Ambiente de desenvolvimento Integrado</vt:lpstr>
      <vt:lpstr>Tipos primitivos</vt:lpstr>
      <vt:lpstr>Inferência de tipos</vt:lpstr>
      <vt:lpstr>Wrappers  - Versão objeto dos tipos primitivos</vt:lpstr>
      <vt:lpstr>Entrada/Saída e operadores aritméticos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Edson Martin Feitosa</dc:creator>
  <cp:lastModifiedBy>Edson Martin Feitosa</cp:lastModifiedBy>
  <cp:revision>38</cp:revision>
  <dcterms:created xsi:type="dcterms:W3CDTF">2021-08-03T19:01:39Z</dcterms:created>
  <dcterms:modified xsi:type="dcterms:W3CDTF">2021-08-21T01:40:27Z</dcterms:modified>
</cp:coreProperties>
</file>