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5685B-C7D8-4C9C-85A2-DAC65B196C0B}" type="datetimeFigureOut">
              <a:rPr lang="pt-BR" smtClean="0"/>
              <a:t>19/05/2025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5B28-1F65-464D-831C-B15104D14C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560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5685B-C7D8-4C9C-85A2-DAC65B196C0B}" type="datetimeFigureOut">
              <a:rPr lang="pt-BR" smtClean="0"/>
              <a:t>19/05/2025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5B28-1F65-464D-831C-B15104D14C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572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5685B-C7D8-4C9C-85A2-DAC65B196C0B}" type="datetimeFigureOut">
              <a:rPr lang="pt-BR" smtClean="0"/>
              <a:t>19/05/2025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5B28-1F65-464D-831C-B15104D14C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98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5685B-C7D8-4C9C-85A2-DAC65B196C0B}" type="datetimeFigureOut">
              <a:rPr lang="pt-BR" smtClean="0"/>
              <a:t>19/05/2025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5B28-1F65-464D-831C-B15104D14C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7720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5685B-C7D8-4C9C-85A2-DAC65B196C0B}" type="datetimeFigureOut">
              <a:rPr lang="pt-BR" smtClean="0"/>
              <a:t>19/05/2025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5B28-1F65-464D-831C-B15104D14C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180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5685B-C7D8-4C9C-85A2-DAC65B196C0B}" type="datetimeFigureOut">
              <a:rPr lang="pt-BR" smtClean="0"/>
              <a:t>19/05/2025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5B28-1F65-464D-831C-B15104D14C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299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5685B-C7D8-4C9C-85A2-DAC65B196C0B}" type="datetimeFigureOut">
              <a:rPr lang="pt-BR" smtClean="0"/>
              <a:t>19/05/2025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5B28-1F65-464D-831C-B15104D14C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6832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5685B-C7D8-4C9C-85A2-DAC65B196C0B}" type="datetimeFigureOut">
              <a:rPr lang="pt-BR" smtClean="0"/>
              <a:t>19/05/2025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5B28-1F65-464D-831C-B15104D14C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873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5685B-C7D8-4C9C-85A2-DAC65B196C0B}" type="datetimeFigureOut">
              <a:rPr lang="pt-BR" smtClean="0"/>
              <a:t>19/05/2025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5B28-1F65-464D-831C-B15104D14C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171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5685B-C7D8-4C9C-85A2-DAC65B196C0B}" type="datetimeFigureOut">
              <a:rPr lang="pt-BR" smtClean="0"/>
              <a:t>19/05/2025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5B28-1F65-464D-831C-B15104D14C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1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5685B-C7D8-4C9C-85A2-DAC65B196C0B}" type="datetimeFigureOut">
              <a:rPr lang="pt-BR" smtClean="0"/>
              <a:t>19/05/2025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5B28-1F65-464D-831C-B15104D14C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5685B-C7D8-4C9C-85A2-DAC65B196C0B}" type="datetimeFigureOut">
              <a:rPr lang="pt-BR" smtClean="0"/>
              <a:t>19/05/2025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65B28-1F65-464D-831C-B15104D14C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664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pt-BR" sz="4000">
                <a:solidFill>
                  <a:schemeClr val="tx2"/>
                </a:solidFill>
              </a:rPr>
              <a:t>Procedure e Function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pt-BR" sz="2000">
                <a:solidFill>
                  <a:schemeClr val="tx2"/>
                </a:solidFill>
              </a:rPr>
              <a:t>Profº. Me Edson Martin Feitosa</a:t>
            </a:r>
          </a:p>
          <a:p>
            <a:pPr algn="l"/>
            <a:endParaRPr lang="pt-BR" sz="2000">
              <a:solidFill>
                <a:schemeClr val="tx2"/>
              </a:solidFill>
            </a:endParaRPr>
          </a:p>
        </p:txBody>
      </p:sp>
      <p:pic>
        <p:nvPicPr>
          <p:cNvPr id="7" name="Graphic 6" descr="fluxo de trabalho">
            <a:extLst>
              <a:ext uri="{FF2B5EF4-FFF2-40B4-BE49-F238E27FC236}">
                <a16:creationId xmlns:a16="http://schemas.microsoft.com/office/drawing/2014/main" id="{F454BDB5-3DAD-FD9C-6DD0-7C05CDBAB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73899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>
                <a:ea typeface="ＭＳ Ｐゴシック" panose="020B0600070205080204" pitchFamily="34" charset="-128"/>
              </a:rPr>
              <a:t>Funções de usuário (</a:t>
            </a:r>
            <a:r>
              <a:rPr lang="pt-BR" altLang="pt-BR" dirty="0" err="1">
                <a:ea typeface="ＭＳ Ｐゴシック" panose="020B0600070205080204" pitchFamily="34" charset="-128"/>
              </a:rPr>
              <a:t>User</a:t>
            </a:r>
            <a:r>
              <a:rPr lang="pt-BR" altLang="pt-BR" dirty="0">
                <a:ea typeface="ＭＳ Ｐゴシック" panose="020B0600070205080204" pitchFamily="34" charset="-128"/>
              </a:rPr>
              <a:t> </a:t>
            </a:r>
            <a:r>
              <a:rPr lang="pt-BR" altLang="pt-BR" dirty="0" err="1">
                <a:ea typeface="ＭＳ Ｐゴシック" panose="020B0600070205080204" pitchFamily="34" charset="-128"/>
              </a:rPr>
              <a:t>Functions</a:t>
            </a:r>
            <a:r>
              <a:rPr lang="pt-BR" altLang="pt-BR" dirty="0">
                <a:ea typeface="ＭＳ Ｐゴシック" panose="020B0600070205080204" pitchFamily="34" charset="-128"/>
              </a:rPr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4582099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altLang="pt-BR" sz="3200" b="1" dirty="0">
                <a:ea typeface="ＭＳ Ｐゴシック" panose="020B0600070205080204" pitchFamily="34" charset="-128"/>
              </a:rPr>
              <a:t>Exemplo</a:t>
            </a:r>
          </a:p>
          <a:p>
            <a:pPr marL="0" indent="0">
              <a:buNone/>
            </a:pPr>
            <a:endParaRPr lang="pt-BR" altLang="pt-BR" b="1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pt-BR" altLang="pt-BR" dirty="0">
                <a:ea typeface="ＭＳ Ｐゴシック" panose="020B0600070205080204" pitchFamily="34" charset="-128"/>
              </a:rPr>
              <a:t>CREATE Function </a:t>
            </a:r>
            <a:r>
              <a:rPr lang="pt-BR" altLang="pt-BR" dirty="0" err="1">
                <a:ea typeface="ＭＳ Ｐゴシック" panose="020B0600070205080204" pitchFamily="34" charset="-128"/>
              </a:rPr>
              <a:t>ms_RetornaProducts</a:t>
            </a:r>
            <a:endParaRPr lang="pt-BR" altLang="pt-BR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pt-BR" altLang="pt-BR" dirty="0">
                <a:ea typeface="ＭＳ Ｐゴシック" panose="020B0600070205080204" pitchFamily="34" charset="-128"/>
              </a:rPr>
              <a:t>(</a:t>
            </a:r>
          </a:p>
          <a:p>
            <a:pPr marL="0" indent="0">
              <a:buNone/>
            </a:pPr>
            <a:r>
              <a:rPr lang="pt-BR" altLang="pt-BR" dirty="0">
                <a:ea typeface="ＭＳ Ｐゴシック" panose="020B0600070205080204" pitchFamily="34" charset="-128"/>
              </a:rPr>
              <a:t>   @Valor decimal(18,2) = NULL,</a:t>
            </a:r>
          </a:p>
          <a:p>
            <a:pPr marL="0" indent="0">
              <a:buNone/>
            </a:pPr>
            <a:r>
              <a:rPr lang="pt-BR" altLang="pt-BR" dirty="0">
                <a:ea typeface="ＭＳ Ｐゴシック" panose="020B0600070205080204" pitchFamily="34" charset="-128"/>
              </a:rPr>
              <a:t>   @Descontinuado bit = NULL</a:t>
            </a:r>
          </a:p>
          <a:p>
            <a:pPr marL="0" indent="0">
              <a:buNone/>
            </a:pPr>
            <a:r>
              <a:rPr lang="pt-BR" altLang="pt-BR" dirty="0">
                <a:ea typeface="ＭＳ Ｐゴシック" panose="020B0600070205080204" pitchFamily="34" charset="-128"/>
              </a:rPr>
              <a:t>) RETURNS </a:t>
            </a:r>
          </a:p>
          <a:p>
            <a:pPr marL="0" indent="0">
              <a:buNone/>
            </a:pPr>
            <a:r>
              <a:rPr lang="pt-BR" altLang="pt-BR" dirty="0">
                <a:ea typeface="ＭＳ Ｐゴシック" panose="020B0600070205080204" pitchFamily="34" charset="-128"/>
              </a:rPr>
              <a:t>@</a:t>
            </a:r>
            <a:r>
              <a:rPr lang="pt-BR" altLang="pt-BR" dirty="0" err="1">
                <a:ea typeface="ＭＳ Ｐゴシック" panose="020B0600070205080204" pitchFamily="34" charset="-128"/>
              </a:rPr>
              <a:t>TabelaProduto</a:t>
            </a:r>
            <a:r>
              <a:rPr lang="pt-BR" altLang="pt-BR" dirty="0">
                <a:ea typeface="ＭＳ Ｐゴシック" panose="020B0600070205080204" pitchFamily="34" charset="-128"/>
              </a:rPr>
              <a:t> </a:t>
            </a:r>
            <a:r>
              <a:rPr lang="pt-BR" altLang="pt-BR" dirty="0" err="1">
                <a:ea typeface="ＭＳ Ｐゴシック" panose="020B0600070205080204" pitchFamily="34" charset="-128"/>
              </a:rPr>
              <a:t>table</a:t>
            </a:r>
            <a:r>
              <a:rPr lang="pt-BR" altLang="pt-BR" dirty="0">
                <a:ea typeface="ＭＳ Ｐゴシック" panose="020B0600070205080204" pitchFamily="34" charset="-128"/>
              </a:rPr>
              <a:t>(</a:t>
            </a:r>
          </a:p>
          <a:p>
            <a:pPr marL="0" indent="0">
              <a:buNone/>
            </a:pPr>
            <a:r>
              <a:rPr lang="pt-BR" altLang="pt-BR" dirty="0">
                <a:ea typeface="ＭＳ Ｐゴシック" panose="020B0600070205080204" pitchFamily="34" charset="-128"/>
              </a:rPr>
              <a:t>    </a:t>
            </a:r>
            <a:r>
              <a:rPr lang="pt-BR" altLang="pt-BR" dirty="0" err="1">
                <a:ea typeface="ＭＳ Ｐゴシック" panose="020B0600070205080204" pitchFamily="34" charset="-128"/>
              </a:rPr>
              <a:t>Codigo</a:t>
            </a:r>
            <a:r>
              <a:rPr lang="pt-BR" altLang="pt-BR" dirty="0">
                <a:ea typeface="ＭＳ Ｐゴシック" panose="020B0600070205080204" pitchFamily="34" charset="-128"/>
              </a:rPr>
              <a:t> INT PRIMARY </a:t>
            </a:r>
            <a:r>
              <a:rPr lang="pt-BR" altLang="pt-BR" dirty="0" err="1">
                <a:ea typeface="ＭＳ Ｐゴシック" panose="020B0600070205080204" pitchFamily="34" charset="-128"/>
              </a:rPr>
              <a:t>KEY,Nome</a:t>
            </a:r>
            <a:r>
              <a:rPr lang="pt-BR" altLang="pt-BR" dirty="0">
                <a:ea typeface="ＭＳ Ｐゴシック" panose="020B0600070205080204" pitchFamily="34" charset="-128"/>
              </a:rPr>
              <a:t> </a:t>
            </a:r>
            <a:r>
              <a:rPr lang="pt-BR" altLang="pt-BR" dirty="0" err="1">
                <a:ea typeface="ＭＳ Ｐゴシック" panose="020B0600070205080204" pitchFamily="34" charset="-128"/>
              </a:rPr>
              <a:t>varchar</a:t>
            </a:r>
            <a:r>
              <a:rPr lang="pt-BR" altLang="pt-BR" dirty="0">
                <a:ea typeface="ＭＳ Ｐゴシック" panose="020B0600070205080204" pitchFamily="34" charset="-128"/>
              </a:rPr>
              <a:t>(50),</a:t>
            </a:r>
          </a:p>
          <a:p>
            <a:pPr marL="0" indent="0">
              <a:buNone/>
            </a:pPr>
            <a:r>
              <a:rPr lang="pt-BR" altLang="pt-BR" dirty="0">
                <a:ea typeface="ＭＳ Ｐゴシック" panose="020B0600070205080204" pitchFamily="34" charset="-128"/>
              </a:rPr>
              <a:t>    Estoque </a:t>
            </a:r>
            <a:r>
              <a:rPr lang="pt-BR" altLang="pt-BR" dirty="0" err="1">
                <a:ea typeface="ＭＳ Ｐゴシック" panose="020B0600070205080204" pitchFamily="34" charset="-128"/>
              </a:rPr>
              <a:t>varchar</a:t>
            </a:r>
            <a:r>
              <a:rPr lang="pt-BR" altLang="pt-BR" dirty="0">
                <a:ea typeface="ＭＳ Ｐゴシック" panose="020B0600070205080204" pitchFamily="34" charset="-128"/>
              </a:rPr>
              <a:t>(50),</a:t>
            </a:r>
          </a:p>
          <a:p>
            <a:pPr marL="0" indent="0">
              <a:buNone/>
            </a:pPr>
            <a:r>
              <a:rPr lang="pt-BR" altLang="pt-BR" dirty="0">
                <a:ea typeface="ＭＳ Ｐゴシック" panose="020B0600070205080204" pitchFamily="34" charset="-128"/>
              </a:rPr>
              <a:t>    </a:t>
            </a:r>
            <a:r>
              <a:rPr lang="pt-BR" altLang="pt-BR" dirty="0" err="1">
                <a:ea typeface="ＭＳ Ｐゴシック" panose="020B0600070205080204" pitchFamily="34" charset="-128"/>
              </a:rPr>
              <a:t>obs</a:t>
            </a:r>
            <a:r>
              <a:rPr lang="pt-BR" altLang="pt-BR" dirty="0">
                <a:ea typeface="ＭＳ Ｐゴシック" panose="020B0600070205080204" pitchFamily="34" charset="-128"/>
              </a:rPr>
              <a:t> </a:t>
            </a:r>
            <a:r>
              <a:rPr lang="pt-BR" altLang="pt-BR" dirty="0" err="1">
                <a:ea typeface="ＭＳ Ｐゴシック" panose="020B0600070205080204" pitchFamily="34" charset="-128"/>
              </a:rPr>
              <a:t>varchar</a:t>
            </a:r>
            <a:r>
              <a:rPr lang="pt-BR" altLang="pt-BR" dirty="0">
                <a:ea typeface="ＭＳ Ｐゴシック" panose="020B0600070205080204" pitchFamily="34" charset="-128"/>
              </a:rPr>
              <a:t>(50)</a:t>
            </a:r>
          </a:p>
          <a:p>
            <a:pPr marL="0" indent="0">
              <a:buNone/>
            </a:pPr>
            <a:r>
              <a:rPr lang="pt-BR" altLang="pt-BR" dirty="0">
                <a:ea typeface="ＭＳ Ｐゴシック" panose="020B0600070205080204" pitchFamily="34" charset="-128"/>
              </a:rPr>
              <a:t>) AS</a:t>
            </a:r>
          </a:p>
          <a:p>
            <a:pPr marL="0" indent="0">
              <a:buNone/>
            </a:pPr>
            <a:r>
              <a:rPr lang="pt-BR" altLang="pt-BR" dirty="0">
                <a:ea typeface="ＭＳ Ｐゴシック" panose="020B0600070205080204" pitchFamily="34" charset="-128"/>
              </a:rPr>
              <a:t>BEGIN 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618602" y="1828800"/>
            <a:ext cx="5942781" cy="43704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pt-BR" dirty="0">
                <a:ea typeface="ＭＳ Ｐゴシック" panose="020B0600070205080204" pitchFamily="34" charset="-128"/>
              </a:rPr>
              <a:t> </a:t>
            </a:r>
            <a:r>
              <a:rPr lang="pt-BR" altLang="pt-BR" sz="1400" dirty="0">
                <a:ea typeface="ＭＳ Ｐゴシック" panose="020B0600070205080204" pitchFamily="34" charset="-128"/>
              </a:rPr>
              <a:t>IF @Valor IS NOT NULL </a:t>
            </a:r>
          </a:p>
          <a:p>
            <a:r>
              <a:rPr lang="pt-BR" altLang="pt-BR" sz="1400" dirty="0">
                <a:ea typeface="ＭＳ Ｐゴシック" panose="020B0600070205080204" pitchFamily="34" charset="-128"/>
              </a:rPr>
              <a:t>        INSERT INTO @</a:t>
            </a:r>
            <a:r>
              <a:rPr lang="pt-BR" altLang="pt-BR" sz="1400" dirty="0" err="1">
                <a:ea typeface="ＭＳ Ｐゴシック" panose="020B0600070205080204" pitchFamily="34" charset="-128"/>
              </a:rPr>
              <a:t>TabelaProduto</a:t>
            </a:r>
            <a:endParaRPr lang="pt-BR" altLang="pt-BR" sz="1400" dirty="0">
              <a:ea typeface="ＭＳ Ｐゴシック" panose="020B0600070205080204" pitchFamily="34" charset="-128"/>
            </a:endParaRPr>
          </a:p>
          <a:p>
            <a:r>
              <a:rPr lang="pt-BR" altLang="pt-BR" sz="1400" dirty="0">
                <a:ea typeface="ＭＳ Ｐゴシック" panose="020B0600070205080204" pitchFamily="34" charset="-128"/>
              </a:rPr>
              <a:t>        SELECT </a:t>
            </a:r>
            <a:r>
              <a:rPr lang="pt-BR" altLang="pt-BR" sz="1400" dirty="0" err="1">
                <a:ea typeface="ＭＳ Ｐゴシック" panose="020B0600070205080204" pitchFamily="34" charset="-128"/>
              </a:rPr>
              <a:t>ProductID,ProductName,unitsInStock,case</a:t>
            </a:r>
            <a:r>
              <a:rPr lang="pt-BR" altLang="pt-BR" sz="1400" dirty="0">
                <a:ea typeface="ＭＳ Ｐゴシック" panose="020B0600070205080204" pitchFamily="34" charset="-128"/>
              </a:rPr>
              <a:t> </a:t>
            </a:r>
            <a:r>
              <a:rPr lang="pt-BR" altLang="pt-BR" sz="1400" dirty="0" err="1">
                <a:ea typeface="ＭＳ Ｐゴシック" panose="020B0600070205080204" pitchFamily="34" charset="-128"/>
              </a:rPr>
              <a:t>when</a:t>
            </a:r>
            <a:r>
              <a:rPr lang="pt-BR" altLang="pt-BR" sz="1400" dirty="0">
                <a:ea typeface="ＭＳ Ｐゴシック" panose="020B0600070205080204" pitchFamily="34" charset="-128"/>
              </a:rPr>
              <a:t> </a:t>
            </a:r>
            <a:r>
              <a:rPr lang="pt-BR" altLang="pt-BR" sz="1400" dirty="0" err="1">
                <a:ea typeface="ＭＳ Ｐゴシック" panose="020B0600070205080204" pitchFamily="34" charset="-128"/>
              </a:rPr>
              <a:t>unitsInstock</a:t>
            </a:r>
            <a:r>
              <a:rPr lang="pt-BR" altLang="pt-BR" sz="1400" dirty="0">
                <a:ea typeface="ＭＳ Ｐゴシック" panose="020B0600070205080204" pitchFamily="34" charset="-128"/>
              </a:rPr>
              <a:t>&lt;10 </a:t>
            </a:r>
          </a:p>
          <a:p>
            <a:r>
              <a:rPr lang="pt-BR" altLang="pt-BR" sz="1400" dirty="0">
                <a:ea typeface="ＭＳ Ｐゴシック" panose="020B0600070205080204" pitchFamily="34" charset="-128"/>
              </a:rPr>
              <a:t>		</a:t>
            </a:r>
            <a:r>
              <a:rPr lang="pt-BR" altLang="pt-BR" sz="1400" dirty="0" err="1">
                <a:ea typeface="ＭＳ Ｐゴシック" panose="020B0600070205080204" pitchFamily="34" charset="-128"/>
              </a:rPr>
              <a:t>then</a:t>
            </a:r>
            <a:r>
              <a:rPr lang="pt-BR" altLang="pt-BR" sz="1400" dirty="0">
                <a:ea typeface="ＭＳ Ｐゴシック" panose="020B0600070205080204" pitchFamily="34" charset="-128"/>
              </a:rPr>
              <a:t> 'Estoque baixo' else 'Estoque ok' </a:t>
            </a:r>
            <a:r>
              <a:rPr lang="pt-BR" altLang="pt-BR" sz="1400" dirty="0" err="1">
                <a:ea typeface="ＭＳ Ｐゴシック" panose="020B0600070205080204" pitchFamily="34" charset="-128"/>
              </a:rPr>
              <a:t>end</a:t>
            </a:r>
            <a:r>
              <a:rPr lang="pt-BR" altLang="pt-BR" sz="1400" dirty="0">
                <a:ea typeface="ＭＳ Ｐゴシック" panose="020B0600070205080204" pitchFamily="34" charset="-128"/>
              </a:rPr>
              <a:t> </a:t>
            </a:r>
          </a:p>
          <a:p>
            <a:r>
              <a:rPr lang="pt-BR" altLang="pt-BR" sz="1400" dirty="0">
                <a:ea typeface="ＭＳ Ｐゴシック" panose="020B0600070205080204" pitchFamily="34" charset="-128"/>
              </a:rPr>
              <a:t>         FROM </a:t>
            </a:r>
            <a:r>
              <a:rPr lang="pt-BR" altLang="pt-BR" sz="1400" dirty="0" err="1">
                <a:ea typeface="ＭＳ Ｐゴシック" panose="020B0600070205080204" pitchFamily="34" charset="-128"/>
              </a:rPr>
              <a:t>dbo.Products</a:t>
            </a:r>
            <a:endParaRPr lang="pt-BR" altLang="pt-BR" sz="1400" dirty="0">
              <a:ea typeface="ＭＳ Ｐゴシック" panose="020B0600070205080204" pitchFamily="34" charset="-128"/>
            </a:endParaRPr>
          </a:p>
          <a:p>
            <a:r>
              <a:rPr lang="pt-BR" altLang="pt-BR" sz="1400" dirty="0">
                <a:ea typeface="ＭＳ Ｐゴシック" panose="020B0600070205080204" pitchFamily="34" charset="-128"/>
              </a:rPr>
              <a:t>         WHERE </a:t>
            </a:r>
            <a:r>
              <a:rPr lang="pt-BR" altLang="pt-BR" sz="1400" dirty="0" err="1">
                <a:ea typeface="ＭＳ Ｐゴシック" panose="020B0600070205080204" pitchFamily="34" charset="-128"/>
              </a:rPr>
              <a:t>unitPrice</a:t>
            </a:r>
            <a:r>
              <a:rPr lang="pt-BR" altLang="pt-BR" sz="1400" dirty="0">
                <a:ea typeface="ＭＳ Ｐゴシック" panose="020B0600070205080204" pitchFamily="34" charset="-128"/>
              </a:rPr>
              <a:t> &gt; @Valor </a:t>
            </a:r>
          </a:p>
          <a:p>
            <a:r>
              <a:rPr lang="pt-BR" altLang="pt-BR" sz="1400" dirty="0">
                <a:ea typeface="ＭＳ Ｐゴシック" panose="020B0600070205080204" pitchFamily="34" charset="-128"/>
              </a:rPr>
              <a:t>ELSE</a:t>
            </a:r>
          </a:p>
          <a:p>
            <a:r>
              <a:rPr lang="pt-BR" altLang="pt-BR" sz="1400" dirty="0">
                <a:ea typeface="ＭＳ Ｐゴシック" panose="020B0600070205080204" pitchFamily="34" charset="-128"/>
              </a:rPr>
              <a:t>    IF @Descontinuado = 1</a:t>
            </a:r>
          </a:p>
          <a:p>
            <a:r>
              <a:rPr lang="pt-BR" altLang="pt-BR" sz="1400" dirty="0">
                <a:ea typeface="ＭＳ Ｐゴシック" panose="020B0600070205080204" pitchFamily="34" charset="-128"/>
              </a:rPr>
              <a:t>          INSERT INTO @</a:t>
            </a:r>
            <a:r>
              <a:rPr lang="pt-BR" altLang="pt-BR" sz="1400" dirty="0" err="1">
                <a:ea typeface="ＭＳ Ｐゴシック" panose="020B0600070205080204" pitchFamily="34" charset="-128"/>
              </a:rPr>
              <a:t>TabelaProduto</a:t>
            </a:r>
            <a:r>
              <a:rPr lang="pt-BR" altLang="pt-BR" sz="1400" dirty="0">
                <a:ea typeface="ＭＳ Ｐゴシック" panose="020B0600070205080204" pitchFamily="34" charset="-128"/>
              </a:rPr>
              <a:t> </a:t>
            </a:r>
          </a:p>
          <a:p>
            <a:r>
              <a:rPr lang="pt-BR" altLang="pt-BR" sz="1400" dirty="0">
                <a:ea typeface="ＭＳ Ｐゴシック" panose="020B0600070205080204" pitchFamily="34" charset="-128"/>
              </a:rPr>
              <a:t>          SELECT ProductID,</a:t>
            </a:r>
            <a:r>
              <a:rPr lang="pt-BR" altLang="pt-BR" sz="1400" dirty="0" err="1">
                <a:ea typeface="ＭＳ Ｐゴシック" panose="020B0600070205080204" pitchFamily="34" charset="-128"/>
              </a:rPr>
              <a:t>ProductName</a:t>
            </a:r>
            <a:r>
              <a:rPr lang="pt-BR" altLang="pt-BR" sz="1400" dirty="0">
                <a:ea typeface="ＭＳ Ｐゴシック" panose="020B0600070205080204" pitchFamily="34" charset="-128"/>
              </a:rPr>
              <a:t>,'Sem </a:t>
            </a:r>
            <a:r>
              <a:rPr lang="pt-BR" altLang="pt-BR" sz="1400" dirty="0" err="1">
                <a:ea typeface="ＭＳ Ｐゴシック" panose="020B0600070205080204" pitchFamily="34" charset="-128"/>
              </a:rPr>
              <a:t>estoque',case</a:t>
            </a:r>
            <a:r>
              <a:rPr lang="pt-BR" altLang="pt-BR" sz="1400" dirty="0">
                <a:ea typeface="ＭＳ Ｐゴシック" panose="020B0600070205080204" pitchFamily="34" charset="-128"/>
              </a:rPr>
              <a:t> </a:t>
            </a:r>
            <a:r>
              <a:rPr lang="pt-BR" altLang="pt-BR" sz="1400" dirty="0" err="1">
                <a:ea typeface="ＭＳ Ｐゴシック" panose="020B0600070205080204" pitchFamily="34" charset="-128"/>
              </a:rPr>
              <a:t>when</a:t>
            </a:r>
            <a:r>
              <a:rPr lang="pt-BR" altLang="pt-BR" sz="1400" dirty="0">
                <a:ea typeface="ＭＳ Ｐゴシック" panose="020B0600070205080204" pitchFamily="34" charset="-128"/>
              </a:rPr>
              <a:t> </a:t>
            </a:r>
            <a:r>
              <a:rPr lang="pt-BR" altLang="pt-BR" sz="1400" dirty="0" err="1">
                <a:ea typeface="ＭＳ Ｐゴシック" panose="020B0600070205080204" pitchFamily="34" charset="-128"/>
              </a:rPr>
              <a:t>unitsInstock</a:t>
            </a:r>
            <a:r>
              <a:rPr lang="pt-BR" altLang="pt-BR" sz="1400" dirty="0">
                <a:ea typeface="ＭＳ Ｐゴシック" panose="020B0600070205080204" pitchFamily="34" charset="-128"/>
              </a:rPr>
              <a:t>&lt;5 </a:t>
            </a:r>
          </a:p>
          <a:p>
            <a:r>
              <a:rPr lang="pt-BR" altLang="pt-BR" sz="1400" dirty="0">
                <a:ea typeface="ＭＳ Ｐゴシック" panose="020B0600070205080204" pitchFamily="34" charset="-128"/>
              </a:rPr>
              <a:t>		</a:t>
            </a:r>
            <a:r>
              <a:rPr lang="pt-BR" altLang="pt-BR" sz="1400" dirty="0" err="1">
                <a:ea typeface="ＭＳ Ｐゴシック" panose="020B0600070205080204" pitchFamily="34" charset="-128"/>
              </a:rPr>
              <a:t>then</a:t>
            </a:r>
            <a:r>
              <a:rPr lang="pt-BR" altLang="pt-BR" sz="1400" dirty="0">
                <a:ea typeface="ＭＳ Ｐゴシック" panose="020B0600070205080204" pitchFamily="34" charset="-128"/>
              </a:rPr>
              <a:t> 'Possui estoque' else 'limpar estoque‘ </a:t>
            </a:r>
            <a:r>
              <a:rPr lang="pt-BR" altLang="pt-BR" sz="1400" dirty="0" err="1">
                <a:ea typeface="ＭＳ Ｐゴシック" panose="020B0600070205080204" pitchFamily="34" charset="-128"/>
              </a:rPr>
              <a:t>end</a:t>
            </a:r>
            <a:endParaRPr lang="pt-BR" altLang="pt-BR" sz="1400" dirty="0">
              <a:ea typeface="ＭＳ Ｐゴシック" panose="020B0600070205080204" pitchFamily="34" charset="-128"/>
            </a:endParaRPr>
          </a:p>
          <a:p>
            <a:r>
              <a:rPr lang="pt-BR" altLang="pt-BR" sz="1400" dirty="0">
                <a:ea typeface="ＭＳ Ｐゴシック" panose="020B0600070205080204" pitchFamily="34" charset="-128"/>
              </a:rPr>
              <a:t>          FROM </a:t>
            </a:r>
            <a:r>
              <a:rPr lang="pt-BR" altLang="pt-BR" sz="1400" dirty="0" err="1">
                <a:ea typeface="ＭＳ Ｐゴシック" panose="020B0600070205080204" pitchFamily="34" charset="-128"/>
              </a:rPr>
              <a:t>dbo.Products</a:t>
            </a:r>
            <a:r>
              <a:rPr lang="pt-BR" altLang="pt-BR" sz="1400" dirty="0">
                <a:ea typeface="ＭＳ Ｐゴシック" panose="020B0600070205080204" pitchFamily="34" charset="-128"/>
              </a:rPr>
              <a:t> </a:t>
            </a:r>
          </a:p>
          <a:p>
            <a:r>
              <a:rPr lang="pt-BR" altLang="pt-BR" sz="1400" dirty="0">
                <a:ea typeface="ＭＳ Ｐゴシック" panose="020B0600070205080204" pitchFamily="34" charset="-128"/>
              </a:rPr>
              <a:t>          WHERE </a:t>
            </a:r>
            <a:r>
              <a:rPr lang="pt-BR" altLang="pt-BR" sz="1400" dirty="0" err="1">
                <a:ea typeface="ＭＳ Ｐゴシック" panose="020B0600070205080204" pitchFamily="34" charset="-128"/>
              </a:rPr>
              <a:t>Discontinued</a:t>
            </a:r>
            <a:r>
              <a:rPr lang="pt-BR" altLang="pt-BR" sz="1400" dirty="0">
                <a:ea typeface="ＭＳ Ｐゴシック" panose="020B0600070205080204" pitchFamily="34" charset="-128"/>
              </a:rPr>
              <a:t>=@Descontinuado</a:t>
            </a:r>
          </a:p>
          <a:p>
            <a:endParaRPr lang="pt-BR" altLang="pt-BR" sz="1400" dirty="0">
              <a:ea typeface="ＭＳ Ｐゴシック" panose="020B0600070205080204" pitchFamily="34" charset="-128"/>
            </a:endParaRPr>
          </a:p>
          <a:p>
            <a:r>
              <a:rPr lang="pt-BR" altLang="pt-BR" sz="1400" dirty="0">
                <a:ea typeface="ＭＳ Ｐゴシック" panose="020B0600070205080204" pitchFamily="34" charset="-128"/>
              </a:rPr>
              <a:t>RETURN</a:t>
            </a:r>
          </a:p>
          <a:p>
            <a:r>
              <a:rPr lang="pt-BR" altLang="pt-BR" sz="1400" dirty="0">
                <a:ea typeface="ＭＳ Ｐゴシック" panose="020B0600070205080204" pitchFamily="34" charset="-128"/>
              </a:rPr>
              <a:t>END</a:t>
            </a:r>
          </a:p>
          <a:p>
            <a:endParaRPr lang="pt-BR" sz="1400" dirty="0">
              <a:ea typeface="ＭＳ Ｐゴシック" panose="020B0600070205080204" pitchFamily="34" charset="-128"/>
            </a:endParaRPr>
          </a:p>
          <a:p>
            <a:r>
              <a:rPr lang="pt-BR" altLang="pt-BR" sz="1400" b="1" dirty="0"/>
              <a:t>Modo de usar</a:t>
            </a:r>
          </a:p>
          <a:p>
            <a:r>
              <a:rPr lang="pt-BR" altLang="pt-BR" sz="1400" dirty="0"/>
              <a:t>SELECT * FROM </a:t>
            </a:r>
            <a:r>
              <a:rPr lang="pt-BR" altLang="pt-BR" sz="1400" dirty="0" err="1"/>
              <a:t>Dbo.ms_RetornaProducts</a:t>
            </a:r>
            <a:r>
              <a:rPr lang="pt-BR" altLang="pt-BR" sz="1400" dirty="0"/>
              <a:t>(18.00,null)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95246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>
                <a:ea typeface="ＭＳ Ｐゴシック" panose="020B0600070205080204" pitchFamily="34" charset="-128"/>
              </a:rPr>
              <a:t>Funções de usuário (</a:t>
            </a:r>
            <a:r>
              <a:rPr lang="pt-BR" altLang="pt-BR" dirty="0" err="1">
                <a:ea typeface="ＭＳ Ｐゴシック" panose="020B0600070205080204" pitchFamily="34" charset="-128"/>
              </a:rPr>
              <a:t>User</a:t>
            </a:r>
            <a:r>
              <a:rPr lang="pt-BR" altLang="pt-BR" dirty="0">
                <a:ea typeface="ＭＳ Ｐゴシック" panose="020B0600070205080204" pitchFamily="34" charset="-128"/>
              </a:rPr>
              <a:t> </a:t>
            </a:r>
            <a:r>
              <a:rPr lang="pt-BR" altLang="pt-BR" dirty="0" err="1">
                <a:ea typeface="ＭＳ Ｐゴシック" panose="020B0600070205080204" pitchFamily="34" charset="-128"/>
              </a:rPr>
              <a:t>Functions</a:t>
            </a:r>
            <a:r>
              <a:rPr lang="pt-BR" altLang="pt-BR" dirty="0">
                <a:ea typeface="ＭＳ Ｐゴシック" panose="020B0600070205080204" pitchFamily="34" charset="-128"/>
              </a:rPr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buFontTx/>
              <a:buChar char="•"/>
            </a:pPr>
            <a:r>
              <a:rPr lang="pt-BR" altLang="pt-BR" sz="2600" b="1" dirty="0" err="1">
                <a:ea typeface="ＭＳ Ｐゴシック" panose="020B0600070205080204" pitchFamily="34" charset="-128"/>
              </a:rPr>
              <a:t>In-Line</a:t>
            </a:r>
            <a:r>
              <a:rPr lang="pt-BR" altLang="pt-BR" sz="2600" b="1" dirty="0">
                <a:ea typeface="ＭＳ Ｐゴシック" panose="020B0600070205080204" pitchFamily="34" charset="-128"/>
              </a:rPr>
              <a:t> </a:t>
            </a:r>
            <a:r>
              <a:rPr lang="pt-BR" altLang="pt-BR" sz="2600" b="1" dirty="0" err="1">
                <a:ea typeface="ＭＳ Ｐゴシック" panose="020B0600070205080204" pitchFamily="34" charset="-128"/>
              </a:rPr>
              <a:t>Table-valued</a:t>
            </a:r>
            <a:r>
              <a:rPr lang="pt-BR" altLang="pt-BR" sz="2600" b="1" dirty="0">
                <a:ea typeface="ＭＳ Ｐゴシック" panose="020B0600070205080204" pitchFamily="34" charset="-128"/>
              </a:rPr>
              <a:t> Function</a:t>
            </a:r>
            <a:endParaRPr lang="pt-BR" altLang="pt-BR" sz="2600" dirty="0">
              <a:ea typeface="ＭＳ Ｐゴシック" panose="020B0600070205080204" pitchFamily="34" charset="-128"/>
            </a:endParaRPr>
          </a:p>
          <a:p>
            <a:pPr lvl="1" algn="just"/>
            <a:r>
              <a:rPr lang="pt-BR" altLang="pt-BR" sz="2600" dirty="0">
                <a:ea typeface="ＭＳ Ｐゴシック" panose="020B0600070205080204" pitchFamily="34" charset="-128"/>
              </a:rPr>
              <a:t>Este tipo de função não requer BEGIN, END na criação do seu corpo, o retorno deste tipo de função também é uma tabela, mas costuma-se criar o esquema em momento de execução.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altLang="pt-BR" dirty="0"/>
              <a:t>CREATE Function </a:t>
            </a:r>
            <a:r>
              <a:rPr lang="en-US" altLang="pt-BR" dirty="0" err="1"/>
              <a:t>il_RetornaCustomers</a:t>
            </a:r>
            <a:r>
              <a:rPr lang="en-US" altLang="pt-BR" dirty="0"/>
              <a:t>(</a:t>
            </a:r>
          </a:p>
          <a:p>
            <a:pPr marL="0" indent="0">
              <a:buNone/>
            </a:pPr>
            <a:r>
              <a:rPr lang="en-US" altLang="pt-BR" dirty="0"/>
              <a:t>    @</a:t>
            </a:r>
            <a:r>
              <a:rPr lang="en-US" altLang="pt-BR" dirty="0" err="1"/>
              <a:t>Regiao</a:t>
            </a:r>
            <a:r>
              <a:rPr lang="en-US" altLang="pt-BR" dirty="0"/>
              <a:t> </a:t>
            </a:r>
            <a:r>
              <a:rPr lang="en-US" altLang="pt-BR" dirty="0" err="1"/>
              <a:t>nvarchar</a:t>
            </a:r>
            <a:r>
              <a:rPr lang="en-US" altLang="pt-BR" dirty="0"/>
              <a:t>(30)</a:t>
            </a:r>
          </a:p>
          <a:p>
            <a:pPr marL="0" indent="0">
              <a:buNone/>
            </a:pPr>
            <a:r>
              <a:rPr lang="en-US" altLang="pt-BR" dirty="0"/>
              <a:t>) RETURNS table </a:t>
            </a:r>
          </a:p>
          <a:p>
            <a:pPr marL="0" indent="0">
              <a:buNone/>
            </a:pPr>
            <a:r>
              <a:rPr lang="en-US" altLang="pt-BR" dirty="0"/>
              <a:t>AS</a:t>
            </a:r>
          </a:p>
          <a:p>
            <a:pPr marL="0" indent="0">
              <a:buNone/>
            </a:pPr>
            <a:r>
              <a:rPr lang="en-US" altLang="pt-BR" dirty="0"/>
              <a:t>    RETURN (SELECT </a:t>
            </a:r>
            <a:r>
              <a:rPr lang="en-US" altLang="pt-BR" dirty="0" err="1"/>
              <a:t>CustomerID</a:t>
            </a:r>
            <a:r>
              <a:rPr lang="en-US" altLang="pt-BR" dirty="0"/>
              <a:t> as </a:t>
            </a:r>
            <a:r>
              <a:rPr lang="en-US" altLang="pt-BR" dirty="0" err="1"/>
              <a:t>Codigo,CompanyName</a:t>
            </a:r>
            <a:r>
              <a:rPr lang="en-US" altLang="pt-BR" dirty="0"/>
              <a:t> as Nome FROM Customers</a:t>
            </a:r>
          </a:p>
          <a:p>
            <a:pPr marL="0" indent="0">
              <a:buNone/>
            </a:pPr>
            <a:r>
              <a:rPr lang="en-US" altLang="pt-BR" dirty="0"/>
              <a:t>                       WHERE Region=@</a:t>
            </a:r>
            <a:r>
              <a:rPr lang="en-US" altLang="pt-BR" dirty="0" err="1"/>
              <a:t>Regiao</a:t>
            </a:r>
            <a:r>
              <a:rPr lang="en-US" altLang="pt-BR" dirty="0"/>
              <a:t>) </a:t>
            </a:r>
          </a:p>
          <a:p>
            <a:pPr marL="0" indent="0">
              <a:buNone/>
            </a:pPr>
            <a:endParaRPr lang="en-US" altLang="pt-BR" dirty="0"/>
          </a:p>
          <a:p>
            <a:pPr marL="0" indent="0">
              <a:buNone/>
            </a:pPr>
            <a:r>
              <a:rPr lang="pt-BR" altLang="pt-BR" b="1" dirty="0"/>
              <a:t>Modo de Usar</a:t>
            </a:r>
          </a:p>
          <a:p>
            <a:pPr marL="0" indent="0">
              <a:buNone/>
            </a:pPr>
            <a:r>
              <a:rPr lang="pt-BR" altLang="pt-BR" dirty="0"/>
              <a:t>SELECT * FROM </a:t>
            </a:r>
            <a:r>
              <a:rPr lang="pt-BR" altLang="pt-BR" dirty="0" err="1"/>
              <a:t>dbo.il_RetornaCustomers</a:t>
            </a:r>
            <a:r>
              <a:rPr lang="pt-BR" altLang="pt-BR" dirty="0"/>
              <a:t>('WA') </a:t>
            </a:r>
          </a:p>
          <a:p>
            <a:pPr marL="0" indent="0">
              <a:buNone/>
            </a:pPr>
            <a:endParaRPr lang="pt-BR" alt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5626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>
                <a:ea typeface="ＭＳ Ｐゴシック" panose="020B0600070205080204" pitchFamily="34" charset="-128"/>
              </a:rPr>
              <a:t>Funções de usuário (</a:t>
            </a:r>
            <a:r>
              <a:rPr lang="pt-BR" altLang="pt-BR" dirty="0" err="1">
                <a:ea typeface="ＭＳ Ｐゴシック" panose="020B0600070205080204" pitchFamily="34" charset="-128"/>
              </a:rPr>
              <a:t>User</a:t>
            </a:r>
            <a:r>
              <a:rPr lang="pt-BR" altLang="pt-BR" dirty="0">
                <a:ea typeface="ＭＳ Ｐゴシック" panose="020B0600070205080204" pitchFamily="34" charset="-128"/>
              </a:rPr>
              <a:t> </a:t>
            </a:r>
            <a:r>
              <a:rPr lang="pt-BR" altLang="pt-BR" dirty="0" err="1">
                <a:ea typeface="ＭＳ Ｐゴシック" panose="020B0600070205080204" pitchFamily="34" charset="-128"/>
              </a:rPr>
              <a:t>Functions</a:t>
            </a:r>
            <a:r>
              <a:rPr lang="pt-BR" altLang="pt-BR" dirty="0">
                <a:ea typeface="ＭＳ Ｐゴシック" panose="020B0600070205080204" pitchFamily="34" charset="-128"/>
              </a:rPr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t-BR" altLang="pt-BR" sz="3600" dirty="0">
                <a:ea typeface="ＭＳ Ｐゴシック" panose="020B0600070205080204" pitchFamily="34" charset="-128"/>
              </a:rPr>
              <a:t>CREATE FUNCTION [ </a:t>
            </a:r>
            <a:r>
              <a:rPr lang="pt-BR" altLang="pt-BR" sz="3600" dirty="0" err="1">
                <a:ea typeface="ＭＳ Ｐゴシック" panose="020B0600070205080204" pitchFamily="34" charset="-128"/>
              </a:rPr>
              <a:t>schema_name</a:t>
            </a:r>
            <a:r>
              <a:rPr lang="pt-BR" altLang="pt-BR" sz="3600" dirty="0">
                <a:ea typeface="ＭＳ Ｐゴシック" panose="020B0600070205080204" pitchFamily="34" charset="-128"/>
              </a:rPr>
              <a:t>. ] </a:t>
            </a:r>
            <a:r>
              <a:rPr lang="pt-BR" altLang="pt-BR" sz="3600" dirty="0" err="1">
                <a:ea typeface="ＭＳ Ｐゴシック" panose="020B0600070205080204" pitchFamily="34" charset="-128"/>
              </a:rPr>
              <a:t>function_name</a:t>
            </a:r>
            <a:r>
              <a:rPr lang="pt-BR" altLang="pt-BR" sz="3600" dirty="0">
                <a:ea typeface="ＭＳ Ｐゴシック" panose="020B0600070205080204" pitchFamily="34" charset="-128"/>
              </a:rPr>
              <a:t> </a:t>
            </a:r>
          </a:p>
          <a:p>
            <a:pPr marL="0" indent="0">
              <a:buNone/>
            </a:pPr>
            <a:r>
              <a:rPr lang="pt-BR" altLang="pt-BR" sz="3600" dirty="0">
                <a:ea typeface="ＭＳ Ｐゴシック" panose="020B0600070205080204" pitchFamily="34" charset="-128"/>
              </a:rPr>
              <a:t>( [ { @</a:t>
            </a:r>
            <a:r>
              <a:rPr lang="pt-BR" altLang="pt-BR" sz="3600" dirty="0" err="1">
                <a:ea typeface="ＭＳ Ｐゴシック" panose="020B0600070205080204" pitchFamily="34" charset="-128"/>
              </a:rPr>
              <a:t>parameter_name</a:t>
            </a:r>
            <a:r>
              <a:rPr lang="pt-BR" altLang="pt-BR" sz="3600" dirty="0">
                <a:ea typeface="ＭＳ Ｐゴシック" panose="020B0600070205080204" pitchFamily="34" charset="-128"/>
              </a:rPr>
              <a:t> [ AS ][ </a:t>
            </a:r>
            <a:r>
              <a:rPr lang="pt-BR" altLang="pt-BR" sz="3600" dirty="0" err="1">
                <a:ea typeface="ＭＳ Ｐゴシック" panose="020B0600070205080204" pitchFamily="34" charset="-128"/>
              </a:rPr>
              <a:t>type_schema_name</a:t>
            </a:r>
            <a:r>
              <a:rPr lang="pt-BR" altLang="pt-BR" sz="3600" dirty="0">
                <a:ea typeface="ＭＳ Ｐゴシック" panose="020B0600070205080204" pitchFamily="34" charset="-128"/>
              </a:rPr>
              <a:t>. ] </a:t>
            </a:r>
            <a:r>
              <a:rPr lang="pt-BR" altLang="pt-BR" sz="3600" dirty="0" err="1">
                <a:ea typeface="ＭＳ Ｐゴシック" panose="020B0600070205080204" pitchFamily="34" charset="-128"/>
              </a:rPr>
              <a:t>parameter_data_type</a:t>
            </a:r>
            <a:r>
              <a:rPr lang="pt-BR" altLang="pt-BR" sz="3600" dirty="0">
                <a:ea typeface="ＭＳ Ｐゴシック" panose="020B0600070205080204" pitchFamily="34" charset="-128"/>
              </a:rPr>
              <a:t> </a:t>
            </a:r>
          </a:p>
          <a:p>
            <a:pPr marL="0" indent="0">
              <a:buNone/>
            </a:pPr>
            <a:r>
              <a:rPr lang="pt-BR" altLang="pt-BR" sz="3600" dirty="0">
                <a:ea typeface="ＭＳ Ｐゴシック" panose="020B0600070205080204" pitchFamily="34" charset="-128"/>
              </a:rPr>
              <a:t>    [ = default ] [ READONLY ] } </a:t>
            </a:r>
          </a:p>
          <a:p>
            <a:pPr marL="0" indent="0">
              <a:buNone/>
            </a:pPr>
            <a:r>
              <a:rPr lang="pt-BR" altLang="pt-BR" sz="3600" dirty="0">
                <a:ea typeface="ＭＳ Ｐゴシック" panose="020B0600070205080204" pitchFamily="34" charset="-128"/>
              </a:rPr>
              <a:t>    [ ,...n ]</a:t>
            </a:r>
          </a:p>
          <a:p>
            <a:pPr marL="0" indent="0">
              <a:buNone/>
            </a:pPr>
            <a:r>
              <a:rPr lang="pt-BR" altLang="pt-BR" sz="3600" dirty="0">
                <a:ea typeface="ＭＳ Ｐゴシック" panose="020B0600070205080204" pitchFamily="34" charset="-128"/>
              </a:rPr>
              <a:t>  ]</a:t>
            </a:r>
          </a:p>
          <a:p>
            <a:pPr marL="0" indent="0">
              <a:buNone/>
            </a:pPr>
            <a:r>
              <a:rPr lang="pt-BR" altLang="pt-BR" sz="3600" dirty="0"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None/>
            </a:pPr>
            <a:r>
              <a:rPr lang="pt-BR" altLang="pt-BR" sz="3600" dirty="0">
                <a:ea typeface="ＭＳ Ｐゴシック" panose="020B0600070205080204" pitchFamily="34" charset="-128"/>
              </a:rPr>
              <a:t>RETURNS </a:t>
            </a:r>
            <a:r>
              <a:rPr lang="pt-BR" altLang="pt-BR" sz="3600" dirty="0" err="1">
                <a:ea typeface="ＭＳ Ｐゴシック" panose="020B0600070205080204" pitchFamily="34" charset="-128"/>
              </a:rPr>
              <a:t>return_data_type</a:t>
            </a:r>
            <a:endParaRPr lang="pt-BR" altLang="pt-BR" sz="36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pt-BR" altLang="pt-BR" sz="3600" dirty="0">
                <a:ea typeface="ＭＳ Ｐゴシック" panose="020B0600070205080204" pitchFamily="34" charset="-128"/>
              </a:rPr>
              <a:t>    [ WITH &lt;</a:t>
            </a:r>
            <a:r>
              <a:rPr lang="pt-BR" altLang="pt-BR" sz="3600" dirty="0" err="1">
                <a:ea typeface="ＭＳ Ｐゴシック" panose="020B0600070205080204" pitchFamily="34" charset="-128"/>
              </a:rPr>
              <a:t>function_option</a:t>
            </a:r>
            <a:r>
              <a:rPr lang="pt-BR" altLang="pt-BR" sz="3600" dirty="0">
                <a:ea typeface="ＭＳ Ｐゴシック" panose="020B0600070205080204" pitchFamily="34" charset="-128"/>
              </a:rPr>
              <a:t>&gt; [ ,...n ] ]</a:t>
            </a:r>
          </a:p>
          <a:p>
            <a:pPr marL="0" indent="0">
              <a:buNone/>
            </a:pPr>
            <a:r>
              <a:rPr lang="pt-BR" altLang="pt-BR" sz="3600" dirty="0">
                <a:ea typeface="ＭＳ Ｐゴシック" panose="020B0600070205080204" pitchFamily="34" charset="-128"/>
              </a:rPr>
              <a:t>    [ AS ]</a:t>
            </a:r>
          </a:p>
          <a:p>
            <a:pPr marL="0" indent="0">
              <a:buNone/>
            </a:pPr>
            <a:r>
              <a:rPr lang="pt-BR" altLang="pt-BR" sz="3600" dirty="0">
                <a:ea typeface="ＭＳ Ｐゴシック" panose="020B0600070205080204" pitchFamily="34" charset="-128"/>
              </a:rPr>
              <a:t>    BEGIN </a:t>
            </a:r>
          </a:p>
          <a:p>
            <a:pPr marL="0" indent="0">
              <a:buNone/>
            </a:pPr>
            <a:r>
              <a:rPr lang="pt-BR" altLang="pt-BR" sz="3600" dirty="0">
                <a:ea typeface="ＭＳ Ｐゴシック" panose="020B0600070205080204" pitchFamily="34" charset="-128"/>
              </a:rPr>
              <a:t>        </a:t>
            </a:r>
            <a:r>
              <a:rPr lang="pt-BR" altLang="pt-BR" sz="3600" dirty="0" err="1">
                <a:ea typeface="ＭＳ Ｐゴシック" panose="020B0600070205080204" pitchFamily="34" charset="-128"/>
              </a:rPr>
              <a:t>function_body</a:t>
            </a:r>
            <a:r>
              <a:rPr lang="pt-BR" altLang="pt-BR" sz="3600" dirty="0">
                <a:ea typeface="ＭＳ Ｐゴシック" panose="020B0600070205080204" pitchFamily="34" charset="-128"/>
              </a:rPr>
              <a:t> </a:t>
            </a:r>
          </a:p>
          <a:p>
            <a:pPr marL="0" indent="0">
              <a:buNone/>
            </a:pPr>
            <a:r>
              <a:rPr lang="pt-BR" altLang="pt-BR" sz="3600" dirty="0">
                <a:ea typeface="ＭＳ Ｐゴシック" panose="020B0600070205080204" pitchFamily="34" charset="-128"/>
              </a:rPr>
              <a:t>        RETURN </a:t>
            </a:r>
            <a:r>
              <a:rPr lang="pt-BR" altLang="pt-BR" sz="3600" dirty="0" err="1">
                <a:ea typeface="ＭＳ Ｐゴシック" panose="020B0600070205080204" pitchFamily="34" charset="-128"/>
              </a:rPr>
              <a:t>scalar_expression</a:t>
            </a:r>
            <a:endParaRPr lang="pt-BR" altLang="pt-BR" sz="36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pt-BR" altLang="pt-BR" sz="3600" dirty="0">
                <a:ea typeface="ＭＳ Ｐゴシック" panose="020B0600070205080204" pitchFamily="34" charset="-128"/>
              </a:rPr>
              <a:t>    END</a:t>
            </a:r>
          </a:p>
          <a:p>
            <a:pPr marL="0" indent="0">
              <a:buNone/>
            </a:pPr>
            <a:r>
              <a:rPr lang="pt-BR" altLang="pt-BR" sz="3600" dirty="0">
                <a:ea typeface="ＭＳ Ｐゴシック" panose="020B0600070205080204" pitchFamily="34" charset="-128"/>
              </a:rPr>
              <a:t>[ ; ]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046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9226" y="1594707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pt-BR" altLang="pt-BR" sz="3600">
                <a:solidFill>
                  <a:schemeClr val="tx2"/>
                </a:solidFill>
                <a:ea typeface="ＭＳ Ｐゴシック" panose="020B0600070205080204" pitchFamily="34" charset="-128"/>
              </a:rPr>
              <a:t>Stored Procedure</a:t>
            </a:r>
            <a:endParaRPr lang="pt-BR" sz="360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79226" y="3329677"/>
            <a:ext cx="9833548" cy="2457269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pt-BR" altLang="pt-BR" sz="1800">
                <a:solidFill>
                  <a:schemeClr val="tx2"/>
                </a:solidFill>
                <a:ea typeface="ＭＳ Ｐゴシック" panose="020B0600070205080204" pitchFamily="34" charset="-128"/>
              </a:rPr>
              <a:t>Um procedimento armazenado (Stored Procedure), é uma coleção de instruções implementadas com linguagem T-SQL (Transact-Sql), que, uma vez armazenadas ou salvas, ficam dentro do servidor de forma pré-compilada, aguardando que um usuário do banco de dados faça sua execução.</a:t>
            </a:r>
          </a:p>
          <a:p>
            <a:pPr>
              <a:buFontTx/>
              <a:buChar char="•"/>
            </a:pPr>
            <a:r>
              <a:rPr lang="pt-BR" altLang="pt-BR" sz="1800">
                <a:solidFill>
                  <a:schemeClr val="tx2"/>
                </a:solidFill>
                <a:ea typeface="ＭＳ Ｐゴシック" panose="020B0600070205080204" pitchFamily="34" charset="-128"/>
              </a:rPr>
              <a:t>As SP’s encapsulam tarefas repetitivas</a:t>
            </a:r>
          </a:p>
          <a:p>
            <a:pPr>
              <a:buFontTx/>
              <a:buChar char="•"/>
            </a:pPr>
            <a:r>
              <a:rPr lang="pt-BR" altLang="pt-BR" sz="1800">
                <a:solidFill>
                  <a:schemeClr val="tx2"/>
                </a:solidFill>
                <a:ea typeface="ＭＳ Ｐゴシック" panose="020B0600070205080204" pitchFamily="34" charset="-128"/>
              </a:rPr>
              <a:t>Eles oferecem suporte a variáveis declaradas pelo próprio usuário, uso de expressões condicionais, de laço e muitos outros recursos</a:t>
            </a:r>
          </a:p>
          <a:p>
            <a:endParaRPr lang="pt-BR" sz="180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66303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pt-BR" altLang="pt-BR" sz="3600">
                <a:solidFill>
                  <a:schemeClr val="tx2"/>
                </a:solidFill>
                <a:ea typeface="ＭＳ Ｐゴシック" panose="020B0600070205080204" pitchFamily="34" charset="-128"/>
              </a:rPr>
              <a:t>Stored Procedure</a:t>
            </a:r>
            <a:endParaRPr lang="pt-BR" sz="360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pt-BR" altLang="pt-BR" sz="1800">
                <a:solidFill>
                  <a:schemeClr val="tx2"/>
                </a:solidFill>
                <a:ea typeface="ＭＳ Ｐゴシック" panose="020B0600070205080204" pitchFamily="34" charset="-128"/>
              </a:rPr>
              <a:t>As vantagens do uso de Stored Procedures são claras:</a:t>
            </a:r>
          </a:p>
          <a:p>
            <a:endParaRPr lang="pt-BR" altLang="pt-BR" sz="1800">
              <a:solidFill>
                <a:schemeClr val="tx2"/>
              </a:solidFill>
              <a:ea typeface="ＭＳ Ｐゴシック" panose="020B0600070205080204" pitchFamily="34" charset="-128"/>
            </a:endParaRPr>
          </a:p>
          <a:p>
            <a:pPr lvl="1"/>
            <a:r>
              <a:rPr lang="pt-BR" altLang="pt-BR" sz="1800" b="1">
                <a:solidFill>
                  <a:schemeClr val="tx2"/>
                </a:solidFill>
                <a:ea typeface="ＭＳ Ｐゴシック" panose="020B0600070205080204" pitchFamily="34" charset="-128"/>
              </a:rPr>
              <a:t>Modularidade</a:t>
            </a:r>
            <a:r>
              <a:rPr lang="pt-BR" altLang="pt-BR" sz="1800">
                <a:solidFill>
                  <a:schemeClr val="tx2"/>
                </a:solidFill>
                <a:ea typeface="ＭＳ Ｐゴシック" panose="020B0600070205080204" pitchFamily="34" charset="-128"/>
              </a:rPr>
              <a:t>: passamos a ter o procedimento divido das outras partes do software, basta alterarmos somente às suas operações para que se tenha as modificações por toda a aplicação; </a:t>
            </a:r>
          </a:p>
          <a:p>
            <a:pPr lvl="1"/>
            <a:endParaRPr lang="pt-BR" altLang="pt-BR" sz="1800">
              <a:solidFill>
                <a:schemeClr val="tx2"/>
              </a:solidFill>
              <a:ea typeface="ＭＳ Ｐゴシック" panose="020B0600070205080204" pitchFamily="34" charset="-128"/>
            </a:endParaRPr>
          </a:p>
          <a:p>
            <a:pPr lvl="1"/>
            <a:r>
              <a:rPr lang="pt-BR" altLang="pt-BR" sz="1800" b="1">
                <a:solidFill>
                  <a:schemeClr val="tx2"/>
                </a:solidFill>
                <a:ea typeface="ＭＳ Ｐゴシック" panose="020B0600070205080204" pitchFamily="34" charset="-128"/>
              </a:rPr>
              <a:t>Diminuição de I/O</a:t>
            </a:r>
            <a:r>
              <a:rPr lang="pt-BR" altLang="pt-BR" sz="1800">
                <a:solidFill>
                  <a:schemeClr val="tx2"/>
                </a:solidFill>
                <a:ea typeface="ＭＳ Ｐゴシック" panose="020B0600070205080204" pitchFamily="34" charset="-128"/>
              </a:rPr>
              <a:t>: uma vez que é passado parâmetros para o servidor, chamando o procedimento armazenado, as operações se desenrolam usando processamento do servidor e no final deste, é retornado ou não os resultados de uma transação, sendo assim, não há um tráfego imenso e rotineiro de dados pela rede;</a:t>
            </a:r>
          </a:p>
          <a:p>
            <a:endParaRPr lang="pt-BR" sz="180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0833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pt-BR" altLang="pt-BR" sz="3600">
                <a:solidFill>
                  <a:schemeClr val="tx2"/>
                </a:solidFill>
                <a:ea typeface="ＭＳ Ｐゴシック" panose="020B0600070205080204" pitchFamily="34" charset="-128"/>
              </a:rPr>
              <a:t>Storage Procedure</a:t>
            </a:r>
            <a:endParaRPr lang="pt-BR" sz="360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pPr lvl="1"/>
            <a:r>
              <a:rPr lang="pt-BR" altLang="pt-BR" sz="1800" b="1">
                <a:solidFill>
                  <a:schemeClr val="tx2"/>
                </a:solidFill>
                <a:ea typeface="ＭＳ Ｐゴシック" panose="020B0600070205080204" pitchFamily="34" charset="-128"/>
              </a:rPr>
              <a:t>Rapidez na execução</a:t>
            </a:r>
            <a:r>
              <a:rPr lang="pt-BR" altLang="pt-BR" sz="1800">
                <a:solidFill>
                  <a:schemeClr val="tx2"/>
                </a:solidFill>
                <a:ea typeface="ＭＳ Ｐゴシック" panose="020B0600070205080204" pitchFamily="34" charset="-128"/>
              </a:rPr>
              <a:t>: os stored procedures, após salvos no servidor, ficam somente aguardando, já em uma posição da memória cache, serem chamados para executarem uma operação, ou seja, como estão pré-compilados, as ações também já estão pré-carregadas, dependendo somente dos valores dos parâmetros. Após a primeira execução, elas se tornam ainda mais rápidas;</a:t>
            </a:r>
          </a:p>
          <a:p>
            <a:pPr lvl="1"/>
            <a:endParaRPr lang="pt-BR" altLang="pt-BR" sz="1800">
              <a:solidFill>
                <a:schemeClr val="tx2"/>
              </a:solidFill>
              <a:ea typeface="ＭＳ Ｐゴシック" panose="020B0600070205080204" pitchFamily="34" charset="-128"/>
            </a:endParaRPr>
          </a:p>
          <a:p>
            <a:pPr lvl="1"/>
            <a:r>
              <a:rPr lang="pt-BR" altLang="pt-BR" sz="1800" b="1">
                <a:solidFill>
                  <a:schemeClr val="tx2"/>
                </a:solidFill>
                <a:ea typeface="ＭＳ Ｐゴシック" panose="020B0600070205080204" pitchFamily="34" charset="-128"/>
              </a:rPr>
              <a:t>Segurança de dados</a:t>
            </a:r>
            <a:r>
              <a:rPr lang="pt-BR" altLang="pt-BR" sz="1800">
                <a:solidFill>
                  <a:schemeClr val="tx2"/>
                </a:solidFill>
                <a:ea typeface="ＭＳ Ｐゴシック" panose="020B0600070205080204" pitchFamily="34" charset="-128"/>
              </a:rPr>
              <a:t>: podemos também, ocultar a complexidade do banco de dados para usuários, deixando que sejam acessados somente dados pertinentes ao tipo de permissão atribuída ao usuário ou mesmo declarando se o Stored Procedure é proprietário ou público, podendo ser também criptografada com </a:t>
            </a:r>
            <a:r>
              <a:rPr lang="pt-BR" altLang="pt-BR" sz="1800" b="1" i="1">
                <a:solidFill>
                  <a:schemeClr val="tx2"/>
                </a:solidFill>
                <a:ea typeface="ＭＳ Ｐゴシック" panose="020B0600070205080204" pitchFamily="34" charset="-128"/>
              </a:rPr>
              <a:t>WITH ENCRYPTION</a:t>
            </a:r>
            <a:r>
              <a:rPr lang="pt-BR" altLang="pt-BR" sz="1800" i="1">
                <a:solidFill>
                  <a:schemeClr val="tx2"/>
                </a:solidFill>
                <a:ea typeface="ＭＳ Ｐゴシック" panose="020B0600070205080204" pitchFamily="34" charset="-128"/>
              </a:rPr>
              <a:t>.</a:t>
            </a:r>
            <a:endParaRPr lang="pt-BR" altLang="pt-BR" sz="1800">
              <a:solidFill>
                <a:schemeClr val="tx2"/>
              </a:solidFill>
              <a:ea typeface="ＭＳ Ｐゴシック" panose="020B0600070205080204" pitchFamily="34" charset="-128"/>
            </a:endParaRPr>
          </a:p>
          <a:p>
            <a:endParaRPr lang="pt-BR" sz="180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7295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pt-BR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Storage Procedure</a:t>
            </a:r>
            <a:endParaRPr 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2" descr="05-07pic09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881843"/>
            <a:ext cx="7188199" cy="30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6942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pt-BR" altLang="pt-BR" sz="4000">
                <a:ea typeface="ＭＳ Ｐゴシック" panose="020B0600070205080204" pitchFamily="34" charset="-128"/>
              </a:rPr>
              <a:t>Funções de usuário (User Functions)</a:t>
            </a:r>
            <a:endParaRPr lang="pt-BR" sz="400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>
              <a:buFontTx/>
              <a:buChar char="•"/>
            </a:pPr>
            <a:r>
              <a:rPr lang="pt-BR" altLang="pt-BR" sz="2000">
                <a:ea typeface="ＭＳ Ｐゴシック" panose="020B0600070205080204" pitchFamily="34" charset="-128"/>
              </a:rPr>
              <a:t>As funções recebem valores que são passados como parâmetros e retorna um valor como resultado.</a:t>
            </a:r>
          </a:p>
          <a:p>
            <a:pPr>
              <a:buFontTx/>
              <a:buChar char="•"/>
            </a:pPr>
            <a:r>
              <a:rPr lang="pt-BR" altLang="pt-BR" sz="2000">
                <a:ea typeface="ＭＳ Ｐゴシック" panose="020B0600070205080204" pitchFamily="34" charset="-128"/>
              </a:rPr>
              <a:t>O usuário cria suas próprias funções para auxiliar na busca da informação. As user functions podem receber um ou mais parâmetros.</a:t>
            </a:r>
          </a:p>
          <a:p>
            <a:endParaRPr lang="pt-BR" sz="2000"/>
          </a:p>
        </p:txBody>
      </p:sp>
      <p:pic>
        <p:nvPicPr>
          <p:cNvPr id="5" name="Picture 4" descr="Gráficos financeiros em uma tela escura">
            <a:extLst>
              <a:ext uri="{FF2B5EF4-FFF2-40B4-BE49-F238E27FC236}">
                <a16:creationId xmlns:a16="http://schemas.microsoft.com/office/drawing/2014/main" id="{8A1E6DCF-A508-CB06-CBAF-6D2C507705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287" r="25095"/>
          <a:stretch>
            <a:fillRect/>
          </a:stretch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142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pt-BR" altLang="pt-BR" sz="4000">
                <a:ea typeface="ＭＳ Ｐゴシック" panose="020B0600070205080204" pitchFamily="34" charset="-128"/>
              </a:rPr>
              <a:t>Funções de usuário (User Functions)</a:t>
            </a:r>
            <a:endParaRPr lang="pt-BR" sz="400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>
              <a:buFontTx/>
              <a:buChar char="•"/>
            </a:pPr>
            <a:r>
              <a:rPr lang="pt-BR" altLang="pt-BR" sz="2000">
                <a:ea typeface="ＭＳ Ｐゴシック" panose="020B0600070205080204" pitchFamily="34" charset="-128"/>
              </a:rPr>
              <a:t>As funções de usuário podem ser de três tipos</a:t>
            </a:r>
          </a:p>
          <a:p>
            <a:pPr lvl="1"/>
            <a:r>
              <a:rPr lang="pt-BR" altLang="pt-BR" sz="2000" b="1">
                <a:ea typeface="ＭＳ Ｐゴシック" panose="020B0600070205080204" pitchFamily="34" charset="-128"/>
              </a:rPr>
              <a:t>Scalar Function</a:t>
            </a:r>
          </a:p>
          <a:p>
            <a:pPr lvl="1"/>
            <a:r>
              <a:rPr lang="pt-BR" altLang="pt-BR" sz="2000" b="1">
                <a:ea typeface="ＭＳ Ｐゴシック" panose="020B0600070205080204" pitchFamily="34" charset="-128"/>
              </a:rPr>
              <a:t>Multi-statement Table-valued Function</a:t>
            </a:r>
          </a:p>
          <a:p>
            <a:pPr lvl="1"/>
            <a:r>
              <a:rPr lang="pt-BR" altLang="pt-BR" sz="2000" b="1">
                <a:ea typeface="ＭＳ Ｐゴシック" panose="020B0600070205080204" pitchFamily="34" charset="-128"/>
              </a:rPr>
              <a:t>In-Line Table-valued Function</a:t>
            </a:r>
          </a:p>
          <a:p>
            <a:endParaRPr lang="pt-BR" sz="2000"/>
          </a:p>
        </p:txBody>
      </p:sp>
      <p:pic>
        <p:nvPicPr>
          <p:cNvPr id="5" name="Picture 4" descr="Fórmulas matemáticas complexas em um quadro negro">
            <a:extLst>
              <a:ext uri="{FF2B5EF4-FFF2-40B4-BE49-F238E27FC236}">
                <a16:creationId xmlns:a16="http://schemas.microsoft.com/office/drawing/2014/main" id="{50989E12-3A46-B5ED-72E7-43628097B9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481" r="10557" b="-1"/>
          <a:stretch>
            <a:fillRect/>
          </a:stretch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94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pt-BR" altLang="pt-BR" sz="4000">
                <a:ea typeface="ＭＳ Ｐゴシック" panose="020B0600070205080204" pitchFamily="34" charset="-128"/>
              </a:rPr>
              <a:t>Funções de usuário (User Functions)</a:t>
            </a:r>
            <a:endParaRPr lang="pt-BR" sz="400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 marL="342900" lvl="1" indent="-342900">
              <a:defRPr/>
            </a:pPr>
            <a:r>
              <a:rPr lang="pt-BR" sz="1100" b="1"/>
              <a:t>Scalar Function</a:t>
            </a:r>
          </a:p>
          <a:p>
            <a:pPr lvl="1">
              <a:defRPr/>
            </a:pPr>
            <a:r>
              <a:rPr lang="pt-BR" sz="1100"/>
              <a:t>As funções escalares são bem parecidas com as bult-in functions, que existem no banco de dados como a Getdate()</a:t>
            </a:r>
          </a:p>
          <a:p>
            <a:endParaRPr lang="pt-BR" sz="1100"/>
          </a:p>
          <a:p>
            <a:pPr marL="0" indent="0">
              <a:buNone/>
              <a:defRPr/>
            </a:pPr>
            <a:r>
              <a:rPr lang="en-US" sz="1100"/>
              <a:t>CREATE Function fn_cep(@cep smallint) RETURNS Nchar(40) AS</a:t>
            </a:r>
          </a:p>
          <a:p>
            <a:pPr marL="0" indent="0">
              <a:buNone/>
              <a:defRPr/>
            </a:pPr>
            <a:r>
              <a:rPr lang="en-US" sz="1100"/>
              <a:t>BEGIN </a:t>
            </a:r>
          </a:p>
          <a:p>
            <a:pPr marL="0" indent="0">
              <a:buNone/>
              <a:defRPr/>
            </a:pPr>
            <a:r>
              <a:rPr lang="en-US" sz="1100"/>
              <a:t>   DECLARE @Retorno varchar(40) </a:t>
            </a:r>
          </a:p>
          <a:p>
            <a:pPr marL="0" indent="0">
              <a:buNone/>
              <a:defRPr/>
            </a:pPr>
            <a:r>
              <a:rPr lang="en-US" sz="1100"/>
              <a:t>   SET @Retorno= (SELECT endereco FROM cidade WHERE cep =@cep) </a:t>
            </a:r>
          </a:p>
          <a:p>
            <a:pPr marL="0" indent="0">
              <a:buNone/>
              <a:defRPr/>
            </a:pPr>
            <a:r>
              <a:rPr lang="en-US" sz="1100"/>
              <a:t>   RETURN @Retorno</a:t>
            </a:r>
          </a:p>
          <a:p>
            <a:pPr marL="0" indent="0">
              <a:buNone/>
              <a:defRPr/>
            </a:pPr>
            <a:r>
              <a:rPr lang="en-US" sz="1100"/>
              <a:t> END </a:t>
            </a:r>
          </a:p>
          <a:p>
            <a:pPr marL="0" indent="0">
              <a:buNone/>
              <a:defRPr/>
            </a:pPr>
            <a:endParaRPr lang="en-US" sz="1100"/>
          </a:p>
          <a:p>
            <a:pPr marL="0" indent="0">
              <a:buNone/>
            </a:pPr>
            <a:r>
              <a:rPr lang="pt-BR" altLang="pt-BR" sz="1100" b="1"/>
              <a:t>Modo de usar</a:t>
            </a:r>
          </a:p>
          <a:p>
            <a:pPr marL="0" indent="0">
              <a:buNone/>
            </a:pPr>
            <a:r>
              <a:rPr lang="pt-BR" altLang="pt-BR" sz="1100"/>
              <a:t>SELECT *, fn_cep (cep) endereco FROM Cliente</a:t>
            </a:r>
          </a:p>
          <a:p>
            <a:pPr marL="0" indent="0">
              <a:buNone/>
              <a:defRPr/>
            </a:pPr>
            <a:endParaRPr lang="pt-BR" sz="1100"/>
          </a:p>
          <a:p>
            <a:endParaRPr lang="pt-BR" sz="11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29772B-1509-6609-1EEB-21BA0111DC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569" r="32375"/>
          <a:stretch>
            <a:fillRect/>
          </a:stretch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356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9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pt-BR" altLang="pt-BR" sz="3600">
                <a:solidFill>
                  <a:schemeClr val="tx2"/>
                </a:solidFill>
                <a:ea typeface="ＭＳ Ｐゴシック" panose="020B0600070205080204" pitchFamily="34" charset="-128"/>
              </a:rPr>
              <a:t>Funções de usuário (User Functions)</a:t>
            </a:r>
            <a:endParaRPr lang="pt-BR" sz="360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pPr>
              <a:buFontTx/>
              <a:buChar char="•"/>
            </a:pPr>
            <a:r>
              <a:rPr lang="pt-BR" altLang="pt-BR" sz="1800" b="1">
                <a:solidFill>
                  <a:schemeClr val="tx2"/>
                </a:solidFill>
                <a:ea typeface="ＭＳ Ｐゴシック" panose="020B0600070205080204" pitchFamily="34" charset="-128"/>
              </a:rPr>
              <a:t>Multi-statement Table-valued Function</a:t>
            </a:r>
            <a:endParaRPr lang="pt-BR" altLang="pt-BR" sz="1800">
              <a:solidFill>
                <a:schemeClr val="tx2"/>
              </a:solidFill>
              <a:ea typeface="ＭＳ Ｐゴシック" panose="020B0600070205080204" pitchFamily="34" charset="-128"/>
            </a:endParaRPr>
          </a:p>
          <a:p>
            <a:pPr lvl="1"/>
            <a:r>
              <a:rPr lang="pt-BR" altLang="pt-BR" sz="1800">
                <a:solidFill>
                  <a:schemeClr val="tx2"/>
                </a:solidFill>
                <a:ea typeface="ＭＳ Ｐゴシック" panose="020B0600070205080204" pitchFamily="34" charset="-128"/>
              </a:rPr>
              <a:t>Como o próprio nome já diz a Multi-Statement é utilizada para lógicas mais complexas que costumam conter condicional, outra diferença considerável também é que este tipo de função retorna uma tabela.</a:t>
            </a:r>
          </a:p>
          <a:p>
            <a:pPr lvl="1"/>
            <a:r>
              <a:rPr lang="pt-BR" altLang="pt-BR" sz="1800">
                <a:solidFill>
                  <a:schemeClr val="tx2"/>
                </a:solidFill>
                <a:ea typeface="ＭＳ Ｐゴシック" panose="020B0600070205080204" pitchFamily="34" charset="-128"/>
              </a:rPr>
              <a:t>Aqui é possível definir chave primária, identity etc, no retorno da tabela, deixando bem claro que este tipo de função retorna dados confiáveis e íntegros.</a:t>
            </a:r>
          </a:p>
          <a:p>
            <a:endParaRPr lang="pt-BR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859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903</Words>
  <Application>Microsoft Office PowerPoint</Application>
  <PresentationFormat>Widescreen</PresentationFormat>
  <Paragraphs>103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ＭＳ Ｐゴシック</vt:lpstr>
      <vt:lpstr>Arial</vt:lpstr>
      <vt:lpstr>Calibri</vt:lpstr>
      <vt:lpstr>Calibri Light</vt:lpstr>
      <vt:lpstr>Tema do Office</vt:lpstr>
      <vt:lpstr>Procedure e Function</vt:lpstr>
      <vt:lpstr>Stored Procedure</vt:lpstr>
      <vt:lpstr>Stored Procedure</vt:lpstr>
      <vt:lpstr>Storage Procedure</vt:lpstr>
      <vt:lpstr>Storage Procedure</vt:lpstr>
      <vt:lpstr>Funções de usuário (User Functions)</vt:lpstr>
      <vt:lpstr>Funções de usuário (User Functions)</vt:lpstr>
      <vt:lpstr>Funções de usuário (User Functions)</vt:lpstr>
      <vt:lpstr>Funções de usuário (User Functions)</vt:lpstr>
      <vt:lpstr>Funções de usuário (User Functions)</vt:lpstr>
      <vt:lpstr>Funções de usuário (User Functions)</vt:lpstr>
      <vt:lpstr>Funções de usuário (User Functions)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Procedure, Function e Trigger</dc:title>
  <dc:creator>Edson Martin Feitosa</dc:creator>
  <cp:lastModifiedBy>Edson Martin Feitosa</cp:lastModifiedBy>
  <cp:revision>3</cp:revision>
  <dcterms:created xsi:type="dcterms:W3CDTF">2024-11-25T17:47:25Z</dcterms:created>
  <dcterms:modified xsi:type="dcterms:W3CDTF">2025-05-19T18:08:53Z</dcterms:modified>
</cp:coreProperties>
</file>