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19"/>
  </p:notesMasterIdLst>
  <p:handoutMasterIdLst>
    <p:handoutMasterId r:id="rId20"/>
  </p:handoutMasterIdLst>
  <p:sldIdLst>
    <p:sldId id="286" r:id="rId2"/>
    <p:sldId id="264" r:id="rId3"/>
    <p:sldId id="284" r:id="rId4"/>
    <p:sldId id="28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2" r:id="rId17"/>
    <p:sldId id="28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22FDF39-0274-44E4-AE72-0DAAB48E01B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33A016-ED64-42CC-A59D-475A94FB0DA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580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0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25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820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79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11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69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00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45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57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F1D5-F7C1-4C8C-A635-57F42EB0E17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0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F1D5-F7C1-4C8C-A635-57F42EB0E17C}" type="datetimeFigureOut">
              <a:rPr lang="pt-BR" smtClean="0"/>
              <a:t>16/09/2024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F63B5-4883-4FF9-A74B-B804E7DA6D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66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pt.scribd.com/doc/37452635/46/Forma-Normal-de-Boyce-Codd-%E2%80%93-FNB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edson.feitosa@facens.b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Modelo Relacional e Formas Normais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Professor Edson Martin Feitosa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5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(Exemplo – 1FN)</a:t>
            </a:r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Passo 1 - identificar grupos de repetição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    Empregados   </a:t>
            </a:r>
            <a:r>
              <a:rPr lang="pt-BR" altLang="pt-BR" sz="1800" dirty="0" smtClean="0">
                <a:ea typeface="ＭＳ Ｐゴシック" panose="020B0600070205080204" pitchFamily="34" charset="-128"/>
              </a:rPr>
              <a:t>( 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 </a:t>
            </a:r>
            <a:r>
              <a:rPr lang="pt-BR" altLang="pt-BR" u="sng" dirty="0" err="1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Código_Empregado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Nome_Empregado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Código_Função</a:t>
            </a:r>
            <a:r>
              <a:rPr lang="pt-BR" altLang="pt-BR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Nome_Função</a:t>
            </a:r>
            <a:r>
              <a:rPr lang="pt-BR" altLang="pt-BR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CNPJ_Prestadora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Nome_Prestadora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,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			</a:t>
            </a:r>
            <a:r>
              <a:rPr lang="pt-BR" altLang="pt-BR" dirty="0" err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Data_Posse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   </a:t>
            </a:r>
            <a:r>
              <a:rPr lang="pt-BR" altLang="pt-BR" sz="1800" dirty="0" smtClean="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sz="1800" dirty="0" smtClean="0">
                <a:ea typeface="ＭＳ Ｐゴシック" panose="020B0600070205080204" pitchFamily="34" charset="-128"/>
              </a:rPr>
              <a:t>---------------------------------------------------------------------------------------------------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Passo 2 – Retirar o(s) grupo(s) de repetição</a:t>
            </a:r>
          </a:p>
          <a:p>
            <a:pPr marL="0" indent="0"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Função 	       			                        Empregado</a:t>
            </a:r>
          </a:p>
          <a:p>
            <a:pPr marL="0" indent="0"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altLang="pt-BR" sz="1800" dirty="0" smtClean="0">
                <a:ea typeface="ＭＳ Ｐゴシック" panose="020B0600070205080204" pitchFamily="34" charset="-128"/>
              </a:rPr>
              <a:t>---------------------------------------------------------------------------------------------------</a:t>
            </a:r>
          </a:p>
          <a:p>
            <a:r>
              <a:rPr lang="pt-BR" altLang="pt-BR" dirty="0" smtClean="0">
                <a:ea typeface="ＭＳ Ｐゴシック" panose="020B0600070205080204" pitchFamily="34" charset="-128"/>
              </a:rPr>
              <a:t>Passo 3 – Aplicar a 1FN nas novas relações para confirmar.</a:t>
            </a:r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E91E491-8134-43F8-B914-F9080E5742D0}" type="slidenum">
              <a:rPr lang="en-US" altLang="pt-BR" smtClean="0">
                <a:solidFill>
                  <a:srgbClr val="000000"/>
                </a:solidFill>
              </a:rPr>
              <a:pPr/>
              <a:t>10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1143000" y="4267200"/>
            <a:ext cx="34290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600" dirty="0">
                <a:solidFill>
                  <a:srgbClr val="CD4A1B"/>
                </a:solidFill>
              </a:rPr>
              <a:t>(</a:t>
            </a:r>
            <a:r>
              <a:rPr lang="pt-BR" altLang="pt-BR" sz="1600" dirty="0">
                <a:solidFill>
                  <a:schemeClr val="tx2"/>
                </a:solidFill>
              </a:rPr>
              <a:t>  </a:t>
            </a:r>
            <a:r>
              <a:rPr lang="pt-BR" altLang="pt-BR" sz="16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16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>
                <a:solidFill>
                  <a:srgbClr val="CD4A1B"/>
                </a:solidFill>
              </a:rPr>
              <a:t>   </a:t>
            </a:r>
            <a:r>
              <a:rPr lang="pt-BR" altLang="pt-BR" sz="1600" u="sng" dirty="0" err="1">
                <a:solidFill>
                  <a:srgbClr val="CD4A1B"/>
                </a:solidFill>
              </a:rPr>
              <a:t>Código_Função</a:t>
            </a:r>
            <a:r>
              <a:rPr lang="pt-BR" altLang="pt-BR" sz="1600" dirty="0">
                <a:solidFill>
                  <a:srgbClr val="CD4A1B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>
                <a:solidFill>
                  <a:srgbClr val="CD4A1B"/>
                </a:solidFill>
              </a:rPr>
              <a:t>   </a:t>
            </a:r>
            <a:r>
              <a:rPr lang="pt-BR" altLang="pt-BR" sz="1600" dirty="0" err="1">
                <a:solidFill>
                  <a:srgbClr val="CD4A1B"/>
                </a:solidFill>
              </a:rPr>
              <a:t>Nome_Função</a:t>
            </a:r>
            <a:r>
              <a:rPr lang="pt-BR" altLang="pt-BR" sz="1600" dirty="0">
                <a:solidFill>
                  <a:srgbClr val="CD4A1B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>
                <a:solidFill>
                  <a:srgbClr val="CD4A1B"/>
                </a:solidFill>
              </a:rPr>
              <a:t>   </a:t>
            </a:r>
            <a:r>
              <a:rPr lang="pt-BR" altLang="pt-BR" sz="1600" dirty="0" err="1">
                <a:solidFill>
                  <a:srgbClr val="CD4A1B"/>
                </a:solidFill>
              </a:rPr>
              <a:t>Data_Posse</a:t>
            </a:r>
            <a:r>
              <a:rPr lang="pt-BR" altLang="pt-BR" sz="1600" dirty="0">
                <a:solidFill>
                  <a:srgbClr val="CD4A1B"/>
                </a:solidFill>
              </a:rPr>
              <a:t>  )</a:t>
            </a:r>
            <a:endParaRPr lang="pt-BR" altLang="pt-BR" sz="1600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972050" y="4267199"/>
            <a:ext cx="29718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600" dirty="0"/>
              <a:t>( </a:t>
            </a:r>
            <a:r>
              <a:rPr lang="pt-BR" altLang="pt-BR" sz="16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16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/>
              <a:t>  </a:t>
            </a:r>
            <a:r>
              <a:rPr lang="pt-BR" altLang="pt-BR" sz="1600" dirty="0" err="1"/>
              <a:t>Nome_Empregado</a:t>
            </a:r>
            <a:r>
              <a:rPr lang="pt-BR" altLang="pt-BR" sz="16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/>
              <a:t>  </a:t>
            </a:r>
            <a:r>
              <a:rPr lang="pt-BR" altLang="pt-BR" sz="1600" dirty="0" err="1"/>
              <a:t>CNPJ_Prestadora</a:t>
            </a:r>
            <a:r>
              <a:rPr lang="pt-BR" altLang="pt-BR" sz="16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600" dirty="0"/>
              <a:t>  </a:t>
            </a:r>
            <a:r>
              <a:rPr lang="pt-BR" altLang="pt-BR" sz="1600" dirty="0" err="1"/>
              <a:t>Nome_Prestadora</a:t>
            </a:r>
            <a:r>
              <a:rPr lang="pt-BR" altLang="pt-BR" sz="1600" dirty="0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 autoUpdateAnimBg="0"/>
      <p:bldP spid="6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(Exemplo – 2FN)</a:t>
            </a:r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Aplica somente em relações com atributos compostos ou concatenado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Passos: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Identificar dependência funcional parcial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Retirar o(s) atributo(s) dependêntes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Aplicar a 2FN nas novas relações obtidas</a:t>
            </a:r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E4D22B-1ED4-440F-AD3D-2A59EDAFC2B3}" type="slidenum">
              <a:rPr lang="en-US" altLang="pt-BR" smtClean="0">
                <a:solidFill>
                  <a:srgbClr val="000000"/>
                </a:solidFill>
              </a:rPr>
              <a:pPr/>
              <a:t>11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828800" y="2286000"/>
            <a:ext cx="44196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2400" dirty="0"/>
              <a:t>Função </a:t>
            </a:r>
            <a:r>
              <a:rPr lang="pt-BR" altLang="pt-BR" sz="2400" dirty="0">
                <a:solidFill>
                  <a:srgbClr val="CD4A1B"/>
                </a:solidFill>
              </a:rPr>
              <a:t>(</a:t>
            </a:r>
            <a:r>
              <a:rPr lang="pt-BR" altLang="pt-BR" sz="2400" dirty="0"/>
              <a:t> </a:t>
            </a:r>
            <a:r>
              <a:rPr lang="pt-BR" altLang="pt-BR" sz="24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2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2400" dirty="0">
                <a:solidFill>
                  <a:schemeClr val="tx2"/>
                </a:solidFill>
              </a:rPr>
              <a:t>	    </a:t>
            </a:r>
            <a:r>
              <a:rPr lang="pt-BR" altLang="pt-BR" sz="2400" dirty="0">
                <a:solidFill>
                  <a:schemeClr val="accent1"/>
                </a:solidFill>
              </a:rPr>
              <a:t> </a:t>
            </a:r>
            <a:r>
              <a:rPr lang="pt-BR" altLang="pt-BR" sz="2400" u="sng" dirty="0" err="1">
                <a:solidFill>
                  <a:srgbClr val="CD4A1B"/>
                </a:solidFill>
              </a:rPr>
              <a:t>Código_Função</a:t>
            </a:r>
            <a:r>
              <a:rPr lang="pt-BR" altLang="pt-BR" sz="2400" dirty="0">
                <a:solidFill>
                  <a:srgbClr val="CD4A1B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2400" dirty="0">
                <a:solidFill>
                  <a:srgbClr val="CD4A1B"/>
                </a:solidFill>
              </a:rPr>
              <a:t>	     </a:t>
            </a:r>
            <a:r>
              <a:rPr lang="pt-BR" altLang="pt-BR" sz="2400" dirty="0" err="1">
                <a:solidFill>
                  <a:srgbClr val="CD4A1B"/>
                </a:solidFill>
              </a:rPr>
              <a:t>Nome_Função</a:t>
            </a:r>
            <a:r>
              <a:rPr lang="pt-BR" altLang="pt-BR" sz="2400" dirty="0">
                <a:solidFill>
                  <a:srgbClr val="CD4A1B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2400" dirty="0">
                <a:solidFill>
                  <a:srgbClr val="CD4A1B"/>
                </a:solidFill>
              </a:rPr>
              <a:t>	     </a:t>
            </a:r>
            <a:r>
              <a:rPr lang="pt-BR" altLang="pt-BR" sz="2400" dirty="0" err="1">
                <a:solidFill>
                  <a:srgbClr val="CD4A1B"/>
                </a:solidFill>
              </a:rPr>
              <a:t>Data_Posse</a:t>
            </a:r>
            <a:r>
              <a:rPr lang="pt-BR" altLang="pt-BR" sz="2400" dirty="0">
                <a:solidFill>
                  <a:srgbClr val="CD4A1B"/>
                </a:solidFill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(Exemplo – 2FN)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Passo 1 – Identificar atributos com dependência funcional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Função (</a:t>
            </a:r>
            <a:r>
              <a:rPr lang="pt-BR" altLang="pt-BR" u="sng" smtClean="0">
                <a:ea typeface="ＭＳ Ｐゴシック" panose="020B0600070205080204" pitchFamily="34" charset="-128"/>
              </a:rPr>
              <a:t>Código_Empregado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       </a:t>
            </a:r>
            <a:r>
              <a:rPr lang="pt-BR" altLang="pt-BR" u="sng" smtClean="0">
                <a:ea typeface="ＭＳ Ｐゴシック" panose="020B0600070205080204" pitchFamily="34" charset="-128"/>
              </a:rPr>
              <a:t>Código_Função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</a:t>
            </a:r>
            <a:r>
              <a:rPr lang="pt-BR" altLang="pt-BR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      Nome_Função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       Data_Posse)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--------------------------------------------------------------------------------------------------------------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Passo 2 – Retirar o(s) atributo(s) dependentes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Função 				Histórico 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---------------------------------------------------------------------------------------------------------------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Passo 3 – Aplicar a 2FN nas novas relações (confirmar)</a:t>
            </a:r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8665F8-6133-4BF0-9844-2FF5F4D02003}" type="slidenum">
              <a:rPr lang="en-US" altLang="pt-BR" smtClean="0">
                <a:solidFill>
                  <a:srgbClr val="000000"/>
                </a:solidFill>
              </a:rPr>
              <a:pPr/>
              <a:t>12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1447800" y="4191000"/>
            <a:ext cx="2743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rgbClr val="CD4A1B"/>
                </a:solidFill>
              </a:rPr>
              <a:t>( </a:t>
            </a:r>
            <a:r>
              <a:rPr lang="pt-BR" altLang="pt-BR" sz="1400" u="sng" dirty="0" err="1">
                <a:solidFill>
                  <a:srgbClr val="CD4A1B"/>
                </a:solidFill>
              </a:rPr>
              <a:t>Código_Função</a:t>
            </a:r>
            <a:r>
              <a:rPr lang="pt-BR" altLang="pt-BR" sz="1400" dirty="0">
                <a:solidFill>
                  <a:schemeClr val="accent1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chemeClr val="accent1"/>
                </a:solidFill>
              </a:rPr>
              <a:t>   </a:t>
            </a:r>
            <a:r>
              <a:rPr lang="pt-BR" altLang="pt-BR" sz="1400" dirty="0" err="1"/>
              <a:t>Nome_Função</a:t>
            </a:r>
            <a:r>
              <a:rPr lang="pt-BR" altLang="pt-BR" sz="1400" dirty="0">
                <a:solidFill>
                  <a:schemeClr val="accent1"/>
                </a:solidFill>
              </a:rPr>
              <a:t>  </a:t>
            </a:r>
            <a:r>
              <a:rPr lang="pt-BR" altLang="pt-BR" sz="1400" dirty="0">
                <a:solidFill>
                  <a:srgbClr val="CD4A1B"/>
                </a:solidFill>
              </a:rPr>
              <a:t>)</a:t>
            </a:r>
            <a:endParaRPr lang="pt-BR" altLang="pt-BR" sz="1400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4876800" y="4202151"/>
            <a:ext cx="34290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rgbClr val="CD4A1B"/>
                </a:solidFill>
              </a:rPr>
              <a:t>(</a:t>
            </a:r>
            <a:r>
              <a:rPr lang="pt-BR" altLang="pt-BR" sz="1400" dirty="0">
                <a:solidFill>
                  <a:schemeClr val="tx2"/>
                </a:solidFill>
              </a:rPr>
              <a:t>  </a:t>
            </a:r>
            <a:r>
              <a:rPr lang="pt-BR" altLang="pt-BR" sz="14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chemeClr val="accent1"/>
                </a:solidFill>
              </a:rPr>
              <a:t>   </a:t>
            </a:r>
            <a:r>
              <a:rPr lang="pt-BR" altLang="pt-BR" sz="1400" u="sng" dirty="0" err="1">
                <a:solidFill>
                  <a:srgbClr val="CD4A1B"/>
                </a:solidFill>
              </a:rPr>
              <a:t>Código_Função</a:t>
            </a:r>
            <a:r>
              <a:rPr lang="pt-BR" altLang="pt-BR" sz="1400" dirty="0">
                <a:solidFill>
                  <a:srgbClr val="CD4A1B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rgbClr val="CD4A1B"/>
                </a:solidFill>
              </a:rPr>
              <a:t>   </a:t>
            </a:r>
            <a:r>
              <a:rPr lang="pt-BR" altLang="pt-BR" sz="1400" dirty="0" err="1">
                <a:solidFill>
                  <a:srgbClr val="CD4A1B"/>
                </a:solidFill>
              </a:rPr>
              <a:t>Data_Posse</a:t>
            </a:r>
            <a:r>
              <a:rPr lang="pt-BR" altLang="pt-BR" sz="1400" dirty="0">
                <a:solidFill>
                  <a:srgbClr val="CD4A1B"/>
                </a:solidFill>
              </a:rPr>
              <a:t> 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 autoUpdateAnimBg="0"/>
      <p:bldP spid="6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dirty="0" smtClean="0">
                <a:ea typeface="ＭＳ Ｐゴシック" panose="020B0600070205080204" pitchFamily="34" charset="-128"/>
              </a:rPr>
              <a:t>Normalização de Dados (Exemplo – 3FN)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pt-BR" altLang="pt-BR" dirty="0" smtClean="0">
                <a:ea typeface="ＭＳ Ｐゴシック" panose="020B0600070205080204" pitchFamily="34" charset="-128"/>
              </a:rPr>
              <a:t>Aplicar nas relações que estejam na 1FN e 2FN</a:t>
            </a: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r>
              <a:rPr lang="pt-BR" altLang="pt-BR" dirty="0" smtClean="0">
                <a:ea typeface="ＭＳ Ｐゴシック" panose="020B0600070205080204" pitchFamily="34" charset="-128"/>
              </a:rPr>
              <a:t>Passos:</a:t>
            </a:r>
          </a:p>
          <a:p>
            <a:pPr lvl="1">
              <a:buFontTx/>
              <a:buAutoNum type="arabicPeriod"/>
            </a:pPr>
            <a:r>
              <a:rPr lang="pt-BR" altLang="pt-BR" dirty="0" smtClean="0">
                <a:ea typeface="ＭＳ Ｐゴシック" panose="020B0600070205080204" pitchFamily="34" charset="-128"/>
              </a:rPr>
              <a:t>Identificar dependência funcional transitiva</a:t>
            </a:r>
          </a:p>
          <a:p>
            <a:pPr lvl="1">
              <a:buFontTx/>
              <a:buAutoNum type="arabicPeriod"/>
            </a:pPr>
            <a:r>
              <a:rPr lang="pt-BR" altLang="pt-BR" dirty="0" smtClean="0">
                <a:ea typeface="ＭＳ Ｐゴシック" panose="020B0600070205080204" pitchFamily="34" charset="-128"/>
              </a:rPr>
              <a:t>Retirar o(s) atributo(s) com dependência transitiva</a:t>
            </a:r>
          </a:p>
          <a:p>
            <a:pPr lvl="1">
              <a:buFontTx/>
              <a:buAutoNum type="arabicPeriod"/>
            </a:pPr>
            <a:r>
              <a:rPr lang="pt-BR" altLang="pt-BR" dirty="0" smtClean="0">
                <a:ea typeface="ＭＳ Ｐゴシック" panose="020B0600070205080204" pitchFamily="34" charset="-128"/>
              </a:rPr>
              <a:t>Aplicar a 3FN nas novas relações obtidas</a:t>
            </a: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6BA0888-CA8A-4E4C-992C-7EA22DFC1DF5}" type="slidenum">
              <a:rPr lang="en-US" altLang="pt-BR" smtClean="0">
                <a:solidFill>
                  <a:srgbClr val="000000"/>
                </a:solidFill>
              </a:rPr>
              <a:pPr/>
              <a:t>13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204527" y="2088357"/>
            <a:ext cx="53530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Empregado ( </a:t>
            </a:r>
            <a:r>
              <a:rPr lang="pt-BR" altLang="pt-BR" sz="14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dirty="0" err="1"/>
              <a:t>Nome_Empregado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dirty="0" err="1"/>
              <a:t>CNPJ_Prestadora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dirty="0" err="1"/>
              <a:t>Nome_Prestadora</a:t>
            </a:r>
            <a:r>
              <a:rPr lang="pt-BR" altLang="pt-BR" sz="1400" dirty="0"/>
              <a:t>  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27038" y="3503613"/>
            <a:ext cx="3395663" cy="609600"/>
            <a:chOff x="269" y="2831"/>
            <a:chExt cx="2139" cy="384"/>
          </a:xfrm>
        </p:grpSpPr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680" y="2831"/>
              <a:ext cx="17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( </a:t>
              </a:r>
              <a:r>
                <a:rPr lang="pt-BR" altLang="pt-BR" sz="1400" u="sng" dirty="0" err="1"/>
                <a:t>Código_Função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dirty="0" err="1"/>
                <a:t>Nome_Função</a:t>
              </a:r>
              <a:r>
                <a:rPr lang="pt-BR" altLang="pt-BR" sz="1400" dirty="0"/>
                <a:t>  </a:t>
              </a:r>
              <a:r>
                <a:rPr lang="pt-BR" altLang="pt-BR" sz="1400" dirty="0">
                  <a:solidFill>
                    <a:srgbClr val="CD4A1B"/>
                  </a:solidFill>
                </a:rPr>
                <a:t>)</a:t>
              </a:r>
              <a:endParaRPr lang="pt-BR" altLang="pt-BR" sz="1400" dirty="0"/>
            </a:p>
          </p:txBody>
        </p:sp>
        <p:sp>
          <p:nvSpPr>
            <p:cNvPr id="17419" name="Text Box 8"/>
            <p:cNvSpPr txBox="1">
              <a:spLocks noChangeArrowheads="1"/>
            </p:cNvSpPr>
            <p:nvPr/>
          </p:nvSpPr>
          <p:spPr bwMode="auto">
            <a:xfrm>
              <a:off x="269" y="2840"/>
              <a:ext cx="91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/>
                <a:t>Função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44851" y="3497263"/>
            <a:ext cx="4268788" cy="868362"/>
            <a:chOff x="2836" y="2823"/>
            <a:chExt cx="2689" cy="547"/>
          </a:xfrm>
        </p:grpSpPr>
        <p:sp>
          <p:nvSpPr>
            <p:cNvPr id="17416" name="Text Box 9"/>
            <p:cNvSpPr txBox="1">
              <a:spLocks noChangeArrowheads="1"/>
            </p:cNvSpPr>
            <p:nvPr/>
          </p:nvSpPr>
          <p:spPr bwMode="auto">
            <a:xfrm>
              <a:off x="3365" y="2823"/>
              <a:ext cx="2160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(  </a:t>
              </a:r>
              <a:r>
                <a:rPr lang="pt-BR" altLang="pt-BR" sz="1400" u="sng" dirty="0" err="1"/>
                <a:t>Código_Empregado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u="sng" dirty="0" err="1"/>
                <a:t>Código_Função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dirty="0" err="1"/>
                <a:t>Data_Posse</a:t>
              </a:r>
              <a:r>
                <a:rPr lang="pt-BR" altLang="pt-BR" sz="1400" dirty="0"/>
                <a:t>  )</a:t>
              </a:r>
            </a:p>
          </p:txBody>
        </p:sp>
        <p:sp>
          <p:nvSpPr>
            <p:cNvPr id="17417" name="Text Box 10"/>
            <p:cNvSpPr txBox="1">
              <a:spLocks noChangeArrowheads="1"/>
            </p:cNvSpPr>
            <p:nvPr/>
          </p:nvSpPr>
          <p:spPr bwMode="auto">
            <a:xfrm>
              <a:off x="2836" y="2829"/>
              <a:ext cx="91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Histórico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(Exemplo – 3FN)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Passo 1 - Identificar dependência funcional transitiva</a:t>
            </a: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--------------------------------------------------------------------------------------------------------------</a:t>
            </a:r>
          </a:p>
          <a:p>
            <a:pPr marL="342900" lvl="1" indent="-342900">
              <a:buFontTx/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Passo 2 - Retirar o(s) atributo(s) com dependência transitiva</a:t>
            </a: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pPr marL="342900" lvl="1" indent="-342900">
              <a:buFontTx/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---------------------------------------------------------------------------------------------------------------</a:t>
            </a:r>
          </a:p>
          <a:p>
            <a:pPr marL="342900" lvl="1" indent="-342900">
              <a:buFontTx/>
              <a:buNone/>
            </a:pPr>
            <a:r>
              <a:rPr lang="pt-BR" altLang="pt-BR" dirty="0" smtClean="0">
                <a:ea typeface="ＭＳ Ｐゴシック" panose="020B0600070205080204" pitchFamily="34" charset="-128"/>
              </a:rPr>
              <a:t>Passo 3 – Aplicar a 3FN nas novas </a:t>
            </a:r>
            <a:r>
              <a:rPr lang="pt-BR" altLang="pt-BR" dirty="0" err="1" smtClean="0">
                <a:ea typeface="ＭＳ Ｐゴシック" panose="020B0600070205080204" pitchFamily="34" charset="-128"/>
              </a:rPr>
              <a:t>relaçoes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 Obtidas</a:t>
            </a:r>
          </a:p>
          <a:p>
            <a:pPr marL="342900" lvl="1" indent="-342900">
              <a:buFontTx/>
              <a:buNone/>
            </a:pPr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  <a:p>
            <a:endParaRPr lang="pt-BR" altLang="pt-BR" dirty="0" smtClean="0">
              <a:ea typeface="ＭＳ Ｐゴシック" panose="020B0600070205080204" pitchFamily="34" charset="-128"/>
            </a:endParaRPr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307B53-DA75-4132-85A7-C9766356E14D}" type="slidenum">
              <a:rPr lang="en-US" altLang="pt-BR" smtClean="0">
                <a:solidFill>
                  <a:srgbClr val="000000"/>
                </a:solidFill>
              </a:rPr>
              <a:pPr/>
              <a:t>14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438275" y="978694"/>
            <a:ext cx="535305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Empregado ( </a:t>
            </a:r>
            <a:r>
              <a:rPr lang="pt-BR" altLang="pt-BR" sz="1400" u="sng" dirty="0" err="1">
                <a:solidFill>
                  <a:schemeClr val="tx2"/>
                </a:solidFill>
              </a:rPr>
              <a:t>Código_Empregado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dirty="0" err="1"/>
              <a:t>Nome_Empregado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</a:t>
            </a:r>
            <a:r>
              <a:rPr lang="pt-BR" altLang="pt-BR" sz="1400" dirty="0">
                <a:solidFill>
                  <a:srgbClr val="FF0000"/>
                </a:solidFill>
              </a:rPr>
              <a:t> </a:t>
            </a:r>
            <a:r>
              <a:rPr lang="pt-BR" altLang="pt-BR" sz="1400" dirty="0" err="1">
                <a:solidFill>
                  <a:srgbClr val="FF0000"/>
                </a:solidFill>
              </a:rPr>
              <a:t>CNPJ_Prestadora</a:t>
            </a:r>
            <a:r>
              <a:rPr lang="pt-BR" altLang="pt-BR" sz="1400" dirty="0">
                <a:solidFill>
                  <a:srgbClr val="FF0000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>
                <a:solidFill>
                  <a:srgbClr val="FF0000"/>
                </a:solidFill>
              </a:rPr>
              <a:t>	   </a:t>
            </a:r>
            <a:r>
              <a:rPr lang="pt-BR" altLang="pt-BR" sz="1400" dirty="0" err="1">
                <a:solidFill>
                  <a:srgbClr val="FF0000"/>
                </a:solidFill>
              </a:rPr>
              <a:t>Nome_Prestadora</a:t>
            </a:r>
            <a:r>
              <a:rPr lang="pt-BR" altLang="pt-BR" sz="1400" dirty="0">
                <a:solidFill>
                  <a:srgbClr val="FF0000"/>
                </a:solidFill>
              </a:rPr>
              <a:t>  </a:t>
            </a:r>
            <a:r>
              <a:rPr lang="pt-BR" altLang="pt-BR" sz="1400" dirty="0"/>
              <a:t>)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90550" y="2859087"/>
            <a:ext cx="3400425" cy="609600"/>
            <a:chOff x="372" y="2625"/>
            <a:chExt cx="2142" cy="384"/>
          </a:xfrm>
        </p:grpSpPr>
        <p:sp>
          <p:nvSpPr>
            <p:cNvPr id="18447" name="Text Box 7"/>
            <p:cNvSpPr txBox="1">
              <a:spLocks noChangeArrowheads="1"/>
            </p:cNvSpPr>
            <p:nvPr/>
          </p:nvSpPr>
          <p:spPr bwMode="auto">
            <a:xfrm>
              <a:off x="786" y="2625"/>
              <a:ext cx="17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( </a:t>
              </a:r>
              <a:r>
                <a:rPr lang="pt-BR" altLang="pt-BR" sz="1400" u="sng" dirty="0" err="1"/>
                <a:t>Código_Função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dirty="0" err="1"/>
                <a:t>Nome_Função</a:t>
              </a:r>
              <a:r>
                <a:rPr lang="pt-BR" altLang="pt-BR" sz="1400" dirty="0"/>
                <a:t>  </a:t>
              </a:r>
              <a:r>
                <a:rPr lang="pt-BR" altLang="pt-BR" sz="1400" dirty="0">
                  <a:solidFill>
                    <a:srgbClr val="CD4A1B"/>
                  </a:solidFill>
                </a:rPr>
                <a:t>)</a:t>
              </a:r>
              <a:endParaRPr lang="pt-BR" altLang="pt-BR" sz="1400" dirty="0"/>
            </a:p>
          </p:txBody>
        </p:sp>
        <p:sp>
          <p:nvSpPr>
            <p:cNvPr id="18448" name="Text Box 8"/>
            <p:cNvSpPr txBox="1">
              <a:spLocks noChangeArrowheads="1"/>
            </p:cNvSpPr>
            <p:nvPr/>
          </p:nvSpPr>
          <p:spPr bwMode="auto">
            <a:xfrm>
              <a:off x="372" y="2625"/>
              <a:ext cx="91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/>
                <a:t>Função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95650" y="2770187"/>
            <a:ext cx="4457700" cy="868363"/>
            <a:chOff x="2868" y="2594"/>
            <a:chExt cx="2808" cy="547"/>
          </a:xfrm>
        </p:grpSpPr>
        <p:sp>
          <p:nvSpPr>
            <p:cNvPr id="18445" name="Text Box 9"/>
            <p:cNvSpPr txBox="1">
              <a:spLocks noChangeArrowheads="1"/>
            </p:cNvSpPr>
            <p:nvPr/>
          </p:nvSpPr>
          <p:spPr bwMode="auto">
            <a:xfrm>
              <a:off x="3516" y="2594"/>
              <a:ext cx="2160" cy="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(  </a:t>
              </a:r>
              <a:r>
                <a:rPr lang="pt-BR" altLang="pt-BR" sz="1400" u="sng" dirty="0" err="1"/>
                <a:t>Código_Empregado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u="sng" dirty="0" err="1"/>
                <a:t>Código_Função</a:t>
              </a:r>
              <a:r>
                <a:rPr lang="pt-BR" altLang="pt-BR" sz="1400" dirty="0"/>
                <a:t>,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   </a:t>
              </a:r>
              <a:r>
                <a:rPr lang="pt-BR" altLang="pt-BR" sz="1400" dirty="0" err="1"/>
                <a:t>Data_Posse</a:t>
              </a:r>
              <a:r>
                <a:rPr lang="pt-BR" altLang="pt-BR" sz="1400" dirty="0"/>
                <a:t>  )</a:t>
              </a:r>
            </a:p>
          </p:txBody>
        </p:sp>
        <p:sp>
          <p:nvSpPr>
            <p:cNvPr id="18446" name="Text Box 10"/>
            <p:cNvSpPr txBox="1">
              <a:spLocks noChangeArrowheads="1"/>
            </p:cNvSpPr>
            <p:nvPr/>
          </p:nvSpPr>
          <p:spPr bwMode="auto">
            <a:xfrm>
              <a:off x="2868" y="2641"/>
              <a:ext cx="912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pt-BR" altLang="pt-BR" sz="1400" dirty="0"/>
                <a:t>Histórico</a:t>
              </a:r>
            </a:p>
          </p:txBody>
        </p:sp>
      </p:grp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628650" y="4687888"/>
            <a:ext cx="4800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Prestadora ( </a:t>
            </a:r>
            <a:r>
              <a:rPr lang="pt-BR" altLang="pt-BR" sz="1400" u="sng" dirty="0" err="1"/>
              <a:t>CNPJ_Prestadora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</a:t>
            </a:r>
            <a:r>
              <a:rPr lang="pt-BR" altLang="pt-BR" sz="1400" dirty="0" err="1"/>
              <a:t>Nome_Prestadora</a:t>
            </a:r>
            <a:r>
              <a:rPr lang="pt-BR" altLang="pt-BR" sz="1400" dirty="0"/>
              <a:t> )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3448050" y="4683125"/>
            <a:ext cx="5181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pt-BR" altLang="pt-BR" sz="1400"/>
              <a:t>Empregado ( </a:t>
            </a:r>
            <a:r>
              <a:rPr lang="pt-BR" altLang="pt-BR" sz="1400" u="sng">
                <a:solidFill>
                  <a:schemeClr val="tx2"/>
                </a:solidFill>
              </a:rPr>
              <a:t>Código_Empregado</a:t>
            </a:r>
            <a:r>
              <a:rPr lang="pt-BR" altLang="pt-BR" sz="1400"/>
              <a:t>,</a:t>
            </a:r>
          </a:p>
          <a:p>
            <a:pPr eaLnBrk="1" hangingPunct="1"/>
            <a:r>
              <a:rPr lang="pt-BR" altLang="pt-BR" sz="1400"/>
              <a:t>	   Nome_Empregado,</a:t>
            </a:r>
          </a:p>
          <a:p>
            <a:pPr eaLnBrk="1" hangingPunct="1"/>
            <a:r>
              <a:rPr lang="pt-BR" altLang="pt-BR" sz="1400"/>
              <a:t>	   CNPJ_Prestadora )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4762500" y="1752600"/>
            <a:ext cx="2552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V="1">
            <a:off x="7315200" y="1752600"/>
            <a:ext cx="0" cy="25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553200" y="4294188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3" grpId="0" autoUpdateAnimBg="0"/>
      <p:bldP spid="1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(Forma Normal de Boyce-Code)</a:t>
            </a:r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Técnica desenvolvida para resolver algumas situações que não era inicialmente cobertas pelas três formas normais, em especial quando havia várias chaves na entidade (chave composta).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Nas três formas normais tratam de atributos dependentes de chave primária, enquanto na forma normal de Boyce-Code se preocupa com a independência de atributos chaves.  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Ex.: Aula (</a:t>
            </a:r>
            <a:r>
              <a:rPr lang="pt-BR" altLang="pt-BR" u="sng" smtClean="0">
                <a:ea typeface="ＭＳ Ｐゴシック" panose="020B0600070205080204" pitchFamily="34" charset="-128"/>
              </a:rPr>
              <a:t>CodAluno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          </a:t>
            </a:r>
            <a:r>
              <a:rPr lang="pt-BR" altLang="pt-BR" u="sng" smtClean="0">
                <a:ea typeface="ＭＳ Ｐゴシック" panose="020B0600070205080204" pitchFamily="34" charset="-128"/>
              </a:rPr>
              <a:t>CodCurso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         </a:t>
            </a:r>
            <a:r>
              <a:rPr lang="pt-BR" altLang="pt-BR" u="sng" smtClean="0">
                <a:ea typeface="ＭＳ Ｐゴシック" panose="020B0600070205080204" pitchFamily="34" charset="-128"/>
              </a:rPr>
              <a:t>CodTurma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         </a:t>
            </a:r>
            <a:r>
              <a:rPr lang="pt-BR" altLang="pt-BR" u="sng" smtClean="0">
                <a:ea typeface="ＭＳ Ｐゴシック" panose="020B0600070205080204" pitchFamily="34" charset="-128"/>
              </a:rPr>
              <a:t>CodProfessor</a:t>
            </a:r>
            <a:r>
              <a:rPr lang="pt-BR" altLang="pt-BR" smtClean="0">
                <a:ea typeface="ＭＳ Ｐゴシック" panose="020B0600070205080204" pitchFamily="34" charset="-128"/>
              </a:rPr>
              <a:t>)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Um mesmo professor pode ministrar aulas entre cursos e turmas diferentes. Sendo assim podemos identificar três chaves candidatas que são determinantes nessa entidade: CODCURSO+CODTURMA,CODCURSO+CODPROFESSOR e CODTURMA+CODPROFESSOR.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O atributo CODPROFESSOR é parcialmente dependente do CODCURSO e de CODTURMA, mas é totalmente dependente da chave candidata composta CODCURSO+CODTURMA. Dessa forma a entidade deve ser desmembrada, resultando em duas: uma que contem os atributos que descrevem o aluno em si, e outra cujos atributos designam um professor</a:t>
            </a:r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2DF311-8A97-450E-8F56-244233583D9F}" type="slidenum">
              <a:rPr lang="en-US" altLang="pt-BR" smtClean="0">
                <a:solidFill>
                  <a:srgbClr val="000000"/>
                </a:solidFill>
              </a:rPr>
              <a:pPr/>
              <a:t>15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504825" y="5623215"/>
            <a:ext cx="243840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 err="1"/>
              <a:t>TurmaAluno</a:t>
            </a:r>
            <a:r>
              <a:rPr lang="pt-BR" altLang="pt-BR" sz="1400" dirty="0"/>
              <a:t> ( </a:t>
            </a:r>
            <a:r>
              <a:rPr lang="pt-BR" altLang="pt-BR" sz="1400" u="sng" dirty="0" err="1">
                <a:solidFill>
                  <a:schemeClr val="tx2"/>
                </a:solidFill>
              </a:rPr>
              <a:t>codAluno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u="sng" dirty="0" err="1"/>
              <a:t>codCurso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</a:t>
            </a:r>
            <a:r>
              <a:rPr lang="pt-BR" altLang="pt-BR" sz="1400" dirty="0" err="1"/>
              <a:t>codTurma</a:t>
            </a:r>
            <a:r>
              <a:rPr lang="pt-BR" altLang="pt-BR" sz="1400" dirty="0"/>
              <a:t>,)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5105400" y="5623215"/>
            <a:ext cx="312420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pt-BR" altLang="pt-BR" sz="1400" dirty="0" err="1"/>
              <a:t>TurmaProfessor</a:t>
            </a:r>
            <a:r>
              <a:rPr lang="pt-BR" altLang="pt-BR" sz="1400" dirty="0"/>
              <a:t> ( </a:t>
            </a:r>
            <a:r>
              <a:rPr lang="pt-BR" altLang="pt-BR" sz="1400" u="sng" dirty="0" err="1">
                <a:solidFill>
                  <a:schemeClr val="tx2"/>
                </a:solidFill>
              </a:rPr>
              <a:t>codCurso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       </a:t>
            </a:r>
            <a:r>
              <a:rPr lang="pt-BR" altLang="pt-BR" sz="1400" u="sng" dirty="0" err="1"/>
              <a:t>codTurma</a:t>
            </a:r>
            <a:r>
              <a:rPr lang="pt-BR" altLang="pt-BR" sz="1400" dirty="0"/>
              <a:t>,</a:t>
            </a:r>
          </a:p>
          <a:p>
            <a:pPr eaLnBrk="1" hangingPunct="1">
              <a:lnSpc>
                <a:spcPct val="120000"/>
              </a:lnSpc>
            </a:pPr>
            <a:r>
              <a:rPr lang="pt-BR" altLang="pt-BR" sz="1400" dirty="0"/>
              <a:t>	          </a:t>
            </a:r>
            <a:r>
              <a:rPr lang="pt-BR" altLang="pt-BR" sz="1400" u="sng" dirty="0" err="1"/>
              <a:t>codProfessor</a:t>
            </a:r>
            <a:r>
              <a:rPr lang="pt-BR" altLang="pt-BR" sz="1400" dirty="0"/>
              <a:t>,)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Referências Bibliográficas</a:t>
            </a:r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dirty="0" smtClean="0">
                <a:ea typeface="ＭＳ Ｐゴシック" panose="020B0600070205080204" pitchFamily="34" charset="-128"/>
                <a:hlinkClick r:id="rId2"/>
              </a:rPr>
              <a:t>http://pt.scribd.com/doc/37452635/46/Forma-Normal-de-Boyce-Codd-%E2%80%93-FNBC</a:t>
            </a:r>
            <a:r>
              <a:rPr lang="pt-BR" altLang="pt-BR" dirty="0" smtClean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1E5A54-CE6F-449F-9E61-0710CBB91D4C}" type="slidenum">
              <a:rPr lang="en-US" altLang="pt-BR" smtClean="0">
                <a:solidFill>
                  <a:srgbClr val="000000"/>
                </a:solidFill>
              </a:rPr>
              <a:pPr/>
              <a:t>16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666999"/>
            <a:ext cx="7886700" cy="3509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pt-BR" sz="320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320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edson.feitosa@facens.br</a:t>
            </a:r>
            <a:r>
              <a:rPr lang="pt-BR" sz="32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Modelo Relacional (Conceitos)</a:t>
            </a:r>
          </a:p>
        </p:txBody>
      </p:sp>
      <p:sp>
        <p:nvSpPr>
          <p:cNvPr id="6148" name="Espaço Reservado para Conteúdo 5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Forma de representar um modelo de dados para criação de banco de dados relacionais.</a:t>
            </a: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Definições</a:t>
            </a:r>
          </a:p>
          <a:p>
            <a:pPr>
              <a:buFontTx/>
              <a:buChar char="•"/>
            </a:pPr>
            <a:r>
              <a:rPr lang="pt-BR" altLang="pt-BR" sz="1600" dirty="0" smtClean="0">
                <a:ea typeface="ＭＳ Ｐゴシック" panose="020B0600070205080204" pitchFamily="34" charset="-128"/>
              </a:rPr>
              <a:t>Relação: Termo usado para se referir a uma tabela.</a:t>
            </a:r>
          </a:p>
          <a:p>
            <a:pPr>
              <a:buFontTx/>
              <a:buChar char="•"/>
            </a:pPr>
            <a:r>
              <a:rPr lang="pt-BR" altLang="pt-BR" sz="1600" dirty="0" smtClean="0">
                <a:ea typeface="ＭＳ Ｐゴシック" panose="020B0600070205080204" pitchFamily="34" charset="-128"/>
              </a:rPr>
              <a:t>Atributo: Coluna da relação.</a:t>
            </a:r>
          </a:p>
          <a:p>
            <a:pPr>
              <a:buFontTx/>
              <a:buChar char="•"/>
            </a:pPr>
            <a:r>
              <a:rPr lang="pt-BR" altLang="pt-BR" sz="1600" dirty="0" err="1" smtClean="0">
                <a:ea typeface="ＭＳ Ｐゴシック" panose="020B0600070205080204" pitchFamily="34" charset="-128"/>
              </a:rPr>
              <a:t>Tupla</a:t>
            </a:r>
            <a:r>
              <a:rPr lang="pt-BR" altLang="pt-BR" sz="1600" dirty="0" smtClean="0">
                <a:ea typeface="ＭＳ Ｐゴシック" panose="020B0600070205080204" pitchFamily="34" charset="-128"/>
              </a:rPr>
              <a:t>: Linha da relação.</a:t>
            </a:r>
          </a:p>
        </p:txBody>
      </p:sp>
      <p:sp>
        <p:nvSpPr>
          <p:cNvPr id="6147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C97442-CC11-4702-AFAE-95F39C9C44C1}" type="slidenum">
              <a:rPr lang="en-US" altLang="pt-BR" smtClean="0">
                <a:solidFill>
                  <a:srgbClr val="000000"/>
                </a:solidFill>
              </a:rPr>
              <a:pPr/>
              <a:t>2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99430"/>
            <a:ext cx="67913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Modelo Relacional (Conceitos)</a:t>
            </a:r>
          </a:p>
        </p:txBody>
      </p:sp>
      <p:sp>
        <p:nvSpPr>
          <p:cNvPr id="7172" name="Espaço Reservado para Conteúdo 5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Representação de uma relação: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Nome_Relação(AtributoIdentificador, ... Atributos, ... (Atributo Identificador do Grupo Repetitivo, </a:t>
            </a: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	... Atributos, ...) Atributos, ...)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Exemplo: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Funcionário (Prontuário, Nome, DataAdmissão, (Id_Dependente, Nome, Dt_Nascimento), sexo)</a:t>
            </a:r>
          </a:p>
        </p:txBody>
      </p:sp>
      <p:sp>
        <p:nvSpPr>
          <p:cNvPr id="7171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02FB46-CD04-40F6-9221-90342F78563C}" type="slidenum">
              <a:rPr lang="en-US" altLang="pt-BR" smtClean="0">
                <a:solidFill>
                  <a:srgbClr val="000000"/>
                </a:solidFill>
              </a:rPr>
              <a:pPr/>
              <a:t>3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Mapeamento do MER para o Relacional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Toda entidade e entidade associativa e representada no modelo relacional como uma relação.</a:t>
            </a:r>
          </a:p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Todo atributo chave no modelo entidade-relacionamento é representado no modelo relacional como um atributo sublinhado.</a:t>
            </a: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Exemplo:</a:t>
            </a: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Cliente(</a:t>
            </a:r>
            <a:r>
              <a:rPr lang="pt-BR" altLang="pt-BR" sz="1600" u="sng" dirty="0" err="1" smtClean="0">
                <a:ea typeface="ＭＳ Ｐゴシック" panose="020B0600070205080204" pitchFamily="34" charset="-128"/>
              </a:rPr>
              <a:t>cod_cli</a:t>
            </a:r>
            <a:r>
              <a:rPr lang="pt-BR" altLang="pt-BR" sz="1600" u="sng" dirty="0" smtClean="0">
                <a:ea typeface="ＭＳ Ｐゴシック" panose="020B0600070205080204" pitchFamily="34" charset="-128"/>
              </a:rPr>
              <a:t>, </a:t>
            </a:r>
            <a:r>
              <a:rPr lang="pt-BR" altLang="pt-BR" sz="1600" dirty="0" smtClean="0">
                <a:ea typeface="ＭＳ Ｐゴシック" panose="020B0600070205080204" pitchFamily="34" charset="-128"/>
              </a:rPr>
              <a:t>Nome, Telefone, RG)		                Modelo Relacional</a:t>
            </a: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endParaRPr lang="pt-BR" altLang="pt-BR" sz="1600" dirty="0" smtClean="0">
              <a:ea typeface="ＭＳ Ｐゴシック" panose="020B0600070205080204" pitchFamily="34" charset="-128"/>
            </a:endParaRPr>
          </a:p>
          <a:p>
            <a:r>
              <a:rPr lang="pt-BR" altLang="pt-BR" sz="1600" dirty="0" smtClean="0">
                <a:ea typeface="ＭＳ Ｐゴシック" panose="020B0600070205080204" pitchFamily="34" charset="-128"/>
              </a:rPr>
              <a:t>						 Modelo Entidade-</a:t>
            </a:r>
            <a:r>
              <a:rPr lang="pt-BR" altLang="pt-BR" sz="1600" dirty="0" err="1" smtClean="0">
                <a:ea typeface="ＭＳ Ｐゴシック" panose="020B0600070205080204" pitchFamily="34" charset="-128"/>
              </a:rPr>
              <a:t>Relacionameento</a:t>
            </a:r>
            <a:endParaRPr lang="pt-BR" altLang="pt-BR" sz="16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7EEF46-2E04-4E9F-AC31-87F3844CE643}" type="slidenum">
              <a:rPr lang="en-US" altLang="pt-BR" smtClean="0">
                <a:solidFill>
                  <a:srgbClr val="000000"/>
                </a:solidFill>
              </a:rPr>
              <a:pPr/>
              <a:t>4</a:t>
            </a:fld>
            <a:endParaRPr lang="en-US" altLang="pt-BR" smtClean="0">
              <a:solidFill>
                <a:srgbClr val="000000"/>
              </a:solidFill>
            </a:endParaRPr>
          </a:p>
        </p:txBody>
      </p:sp>
      <p:pic>
        <p:nvPicPr>
          <p:cNvPr id="819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4218008"/>
            <a:ext cx="24574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ta para a direita 7"/>
          <p:cNvSpPr/>
          <p:nvPr/>
        </p:nvSpPr>
        <p:spPr>
          <a:xfrm>
            <a:off x="4038600" y="3848894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3352800" y="5129000"/>
            <a:ext cx="1371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(Formas Normais)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É um conjunto de regras que expressam critérios práticos de simplificação de relações.</a:t>
            </a:r>
          </a:p>
          <a:p>
            <a:pPr>
              <a:buFontTx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Objetivos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Evitar repetição de dados (redundância)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Evitar anomalias como:</a:t>
            </a:r>
          </a:p>
          <a:p>
            <a:pPr lvl="2">
              <a:buFontTx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Grupos repetitivos</a:t>
            </a:r>
          </a:p>
          <a:p>
            <a:pPr lvl="2">
              <a:buFontTx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Dependência funcional parcial</a:t>
            </a:r>
          </a:p>
          <a:p>
            <a:pPr lvl="2">
              <a:buFontTx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Dependência funcional transitiva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Obter relações cujos atributos dependam só da chave</a:t>
            </a:r>
          </a:p>
          <a:p>
            <a:pPr lvl="1">
              <a:buFont typeface="Arial" pitchFamily="34" charset="0"/>
              <a:buChar char="•"/>
            </a:pPr>
            <a:r>
              <a:rPr lang="pt-BR" altLang="pt-BR" sz="2400" smtClean="0">
                <a:ea typeface="ＭＳ Ｐゴシック" panose="020B0600070205080204" pitchFamily="34" charset="-128"/>
              </a:rPr>
              <a:t>Atingir uma forma adequada de armazenamento</a:t>
            </a:r>
          </a:p>
        </p:txBody>
      </p:sp>
      <p:sp>
        <p:nvSpPr>
          <p:cNvPr id="922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961680-2850-48FC-9B7F-DD5B7A7280F3}" type="slidenum">
              <a:rPr lang="en-US" altLang="pt-BR" smtClean="0">
                <a:solidFill>
                  <a:srgbClr val="000000"/>
                </a:solidFill>
              </a:rPr>
              <a:pPr/>
              <a:t>5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(Formas Normais)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pt-BR" altLang="pt-BR" sz="2000" b="1" smtClean="0">
                <a:ea typeface="ＭＳ Ｐゴシック" panose="020B0600070205080204" pitchFamily="34" charset="-128"/>
              </a:rPr>
              <a:t>1FN – 1ª Forma Normal</a:t>
            </a:r>
          </a:p>
          <a:p>
            <a:pPr>
              <a:lnSpc>
                <a:spcPct val="17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Regra - grupos de repetitivos (multivalorados):</a:t>
            </a:r>
          </a:p>
          <a:p>
            <a:pPr lvl="1">
              <a:lnSpc>
                <a:spcPct val="17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uma relação não pode conter grupos de repetição, ou </a:t>
            </a:r>
          </a:p>
          <a:p>
            <a:pPr lvl="1">
              <a:lnSpc>
                <a:spcPct val="17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 uma relação atende a 1FN se nenhum de seus atributos possui domínio multivalorado em relação ao atributo identificador da relação</a:t>
            </a:r>
          </a:p>
          <a:p>
            <a:pPr>
              <a:lnSpc>
                <a:spcPct val="17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Solução:</a:t>
            </a:r>
          </a:p>
          <a:p>
            <a:pPr lvl="1">
              <a:lnSpc>
                <a:spcPct val="17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eliminar os grupos repetitivos (retirar da relação inicial)</a:t>
            </a:r>
          </a:p>
          <a:p>
            <a:pPr lvl="1">
              <a:lnSpc>
                <a:spcPct val="17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criar uma nova relação para cada grupo de repetição</a:t>
            </a:r>
          </a:p>
          <a:p>
            <a:endParaRPr lang="pt-BR" altLang="pt-BR" sz="2000" smtClean="0">
              <a:ea typeface="ＭＳ Ｐゴシック" panose="020B0600070205080204" pitchFamily="34" charset="-128"/>
            </a:endParaRPr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06E8769-B7B8-4C93-83BA-7EBEB1F32C81}" type="slidenum">
              <a:rPr lang="en-US" altLang="pt-BR" smtClean="0">
                <a:solidFill>
                  <a:srgbClr val="000000"/>
                </a:solidFill>
              </a:rPr>
              <a:pPr/>
              <a:t>6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(Formas Normais)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pt-BR" altLang="pt-BR" sz="2000" b="1" smtClean="0">
                <a:ea typeface="ＭＳ Ｐゴシック" panose="020B0600070205080204" pitchFamily="34" charset="-128"/>
              </a:rPr>
              <a:t>2FN – 2ª Forma Normal</a:t>
            </a:r>
          </a:p>
          <a:p>
            <a:pPr>
              <a:lnSpc>
                <a:spcPct val="14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Regra - dependência funcional completa: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estar na 1FN e ter atributo identificador composto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não pode conter atributos com dependência funcional de parte do atributo identificador (chave)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 uma relação atende a 2FN se todos os seus atributos são dependentes funcionais do identificador da relação</a:t>
            </a:r>
          </a:p>
          <a:p>
            <a:pPr>
              <a:lnSpc>
                <a:spcPct val="14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Solução: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eliminar as dependências funcionais de parte da chave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criar uma nova relação para cada dependência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0E03D3-B418-496B-BFCD-A99B6B0756D4}" type="slidenum">
              <a:rPr lang="en-US" altLang="pt-BR" smtClean="0">
                <a:solidFill>
                  <a:srgbClr val="000000"/>
                </a:solidFill>
              </a:rPr>
              <a:pPr/>
              <a:t>7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(Formas Normais)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z="2000" b="1" smtClean="0">
                <a:ea typeface="ＭＳ Ｐゴシック" panose="020B0600070205080204" pitchFamily="34" charset="-128"/>
              </a:rPr>
              <a:t>3FN – 3ª Forma Normal</a:t>
            </a:r>
          </a:p>
          <a:p>
            <a:pPr>
              <a:lnSpc>
                <a:spcPct val="14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Regra - dependência funcional transitiva: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estar na 1FN, na 2FN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não pode dependência funcional transitiva entre seus atributos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uma relação atende a 3FN se todos os seus atributos não chave são independentes entre si</a:t>
            </a:r>
          </a:p>
          <a:p>
            <a:pPr>
              <a:lnSpc>
                <a:spcPct val="140000"/>
              </a:lnSpc>
            </a:pPr>
            <a:r>
              <a:rPr lang="pt-BR" altLang="pt-BR" sz="2000" smtClean="0">
                <a:ea typeface="ＭＳ Ｐゴシック" panose="020B0600070205080204" pitchFamily="34" charset="-128"/>
              </a:rPr>
              <a:t>Solução: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eliminar as dependências funcionais transitivas</a:t>
            </a:r>
          </a:p>
          <a:p>
            <a:pPr lvl="1">
              <a:lnSpc>
                <a:spcPct val="140000"/>
              </a:lnSpc>
              <a:buFontTx/>
              <a:buChar char="•"/>
            </a:pPr>
            <a:r>
              <a:rPr lang="pt-BR" altLang="pt-BR" sz="2000" smtClean="0">
                <a:ea typeface="ＭＳ Ｐゴシック" panose="020B0600070205080204" pitchFamily="34" charset="-128"/>
              </a:rPr>
              <a:t> criar uma nova relação para cada dependência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782256-1899-4FC4-A161-7AA29C275969}" type="slidenum">
              <a:rPr lang="en-US" altLang="pt-BR" smtClean="0">
                <a:solidFill>
                  <a:srgbClr val="000000"/>
                </a:solidFill>
              </a:rPr>
              <a:pPr/>
              <a:t>8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smtClean="0">
                <a:ea typeface="ＭＳ Ｐゴシック" panose="020B0600070205080204" pitchFamily="34" charset="-128"/>
              </a:rPr>
              <a:t>Normalização de Dados (Exemplo)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pt-BR" altLang="pt-BR" sz="2000" b="1" smtClean="0">
                <a:ea typeface="ＭＳ Ｐゴシック" panose="020B0600070205080204" pitchFamily="34" charset="-128"/>
              </a:rPr>
              <a:t>Uma relação de empregados de uma empresa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Empregados   (</a:t>
            </a:r>
            <a:r>
              <a:rPr lang="pt-BR" altLang="pt-BR" sz="1800" smtClean="0">
                <a:ea typeface="ＭＳ Ｐゴシック" panose="020B0600070205080204" pitchFamily="34" charset="-128"/>
              </a:rPr>
              <a:t> </a:t>
            </a:r>
            <a:r>
              <a:rPr lang="pt-BR" altLang="pt-BR" smtClean="0">
                <a:ea typeface="ＭＳ Ｐゴシック" panose="020B0600070205080204" pitchFamily="34" charset="-128"/>
              </a:rPr>
              <a:t> </a:t>
            </a:r>
            <a:r>
              <a:rPr lang="pt-BR" altLang="pt-BR" u="sng" smtClean="0">
                <a:solidFill>
                  <a:schemeClr val="tx2"/>
                </a:solidFill>
                <a:ea typeface="ＭＳ Ｐゴシック" panose="020B0600070205080204" pitchFamily="34" charset="-128"/>
              </a:rPr>
              <a:t>Código_Empregado</a:t>
            </a:r>
            <a:r>
              <a:rPr lang="pt-BR" altLang="pt-BR" smtClean="0">
                <a:ea typeface="ＭＳ Ｐゴシック" panose="020B0600070205080204" pitchFamily="34" charset="-128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Nome_Empregado,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Código_Função,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Nome_Função,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CNPJ_Prestadora,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Nome_Prestadora,</a:t>
            </a:r>
          </a:p>
          <a:p>
            <a:pPr>
              <a:lnSpc>
                <a:spcPct val="120000"/>
              </a:lnSpc>
            </a:pPr>
            <a:r>
              <a:rPr lang="pt-BR" altLang="pt-BR" smtClean="0">
                <a:ea typeface="ＭＳ Ｐゴシック" panose="020B0600070205080204" pitchFamily="34" charset="-128"/>
              </a:rPr>
              <a:t>			Data_Posse  )</a:t>
            </a:r>
          </a:p>
          <a:p>
            <a:endParaRPr lang="pt-BR" altLang="pt-BR" smtClean="0">
              <a:ea typeface="ＭＳ Ｐゴシック" panose="020B0600070205080204" pitchFamily="34" charset="-128"/>
            </a:endParaRPr>
          </a:p>
          <a:p>
            <a:r>
              <a:rPr lang="pt-BR" altLang="pt-BR" smtClean="0">
                <a:ea typeface="ＭＳ Ｐゴシック" panose="020B0600070205080204" pitchFamily="34" charset="-128"/>
              </a:rPr>
              <a:t>Passos: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Identificar o(s) grupo(s) de repetição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Retirar o(s) grupo(s) de repetição</a:t>
            </a:r>
          </a:p>
          <a:p>
            <a:pPr lvl="1">
              <a:buFontTx/>
              <a:buAutoNum type="arabicPeriod"/>
            </a:pPr>
            <a:r>
              <a:rPr lang="pt-BR" altLang="pt-BR" smtClean="0">
                <a:ea typeface="ＭＳ Ｐゴシック" panose="020B0600070205080204" pitchFamily="34" charset="-128"/>
              </a:rPr>
              <a:t>Aplicar a 1FN nas novas relações obtidas</a:t>
            </a:r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1CB76D-4C6B-49B9-BFC4-5C258ACC3918}" type="slidenum">
              <a:rPr lang="en-US" altLang="pt-BR" smtClean="0">
                <a:solidFill>
                  <a:srgbClr val="000000"/>
                </a:solidFill>
              </a:rPr>
              <a:pPr/>
              <a:t>9</a:t>
            </a:fld>
            <a:endParaRPr lang="en-US" altLang="pt-B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1123</Words>
  <Application>Microsoft Office PowerPoint</Application>
  <PresentationFormat>Apresentação na tela (4:3)</PresentationFormat>
  <Paragraphs>243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Tema do Office</vt:lpstr>
      <vt:lpstr>Modelo Relacional e Formas Normais</vt:lpstr>
      <vt:lpstr>Modelo Relacional (Conceitos)</vt:lpstr>
      <vt:lpstr>Modelo Relacional (Conceitos)</vt:lpstr>
      <vt:lpstr>Mapeamento do MER para o Relacional</vt:lpstr>
      <vt:lpstr>Normalização de Dados (Formas Normais)</vt:lpstr>
      <vt:lpstr>Normalização de Dados (Formas Normais)</vt:lpstr>
      <vt:lpstr>Normalização de Dados (Formas Normais)</vt:lpstr>
      <vt:lpstr>Normalização de Dados (Formas Normais)</vt:lpstr>
      <vt:lpstr>Normalização de Dados (Exemplo)</vt:lpstr>
      <vt:lpstr>Normalização de Dados (Exemplo – 1FN)</vt:lpstr>
      <vt:lpstr>Normalização de Dados (Exemplo – 2FN)</vt:lpstr>
      <vt:lpstr>Normalização de Dados (Exemplo – 2FN)</vt:lpstr>
      <vt:lpstr>Normalização de Dados (Exemplo – 3FN)</vt:lpstr>
      <vt:lpstr>Normalização de Dados (Exemplo – 3FN)</vt:lpstr>
      <vt:lpstr>Normalização de Dados (Forma Normal de Boyce-Code)</vt:lpstr>
      <vt:lpstr>Referências Bibliográficas</vt:lpstr>
      <vt:lpstr>Apresentação do PowerPoint</vt:lpstr>
    </vt:vector>
  </TitlesOfParts>
  <Company>AESA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Edson Feitosa</dc:creator>
  <cp:lastModifiedBy>EDSON MARTIN FEITOSA</cp:lastModifiedBy>
  <cp:revision>59</cp:revision>
  <dcterms:created xsi:type="dcterms:W3CDTF">2011-02-23T19:42:49Z</dcterms:created>
  <dcterms:modified xsi:type="dcterms:W3CDTF">2024-09-16T18:03:28Z</dcterms:modified>
</cp:coreProperties>
</file>