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8" r:id="rId27"/>
    <p:sldId id="283" r:id="rId28"/>
    <p:sldId id="284" r:id="rId29"/>
    <p:sldId id="285" r:id="rId30"/>
    <p:sldId id="286" r:id="rId31"/>
    <p:sldId id="287" r:id="rId32"/>
    <p:sldId id="289" r:id="rId3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08A9C01-8F44-41C1-BEE7-DDE27AA391AD}" type="datetimeFigureOut">
              <a:rPr lang="pt-BR" smtClean="0"/>
              <a:t>27/08/2020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545057C-AE73-4851-A2AE-8CC11F74DB87}" type="slidenum">
              <a:rPr lang="pt-BR" smtClean="0"/>
              <a:t>‹nº›</a:t>
            </a:fld>
            <a:endParaRPr lang="pt-BR"/>
          </a:p>
        </p:txBody>
      </p:sp>
    </p:spTree>
    <p:extLst>
      <p:ext uri="{BB962C8B-B14F-4D97-AF65-F5344CB8AC3E}">
        <p14:creationId xmlns:p14="http://schemas.microsoft.com/office/powerpoint/2010/main" val="470945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08A9C01-8F44-41C1-BEE7-DDE27AA391AD}" type="datetimeFigureOut">
              <a:rPr lang="pt-BR" smtClean="0"/>
              <a:t>27/08/2020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545057C-AE73-4851-A2AE-8CC11F74DB87}" type="slidenum">
              <a:rPr lang="pt-BR" smtClean="0"/>
              <a:t>‹nº›</a:t>
            </a:fld>
            <a:endParaRPr lang="pt-BR"/>
          </a:p>
        </p:txBody>
      </p:sp>
    </p:spTree>
    <p:extLst>
      <p:ext uri="{BB962C8B-B14F-4D97-AF65-F5344CB8AC3E}">
        <p14:creationId xmlns:p14="http://schemas.microsoft.com/office/powerpoint/2010/main" val="2795092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08A9C01-8F44-41C1-BEE7-DDE27AA391AD}" type="datetimeFigureOut">
              <a:rPr lang="pt-BR" smtClean="0"/>
              <a:t>27/08/2020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545057C-AE73-4851-A2AE-8CC11F74DB87}" type="slidenum">
              <a:rPr lang="pt-BR" smtClean="0"/>
              <a:t>‹nº›</a:t>
            </a:fld>
            <a:endParaRPr lang="pt-BR"/>
          </a:p>
        </p:txBody>
      </p:sp>
    </p:spTree>
    <p:extLst>
      <p:ext uri="{BB962C8B-B14F-4D97-AF65-F5344CB8AC3E}">
        <p14:creationId xmlns:p14="http://schemas.microsoft.com/office/powerpoint/2010/main" val="1920947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08A9C01-8F44-41C1-BEE7-DDE27AA391AD}" type="datetimeFigureOut">
              <a:rPr lang="pt-BR" smtClean="0"/>
              <a:t>27/08/2020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545057C-AE73-4851-A2AE-8CC11F74DB87}" type="slidenum">
              <a:rPr lang="pt-BR" smtClean="0"/>
              <a:t>‹nº›</a:t>
            </a:fld>
            <a:endParaRPr lang="pt-BR"/>
          </a:p>
        </p:txBody>
      </p:sp>
    </p:spTree>
    <p:extLst>
      <p:ext uri="{BB962C8B-B14F-4D97-AF65-F5344CB8AC3E}">
        <p14:creationId xmlns:p14="http://schemas.microsoft.com/office/powerpoint/2010/main" val="382737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208A9C01-8F44-41C1-BEE7-DDE27AA391AD}" type="datetimeFigureOut">
              <a:rPr lang="pt-BR" smtClean="0"/>
              <a:t>27/08/2020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545057C-AE73-4851-A2AE-8CC11F74DB87}" type="slidenum">
              <a:rPr lang="pt-BR" smtClean="0"/>
              <a:t>‹nº›</a:t>
            </a:fld>
            <a:endParaRPr lang="pt-BR"/>
          </a:p>
        </p:txBody>
      </p:sp>
    </p:spTree>
    <p:extLst>
      <p:ext uri="{BB962C8B-B14F-4D97-AF65-F5344CB8AC3E}">
        <p14:creationId xmlns:p14="http://schemas.microsoft.com/office/powerpoint/2010/main" val="207733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08A9C01-8F44-41C1-BEE7-DDE27AA391AD}" type="datetimeFigureOut">
              <a:rPr lang="pt-BR" smtClean="0"/>
              <a:t>27/08/2020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545057C-AE73-4851-A2AE-8CC11F74DB87}" type="slidenum">
              <a:rPr lang="pt-BR" smtClean="0"/>
              <a:t>‹nº›</a:t>
            </a:fld>
            <a:endParaRPr lang="pt-BR"/>
          </a:p>
        </p:txBody>
      </p:sp>
    </p:spTree>
    <p:extLst>
      <p:ext uri="{BB962C8B-B14F-4D97-AF65-F5344CB8AC3E}">
        <p14:creationId xmlns:p14="http://schemas.microsoft.com/office/powerpoint/2010/main" val="103333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08A9C01-8F44-41C1-BEE7-DDE27AA391AD}" type="datetimeFigureOut">
              <a:rPr lang="pt-BR" smtClean="0"/>
              <a:t>27/08/2020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4545057C-AE73-4851-A2AE-8CC11F74DB87}" type="slidenum">
              <a:rPr lang="pt-BR" smtClean="0"/>
              <a:t>‹nº›</a:t>
            </a:fld>
            <a:endParaRPr lang="pt-BR"/>
          </a:p>
        </p:txBody>
      </p:sp>
    </p:spTree>
    <p:extLst>
      <p:ext uri="{BB962C8B-B14F-4D97-AF65-F5344CB8AC3E}">
        <p14:creationId xmlns:p14="http://schemas.microsoft.com/office/powerpoint/2010/main" val="127906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208A9C01-8F44-41C1-BEE7-DDE27AA391AD}" type="datetimeFigureOut">
              <a:rPr lang="pt-BR" smtClean="0"/>
              <a:t>27/08/2020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4545057C-AE73-4851-A2AE-8CC11F74DB87}" type="slidenum">
              <a:rPr lang="pt-BR" smtClean="0"/>
              <a:t>‹nº›</a:t>
            </a:fld>
            <a:endParaRPr lang="pt-BR"/>
          </a:p>
        </p:txBody>
      </p:sp>
    </p:spTree>
    <p:extLst>
      <p:ext uri="{BB962C8B-B14F-4D97-AF65-F5344CB8AC3E}">
        <p14:creationId xmlns:p14="http://schemas.microsoft.com/office/powerpoint/2010/main" val="3466985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08A9C01-8F44-41C1-BEE7-DDE27AA391AD}" type="datetimeFigureOut">
              <a:rPr lang="pt-BR" smtClean="0"/>
              <a:t>27/08/2020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4545057C-AE73-4851-A2AE-8CC11F74DB87}" type="slidenum">
              <a:rPr lang="pt-BR" smtClean="0"/>
              <a:t>‹nº›</a:t>
            </a:fld>
            <a:endParaRPr lang="pt-BR"/>
          </a:p>
        </p:txBody>
      </p:sp>
    </p:spTree>
    <p:extLst>
      <p:ext uri="{BB962C8B-B14F-4D97-AF65-F5344CB8AC3E}">
        <p14:creationId xmlns:p14="http://schemas.microsoft.com/office/powerpoint/2010/main" val="3750851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208A9C01-8F44-41C1-BEE7-DDE27AA391AD}" type="datetimeFigureOut">
              <a:rPr lang="pt-BR" smtClean="0"/>
              <a:t>27/08/2020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545057C-AE73-4851-A2AE-8CC11F74DB87}" type="slidenum">
              <a:rPr lang="pt-BR" smtClean="0"/>
              <a:t>‹nº›</a:t>
            </a:fld>
            <a:endParaRPr lang="pt-BR"/>
          </a:p>
        </p:txBody>
      </p:sp>
    </p:spTree>
    <p:extLst>
      <p:ext uri="{BB962C8B-B14F-4D97-AF65-F5344CB8AC3E}">
        <p14:creationId xmlns:p14="http://schemas.microsoft.com/office/powerpoint/2010/main" val="4240010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208A9C01-8F44-41C1-BEE7-DDE27AA391AD}" type="datetimeFigureOut">
              <a:rPr lang="pt-BR" smtClean="0"/>
              <a:t>27/08/2020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545057C-AE73-4851-A2AE-8CC11F74DB87}" type="slidenum">
              <a:rPr lang="pt-BR" smtClean="0"/>
              <a:t>‹nº›</a:t>
            </a:fld>
            <a:endParaRPr lang="pt-BR"/>
          </a:p>
        </p:txBody>
      </p:sp>
    </p:spTree>
    <p:extLst>
      <p:ext uri="{BB962C8B-B14F-4D97-AF65-F5344CB8AC3E}">
        <p14:creationId xmlns:p14="http://schemas.microsoft.com/office/powerpoint/2010/main" val="186179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8A9C01-8F44-41C1-BEE7-DDE27AA391AD}" type="datetimeFigureOut">
              <a:rPr lang="pt-BR" smtClean="0"/>
              <a:t>27/08/2020</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45057C-AE73-4851-A2AE-8CC11F74DB87}" type="slidenum">
              <a:rPr lang="pt-BR" smtClean="0"/>
              <a:t>‹nº›</a:t>
            </a:fld>
            <a:endParaRPr lang="pt-BR"/>
          </a:p>
        </p:txBody>
      </p:sp>
    </p:spTree>
    <p:extLst>
      <p:ext uri="{BB962C8B-B14F-4D97-AF65-F5344CB8AC3E}">
        <p14:creationId xmlns:p14="http://schemas.microsoft.com/office/powerpoint/2010/main" val="2831146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Banco de Dados</a:t>
            </a:r>
            <a:br>
              <a:rPr lang="pt-BR" dirty="0" smtClean="0"/>
            </a:br>
            <a:r>
              <a:rPr lang="pt-BR" dirty="0" smtClean="0"/>
              <a:t>Modelagem de Dados</a:t>
            </a:r>
            <a:endParaRPr lang="pt-BR" dirty="0"/>
          </a:p>
        </p:txBody>
      </p:sp>
      <p:sp>
        <p:nvSpPr>
          <p:cNvPr id="3" name="Subtítulo 2"/>
          <p:cNvSpPr>
            <a:spLocks noGrp="1"/>
          </p:cNvSpPr>
          <p:nvPr>
            <p:ph type="subTitle" idx="1"/>
          </p:nvPr>
        </p:nvSpPr>
        <p:spPr/>
        <p:txBody>
          <a:bodyPr/>
          <a:lstStyle/>
          <a:p>
            <a:r>
              <a:rPr lang="pt-BR" dirty="0" err="1" smtClean="0"/>
              <a:t>Profº</a:t>
            </a:r>
            <a:r>
              <a:rPr lang="pt-BR" dirty="0" smtClean="0"/>
              <a:t> Edson Martin Feitosa</a:t>
            </a:r>
            <a:endParaRPr lang="pt-BR" dirty="0"/>
          </a:p>
        </p:txBody>
      </p:sp>
    </p:spTree>
    <p:extLst>
      <p:ext uri="{BB962C8B-B14F-4D97-AF65-F5344CB8AC3E}">
        <p14:creationId xmlns:p14="http://schemas.microsoft.com/office/powerpoint/2010/main" val="1039454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Auto-relacionamento</a:t>
            </a:r>
          </a:p>
        </p:txBody>
      </p:sp>
      <p:sp>
        <p:nvSpPr>
          <p:cNvPr id="12291" name="Espaço Reservado para Conteúdo 3"/>
          <p:cNvSpPr>
            <a:spLocks noGrp="1"/>
          </p:cNvSpPr>
          <p:nvPr>
            <p:ph idx="1"/>
          </p:nvPr>
        </p:nvSpPr>
        <p:spPr bwMode="auto">
          <a:xfrm>
            <a:off x="838200" y="1485502"/>
            <a:ext cx="8294649" cy="373057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25000" lnSpcReduction="20000"/>
          </a:bodyPr>
          <a:lstStyle/>
          <a:p>
            <a:r>
              <a:rPr lang="pt-BR" altLang="pt-BR" sz="6200" dirty="0" smtClean="0">
                <a:ea typeface="ＭＳ Ｐゴシック" panose="020B0600070205080204" pitchFamily="34" charset="-128"/>
              </a:rPr>
              <a:t>Um relacionamento nem sempre associa entidades diferentes, às vezes é necessário associar a entidade com ela mesma.</a:t>
            </a:r>
          </a:p>
          <a:p>
            <a:r>
              <a:rPr lang="pt-BR" altLang="pt-BR" sz="6200" dirty="0" smtClean="0">
                <a:ea typeface="ＭＳ Ｐゴシック" panose="020B0600070205080204" pitchFamily="34" charset="-128"/>
              </a:rPr>
              <a:t>Exemplo:</a:t>
            </a:r>
          </a:p>
          <a:p>
            <a:pPr marL="0" indent="0">
              <a:buNone/>
            </a:pPr>
            <a:endParaRPr lang="pt-BR" altLang="pt-BR" sz="6200" dirty="0" smtClean="0">
              <a:ea typeface="ＭＳ Ｐゴシック" panose="020B0600070205080204" pitchFamily="34" charset="-128"/>
            </a:endParaRPr>
          </a:p>
          <a:p>
            <a:pPr marL="0" indent="0">
              <a:buNone/>
            </a:pPr>
            <a:endParaRPr lang="pt-BR" altLang="pt-BR" sz="6200" dirty="0">
              <a:ea typeface="ＭＳ Ｐゴシック" panose="020B0600070205080204" pitchFamily="34" charset="-128"/>
            </a:endParaRPr>
          </a:p>
          <a:p>
            <a:pPr marL="0" indent="0">
              <a:buNone/>
            </a:pPr>
            <a:endParaRPr lang="pt-BR" altLang="pt-BR" sz="6200" dirty="0" smtClean="0">
              <a:ea typeface="ＭＳ Ｐゴシック" panose="020B0600070205080204" pitchFamily="34" charset="-128"/>
            </a:endParaRPr>
          </a:p>
          <a:p>
            <a:r>
              <a:rPr lang="pt-BR" altLang="pt-BR" sz="6200" dirty="0" smtClean="0">
                <a:ea typeface="ＭＳ Ｐゴシック" panose="020B0600070205080204" pitchFamily="34" charset="-128"/>
              </a:rPr>
              <a:t>Nesse exemplo na leitura do modelo podemos chegamos a seguinte interpretação:</a:t>
            </a:r>
          </a:p>
          <a:p>
            <a:pPr>
              <a:buFontTx/>
              <a:buChar char="•"/>
            </a:pPr>
            <a:r>
              <a:rPr lang="pt-BR" altLang="pt-BR" sz="6200" dirty="0" smtClean="0">
                <a:ea typeface="ＭＳ Ｐゴシック" panose="020B0600070205080204" pitchFamily="34" charset="-128"/>
              </a:rPr>
              <a:t>Um Empregado supervisiona vários Empregados.</a:t>
            </a:r>
          </a:p>
          <a:p>
            <a:pPr>
              <a:buFontTx/>
              <a:buChar char="•"/>
            </a:pPr>
            <a:r>
              <a:rPr lang="pt-BR" altLang="pt-BR" sz="6200" dirty="0" smtClean="0">
                <a:ea typeface="ＭＳ Ｐゴシック" panose="020B0600070205080204" pitchFamily="34" charset="-128"/>
              </a:rPr>
              <a:t>Muitos Empregados são supervisionados por um Empregado.</a:t>
            </a:r>
          </a:p>
          <a:p>
            <a:r>
              <a:rPr lang="pt-BR" altLang="pt-BR" sz="6200" dirty="0" smtClean="0">
                <a:ea typeface="ＭＳ Ｐゴシック" panose="020B0600070205080204" pitchFamily="34" charset="-128"/>
              </a:rPr>
              <a:t>Nesses casos que uma entidade participa mais de uma vez no relacionamento é necessário além da cardinalidade à definição de </a:t>
            </a:r>
            <a:r>
              <a:rPr lang="pt-BR" altLang="pt-BR" sz="6200" b="1" dirty="0" smtClean="0">
                <a:ea typeface="ＭＳ Ｐゴシック" panose="020B0600070205080204" pitchFamily="34" charset="-128"/>
              </a:rPr>
              <a:t>papéis.</a:t>
            </a:r>
          </a:p>
          <a:p>
            <a:endParaRPr lang="pt-BR" altLang="pt-BR" sz="6200" dirty="0" smtClean="0">
              <a:ea typeface="ＭＳ Ｐゴシック" panose="020B0600070205080204" pitchFamily="34" charset="-128"/>
            </a:endParaRPr>
          </a:p>
          <a:p>
            <a:r>
              <a:rPr lang="pt-BR" altLang="pt-BR" sz="6200" dirty="0" smtClean="0">
                <a:ea typeface="ＭＳ Ｐゴシック" panose="020B0600070205080204" pitchFamily="34" charset="-128"/>
              </a:rPr>
              <a:t>Papéis nada mais são que a função que a instância cumpre no </a:t>
            </a:r>
            <a:r>
              <a:rPr lang="pt-BR" altLang="pt-BR" sz="6200" dirty="0" err="1" smtClean="0">
                <a:ea typeface="ＭＳ Ｐゴシック" panose="020B0600070205080204" pitchFamily="34" charset="-128"/>
              </a:rPr>
              <a:t>autorrelacionamento</a:t>
            </a:r>
            <a:r>
              <a:rPr lang="pt-BR" altLang="pt-BR" sz="6200" dirty="0" smtClean="0">
                <a:ea typeface="ＭＳ Ｐゴシック" panose="020B0600070205080204" pitchFamily="34" charset="-128"/>
              </a:rPr>
              <a:t>, nesse caso o modelo com papéis ficaria como demonstrada abaixo:</a:t>
            </a:r>
          </a:p>
          <a:p>
            <a:pPr marL="0" indent="0">
              <a:buNone/>
            </a:pPr>
            <a:endParaRPr lang="pt-BR" altLang="pt-BR" sz="6200" dirty="0" smtClean="0">
              <a:ea typeface="ＭＳ Ｐゴシック" panose="020B0600070205080204" pitchFamily="34" charset="-128"/>
            </a:endParaRPr>
          </a:p>
          <a:p>
            <a:endParaRPr lang="pt-BR" altLang="pt-BR" sz="6200" dirty="0" smtClean="0">
              <a:ea typeface="ＭＳ Ｐゴシック" panose="020B0600070205080204" pitchFamily="34" charset="-128"/>
            </a:endParaRPr>
          </a:p>
          <a:p>
            <a:endParaRPr lang="pt-BR" altLang="pt-BR" sz="6200" dirty="0" smtClean="0">
              <a:ea typeface="ＭＳ Ｐゴシック" panose="020B0600070205080204" pitchFamily="34" charset="-128"/>
            </a:endParaRPr>
          </a:p>
          <a:p>
            <a:endParaRPr lang="pt-BR" altLang="pt-BR" sz="6200" dirty="0" smtClean="0">
              <a:ea typeface="ＭＳ Ｐゴシック" panose="020B0600070205080204" pitchFamily="34" charset="-128"/>
            </a:endParaRPr>
          </a:p>
          <a:p>
            <a:endParaRPr lang="pt-BR" altLang="pt-BR" dirty="0" smtClean="0">
              <a:ea typeface="ＭＳ Ｐゴシック" panose="020B0600070205080204" pitchFamily="34" charset="-128"/>
            </a:endParaRPr>
          </a:p>
          <a:p>
            <a:endParaRPr lang="pt-BR" altLang="pt-BR" dirty="0" smtClean="0">
              <a:ea typeface="ＭＳ Ｐゴシック" panose="020B0600070205080204" pitchFamily="34" charset="-128"/>
            </a:endParaRPr>
          </a:p>
        </p:txBody>
      </p:sp>
      <p:sp>
        <p:nvSpPr>
          <p:cNvPr id="12292"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EF53699F-F91B-41C2-8177-0FEB4BF355D3}" type="slidenum">
              <a:rPr lang="en-US" altLang="pt-BR">
                <a:solidFill>
                  <a:srgbClr val="000000"/>
                </a:solidFill>
              </a:rPr>
              <a:pPr eaLnBrk="1" hangingPunct="1"/>
              <a:t>10</a:t>
            </a:fld>
            <a:endParaRPr lang="en-US" altLang="pt-BR" dirty="0">
              <a:solidFill>
                <a:srgbClr val="000000"/>
              </a:solidFill>
            </a:endParaRPr>
          </a:p>
        </p:txBody>
      </p:sp>
      <p:pic>
        <p:nvPicPr>
          <p:cNvPr id="12293" name="Imagem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682519"/>
            <a:ext cx="38481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Imagem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9972" y="5216079"/>
            <a:ext cx="3763625" cy="1556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aixaDeTexto 1"/>
          <p:cNvSpPr txBox="1"/>
          <p:nvPr/>
        </p:nvSpPr>
        <p:spPr>
          <a:xfrm>
            <a:off x="6483597" y="5338583"/>
            <a:ext cx="3734543" cy="1200329"/>
          </a:xfrm>
          <a:prstGeom prst="rect">
            <a:avLst/>
          </a:prstGeom>
          <a:noFill/>
        </p:spPr>
        <p:txBody>
          <a:bodyPr wrap="square" rtlCol="0">
            <a:spAutoFit/>
          </a:bodyPr>
          <a:lstStyle/>
          <a:p>
            <a:pPr algn="just"/>
            <a:r>
              <a:rPr lang="pt-BR" altLang="pt-BR" dirty="0">
                <a:ea typeface="ＭＳ Ｐゴシック" panose="020B0600070205080204" pitchFamily="34" charset="-128"/>
              </a:rPr>
              <a:t>As palavras supervisor e supervisionado são os papéis definido no modelo.</a:t>
            </a:r>
          </a:p>
          <a:p>
            <a:endParaRPr lang="pt-BR" dirty="0"/>
          </a:p>
        </p:txBody>
      </p:sp>
    </p:spTree>
    <p:extLst>
      <p:ext uri="{BB962C8B-B14F-4D97-AF65-F5344CB8AC3E}">
        <p14:creationId xmlns:p14="http://schemas.microsoft.com/office/powerpoint/2010/main" val="3084020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Notação de Peter Chen para cardinalidade</a:t>
            </a:r>
          </a:p>
        </p:txBody>
      </p:sp>
      <p:sp>
        <p:nvSpPr>
          <p:cNvPr id="13315"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marL="0" indent="0">
              <a:buNone/>
            </a:pPr>
            <a:r>
              <a:rPr lang="pt-BR" altLang="pt-BR" sz="1600" dirty="0">
                <a:ea typeface="ＭＳ Ｐゴシック" panose="020B0600070205080204" pitchFamily="34" charset="-128"/>
              </a:rPr>
              <a:t>Peter Chen faz uso de dois tipos de cardinalidade: mínima e máxima. Representada como (cardinalidade mínima cardinalidade máxima).</a:t>
            </a:r>
          </a:p>
          <a:p>
            <a:pPr marL="0" indent="0">
              <a:buNone/>
            </a:pPr>
            <a:r>
              <a:rPr lang="pt-BR" altLang="pt-BR" sz="1600" dirty="0">
                <a:ea typeface="ＭＳ Ｐゴシック" panose="020B0600070205080204" pitchFamily="34" charset="-128"/>
              </a:rPr>
              <a:t>A </a:t>
            </a:r>
            <a:r>
              <a:rPr lang="pt-BR" altLang="pt-BR" sz="1600" u="sng" dirty="0">
                <a:ea typeface="ＭＳ Ｐゴシック" panose="020B0600070205080204" pitchFamily="34" charset="-128"/>
              </a:rPr>
              <a:t>cardinalidade mínima </a:t>
            </a:r>
            <a:r>
              <a:rPr lang="pt-BR" altLang="pt-BR" sz="1600" dirty="0">
                <a:ea typeface="ＭＳ Ｐゴシック" panose="020B0600070205080204" pitchFamily="34" charset="-128"/>
              </a:rPr>
              <a:t>expressa o número mínimo de ocorrências que uma instância de entidade pode ter com relação à outra entidade relacionada.</a:t>
            </a:r>
          </a:p>
          <a:p>
            <a:pPr marL="0" indent="0">
              <a:buNone/>
            </a:pPr>
            <a:r>
              <a:rPr lang="pt-BR" altLang="pt-BR" sz="1600" dirty="0">
                <a:ea typeface="ＭＳ Ｐゴシック" panose="020B0600070205080204" pitchFamily="34" charset="-128"/>
              </a:rPr>
              <a:t>Na modelagem essa cardinalidade possui os valores 0 ou 1:</a:t>
            </a:r>
          </a:p>
          <a:p>
            <a:pPr marL="0" indent="0">
              <a:buNone/>
            </a:pPr>
            <a:r>
              <a:rPr lang="pt-BR" altLang="pt-BR" sz="1600" dirty="0">
                <a:ea typeface="ＭＳ Ｐゴシック" panose="020B0600070205080204" pitchFamily="34" charset="-128"/>
              </a:rPr>
              <a:t>0: associação opcional: indica que o relacionamento não é obrigatório, ou seja, se uma entidade A possui relacionamento mínimo 0 com uma entidade B, não é obrigatório uma instância de B possuir uma ligação com uma instância da entidade A.</a:t>
            </a:r>
          </a:p>
          <a:p>
            <a:pPr marL="0" indent="0">
              <a:buNone/>
            </a:pPr>
            <a:r>
              <a:rPr lang="pt-BR" altLang="pt-BR" sz="1600" dirty="0">
                <a:ea typeface="ＭＳ Ｐゴシック" panose="020B0600070205080204" pitchFamily="34" charset="-128"/>
              </a:rPr>
              <a:t>1: associação obrigatória: Indica que o relacionamento é obrigatório, ou seja, se uma entidade A possui relacionamento mínimo 1 com uma entidade B, é obrigatório uma instancia da entidade B possuir uma ligação com uma instância da entidade A.</a:t>
            </a:r>
          </a:p>
          <a:p>
            <a:pPr marL="0" indent="0">
              <a:buNone/>
            </a:pPr>
            <a:r>
              <a:rPr lang="pt-BR" altLang="pt-BR" sz="1600" dirty="0">
                <a:ea typeface="ＭＳ Ｐゴシック" panose="020B0600070205080204" pitchFamily="34" charset="-128"/>
              </a:rPr>
              <a:t>A </a:t>
            </a:r>
            <a:r>
              <a:rPr lang="pt-BR" altLang="pt-BR" sz="1600" u="sng" dirty="0">
                <a:ea typeface="ＭＳ Ｐゴシック" panose="020B0600070205080204" pitchFamily="34" charset="-128"/>
              </a:rPr>
              <a:t>cardinalidade máxima </a:t>
            </a:r>
            <a:r>
              <a:rPr lang="pt-BR" altLang="pt-BR" sz="1600" dirty="0">
                <a:ea typeface="ＭＳ Ｐゴシック" panose="020B0600070205080204" pitchFamily="34" charset="-128"/>
              </a:rPr>
              <a:t>expressa o número máximo de ocorrências que uma instância de entidade pode ter com relação à outra entidade relacionada.</a:t>
            </a:r>
          </a:p>
          <a:p>
            <a:pPr marL="0" indent="0">
              <a:buNone/>
            </a:pPr>
            <a:r>
              <a:rPr lang="pt-BR" altLang="pt-BR" sz="1600" dirty="0">
                <a:ea typeface="ＭＳ Ｐゴシック" panose="020B0600070205080204" pitchFamily="34" charset="-128"/>
              </a:rPr>
              <a:t>Na modelagem essa cardinalidade possui os valores 1 e N:</a:t>
            </a:r>
          </a:p>
          <a:p>
            <a:pPr marL="0" indent="0">
              <a:buNone/>
            </a:pPr>
            <a:r>
              <a:rPr lang="pt-BR" altLang="pt-BR" sz="1600" dirty="0">
                <a:ea typeface="ＭＳ Ｐゴシック" panose="020B0600070205080204" pitchFamily="34" charset="-128"/>
              </a:rPr>
              <a:t>1: Indica que uma instância de entidade A pode se relacionar a no máximo uma instância de entidade B.</a:t>
            </a:r>
          </a:p>
          <a:p>
            <a:pPr marL="0" indent="0">
              <a:buNone/>
            </a:pPr>
            <a:r>
              <a:rPr lang="pt-BR" altLang="pt-BR" sz="1600" dirty="0">
                <a:ea typeface="ＭＳ Ｐゴシック" panose="020B0600070205080204" pitchFamily="34" charset="-128"/>
              </a:rPr>
              <a:t>N: Indica que uma instância de entidade A pode se relacionar a muitas instâncias da entidade B.</a:t>
            </a:r>
          </a:p>
          <a:p>
            <a:endParaRPr lang="pt-BR" altLang="pt-BR" dirty="0" smtClean="0">
              <a:ea typeface="ＭＳ Ｐゴシック" panose="020B0600070205080204" pitchFamily="34" charset="-128"/>
            </a:endParaRPr>
          </a:p>
        </p:txBody>
      </p:sp>
      <p:sp>
        <p:nvSpPr>
          <p:cNvPr id="13316"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E711D58-A9E2-4890-89B3-D11054C5D2E8}" type="slidenum">
              <a:rPr lang="en-US" altLang="pt-BR">
                <a:solidFill>
                  <a:srgbClr val="000000"/>
                </a:solidFill>
              </a:rPr>
              <a:pPr eaLnBrk="1" hangingPunct="1"/>
              <a:t>11</a:t>
            </a:fld>
            <a:endParaRPr lang="en-US" altLang="pt-BR">
              <a:solidFill>
                <a:srgbClr val="000000"/>
              </a:solidFill>
            </a:endParaRPr>
          </a:p>
        </p:txBody>
      </p:sp>
    </p:spTree>
    <p:extLst>
      <p:ext uri="{BB962C8B-B14F-4D97-AF65-F5344CB8AC3E}">
        <p14:creationId xmlns:p14="http://schemas.microsoft.com/office/powerpoint/2010/main" val="3365819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Notação de Peter Chen para cardinalidade</a:t>
            </a:r>
          </a:p>
        </p:txBody>
      </p:sp>
      <p:sp>
        <p:nvSpPr>
          <p:cNvPr id="14339"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pt-BR" altLang="pt-BR" sz="1800" dirty="0">
                <a:ea typeface="ＭＳ Ｐゴシック" panose="020B0600070205080204" pitchFamily="34" charset="-128"/>
              </a:rPr>
              <a:t>Exemplo:</a:t>
            </a:r>
          </a:p>
          <a:p>
            <a:pPr marL="0" indent="0">
              <a:buNone/>
            </a:pPr>
            <a:endParaRPr lang="pt-BR" altLang="pt-BR" sz="1800" dirty="0">
              <a:ea typeface="ＭＳ Ｐゴシック" panose="020B0600070205080204" pitchFamily="34" charset="-128"/>
            </a:endParaRPr>
          </a:p>
          <a:p>
            <a:pPr marL="0" indent="0">
              <a:buNone/>
            </a:pPr>
            <a:endParaRPr lang="pt-BR" altLang="pt-BR" sz="1800" dirty="0">
              <a:ea typeface="ＭＳ Ｐゴシック" panose="020B0600070205080204" pitchFamily="34" charset="-128"/>
            </a:endParaRPr>
          </a:p>
          <a:p>
            <a:pPr marL="0" indent="0">
              <a:buNone/>
            </a:pPr>
            <a:endParaRPr lang="pt-BR" altLang="pt-BR" sz="1800" dirty="0">
              <a:ea typeface="ＭＳ Ｐゴシック" panose="020B0600070205080204" pitchFamily="34" charset="-128"/>
            </a:endParaRPr>
          </a:p>
          <a:p>
            <a:pPr marL="0" indent="0">
              <a:buNone/>
            </a:pPr>
            <a:endParaRPr lang="pt-BR" altLang="pt-BR" sz="1800" dirty="0">
              <a:ea typeface="ＭＳ Ｐゴシック" panose="020B0600070205080204" pitchFamily="34" charset="-128"/>
            </a:endParaRPr>
          </a:p>
          <a:p>
            <a:pPr marL="0" indent="0">
              <a:buNone/>
            </a:pPr>
            <a:endParaRPr lang="pt-BR" altLang="pt-BR" sz="1800" dirty="0">
              <a:ea typeface="ＭＳ Ｐゴシック" panose="020B0600070205080204" pitchFamily="34" charset="-128"/>
            </a:endParaRPr>
          </a:p>
          <a:p>
            <a:pPr marL="0" indent="0">
              <a:buNone/>
            </a:pPr>
            <a:endParaRPr lang="pt-BR" altLang="pt-BR" sz="1800" dirty="0">
              <a:ea typeface="ＭＳ Ｐゴシック" panose="020B0600070205080204" pitchFamily="34" charset="-128"/>
            </a:endParaRPr>
          </a:p>
          <a:p>
            <a:pPr marL="0" indent="0">
              <a:buNone/>
            </a:pPr>
            <a:endParaRPr lang="pt-BR" altLang="pt-BR" sz="1800" dirty="0">
              <a:ea typeface="ＭＳ Ｐゴシック" panose="020B0600070205080204" pitchFamily="34" charset="-128"/>
            </a:endParaRPr>
          </a:p>
          <a:p>
            <a:pPr marL="0" indent="0">
              <a:buNone/>
            </a:pPr>
            <a:r>
              <a:rPr lang="pt-BR" altLang="pt-BR" sz="1800" dirty="0" smtClean="0">
                <a:ea typeface="ＭＳ Ｐゴシック" panose="020B0600070205080204" pitchFamily="34" charset="-128"/>
              </a:rPr>
              <a:t>Para </a:t>
            </a:r>
            <a:r>
              <a:rPr lang="pt-BR" altLang="pt-BR" sz="1800" dirty="0">
                <a:ea typeface="ＭＳ Ｐゴシック" panose="020B0600070205080204" pitchFamily="34" charset="-128"/>
              </a:rPr>
              <a:t>compreender o modelo precisamos fazer a leitura de ambos os lados:</a:t>
            </a:r>
          </a:p>
          <a:p>
            <a:r>
              <a:rPr lang="pt-BR" altLang="pt-BR" sz="1800" dirty="0">
                <a:ea typeface="ＭＳ Ｐゴシック" panose="020B0600070205080204" pitchFamily="34" charset="-128"/>
              </a:rPr>
              <a:t>O cliente faz no mínimo zero e no máximo vários pedidos.</a:t>
            </a:r>
          </a:p>
          <a:p>
            <a:r>
              <a:rPr lang="pt-BR" altLang="pt-BR" sz="1800" dirty="0">
                <a:ea typeface="ＭＳ Ｐゴシック" panose="020B0600070205080204" pitchFamily="34" charset="-128"/>
              </a:rPr>
              <a:t>O pedido é feito por um e somente um cliente.</a:t>
            </a:r>
          </a:p>
          <a:p>
            <a:endParaRPr lang="pt-BR" altLang="pt-BR" sz="1800" dirty="0">
              <a:ea typeface="ＭＳ Ｐゴシック" panose="020B0600070205080204" pitchFamily="34" charset="-128"/>
            </a:endParaRPr>
          </a:p>
          <a:p>
            <a:endParaRPr lang="pt-BR" altLang="pt-BR" dirty="0" smtClean="0">
              <a:ea typeface="ＭＳ Ｐゴシック" panose="020B0600070205080204" pitchFamily="34" charset="-128"/>
            </a:endParaRPr>
          </a:p>
        </p:txBody>
      </p:sp>
      <p:sp>
        <p:nvSpPr>
          <p:cNvPr id="14340"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4EE35F9F-07EE-45A8-AC6D-9AF5E5C4B215}" type="slidenum">
              <a:rPr lang="en-US" altLang="pt-BR">
                <a:solidFill>
                  <a:srgbClr val="000000"/>
                </a:solidFill>
              </a:rPr>
              <a:pPr eaLnBrk="1" hangingPunct="1"/>
              <a:t>12</a:t>
            </a:fld>
            <a:endParaRPr lang="en-US" altLang="pt-BR">
              <a:solidFill>
                <a:srgbClr val="000000"/>
              </a:solidFill>
            </a:endParaRPr>
          </a:p>
        </p:txBody>
      </p:sp>
      <p:pic>
        <p:nvPicPr>
          <p:cNvPr id="14341" name="Imagem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605" y="2241260"/>
            <a:ext cx="62892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13286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Atributos</a:t>
            </a:r>
          </a:p>
        </p:txBody>
      </p:sp>
      <p:sp>
        <p:nvSpPr>
          <p:cNvPr id="15363"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20000"/>
          </a:bodyPr>
          <a:lstStyle/>
          <a:p>
            <a:r>
              <a:rPr lang="pt-BR" altLang="pt-BR" sz="1800">
                <a:ea typeface="ＭＳ Ｐゴシック" panose="020B0600070205080204" pitchFamily="34" charset="-128"/>
              </a:rPr>
              <a:t>São as propriedades de cada membro da uma entidade ou relacionamento, as características de cada instância da entidade em questão.</a:t>
            </a:r>
          </a:p>
          <a:p>
            <a:r>
              <a:rPr lang="pt-BR" altLang="pt-BR" sz="1800">
                <a:ea typeface="ＭＳ Ｐゴシック" panose="020B0600070205080204" pitchFamily="34" charset="-128"/>
              </a:rPr>
              <a:t>Exemplo:</a:t>
            </a: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r>
              <a:rPr lang="pt-BR" altLang="pt-BR" sz="1800">
                <a:ea typeface="ＭＳ Ｐゴシック" panose="020B0600070205080204" pitchFamily="34" charset="-128"/>
              </a:rPr>
              <a:t>A entidade cliente possui três atributos: Nome, RG e Data de Nascimento. Essa entidade possui duas instâncias (registros cadastrados), sendo que no atributo Nome a primeira instância possui o dado Edson e na segunda instância o atributo nome possui o dado Rafael.</a:t>
            </a:r>
          </a:p>
          <a:p>
            <a:endParaRPr lang="pt-BR" altLang="pt-BR" smtClean="0">
              <a:ea typeface="ＭＳ Ｐゴシック" panose="020B0600070205080204" pitchFamily="34" charset="-128"/>
            </a:endParaRPr>
          </a:p>
        </p:txBody>
      </p:sp>
      <p:sp>
        <p:nvSpPr>
          <p:cNvPr id="15364"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21943343-95AC-494C-8094-C432516CFA1D}" type="slidenum">
              <a:rPr lang="en-US" altLang="pt-BR">
                <a:solidFill>
                  <a:srgbClr val="000000"/>
                </a:solidFill>
              </a:rPr>
              <a:pPr eaLnBrk="1" hangingPunct="1"/>
              <a:t>13</a:t>
            </a:fld>
            <a:endParaRPr lang="en-US" altLang="pt-BR">
              <a:solidFill>
                <a:srgbClr val="000000"/>
              </a:solidFill>
            </a:endParaRPr>
          </a:p>
        </p:txBody>
      </p:sp>
      <p:pic>
        <p:nvPicPr>
          <p:cNvPr id="1536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4020" y="2945781"/>
            <a:ext cx="5053013"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3261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Tipos de Atributos</a:t>
            </a:r>
          </a:p>
        </p:txBody>
      </p:sp>
      <p:sp>
        <p:nvSpPr>
          <p:cNvPr id="16387"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buFontTx/>
              <a:buChar char="•"/>
            </a:pPr>
            <a:r>
              <a:rPr lang="pt-BR" altLang="pt-BR" sz="1800" b="1">
                <a:ea typeface="ＭＳ Ｐゴシック" panose="020B0600070205080204" pitchFamily="34" charset="-128"/>
              </a:rPr>
              <a:t>Simples</a:t>
            </a:r>
            <a:r>
              <a:rPr lang="pt-BR" altLang="pt-BR" sz="1800">
                <a:ea typeface="ＭＳ Ｐゴシック" panose="020B0600070205080204" pitchFamily="34" charset="-128"/>
              </a:rPr>
              <a:t>: Não são divididos em partes, por exemplo, RG, CPF, data de nascimento.</a:t>
            </a:r>
          </a:p>
          <a:p>
            <a:pPr>
              <a:buFontTx/>
              <a:buChar char="•"/>
            </a:pPr>
            <a:r>
              <a:rPr lang="pt-BR" altLang="pt-BR" sz="1800" b="1">
                <a:ea typeface="ＭＳ Ｐゴシック" panose="020B0600070205080204" pitchFamily="34" charset="-128"/>
              </a:rPr>
              <a:t>Composto</a:t>
            </a:r>
            <a:r>
              <a:rPr lang="pt-BR" altLang="pt-BR" sz="1800">
                <a:ea typeface="ＭＳ Ｐゴシック" panose="020B0600070205080204" pitchFamily="34" charset="-128"/>
              </a:rPr>
              <a:t>: São divididos em partes, ou seja, podem ser criados outros atributos simples, por exemplo, endereço, pode ser divido em rua, número, bairro e CEP; nome pode ser divido em primeiro nome, nome do meio e sobrenome.</a:t>
            </a:r>
          </a:p>
          <a:p>
            <a:pPr>
              <a:buFontTx/>
              <a:buChar char="•"/>
            </a:pPr>
            <a:r>
              <a:rPr lang="pt-BR" altLang="pt-BR" sz="1800" b="1">
                <a:ea typeface="ＭＳ Ｐゴシック" panose="020B0600070205080204" pitchFamily="34" charset="-128"/>
              </a:rPr>
              <a:t>Monovalorados</a:t>
            </a:r>
            <a:r>
              <a:rPr lang="pt-BR" altLang="pt-BR" sz="1800">
                <a:ea typeface="ＭＳ Ｐゴシック" panose="020B0600070205080204" pitchFamily="34" charset="-128"/>
              </a:rPr>
              <a:t>: Possui apenas um valor para determinada instância de entidade, por exemplo, CPF, só haverá um número de CPF para a instância em questão, outro exemplo seria a data de nascimento, não haverá duas datas de nascimento para a mesma instância de entidade.</a:t>
            </a:r>
          </a:p>
          <a:p>
            <a:pPr>
              <a:buFontTx/>
              <a:buChar char="•"/>
            </a:pPr>
            <a:r>
              <a:rPr lang="pt-BR" altLang="pt-BR" sz="1800" b="1">
                <a:ea typeface="ＭＳ Ｐゴシック" panose="020B0600070205080204" pitchFamily="34" charset="-128"/>
              </a:rPr>
              <a:t>Multivalorados</a:t>
            </a:r>
            <a:r>
              <a:rPr lang="pt-BR" altLang="pt-BR" sz="1800">
                <a:ea typeface="ＭＳ Ｐゴシック" panose="020B0600070205080204" pitchFamily="34" charset="-128"/>
              </a:rPr>
              <a:t>: Pode haver mais que um valor para a instância em questão, por exemplo, telefone.</a:t>
            </a:r>
          </a:p>
          <a:p>
            <a:pPr>
              <a:buFontTx/>
              <a:buChar char="•"/>
            </a:pPr>
            <a:r>
              <a:rPr lang="pt-BR" altLang="pt-BR" sz="1800" b="1">
                <a:ea typeface="ＭＳ Ｐゴシック" panose="020B0600070205080204" pitchFamily="34" charset="-128"/>
              </a:rPr>
              <a:t>Nulos: </a:t>
            </a:r>
            <a:r>
              <a:rPr lang="pt-BR" altLang="pt-BR" sz="1800">
                <a:ea typeface="ＭＳ Ｐゴシック" panose="020B0600070205080204" pitchFamily="34" charset="-128"/>
              </a:rPr>
              <a:t>Utilizado quando a instância da entidade não possui valor para determinado atributo.</a:t>
            </a:r>
          </a:p>
          <a:p>
            <a:pPr>
              <a:buFontTx/>
              <a:buChar char="•"/>
            </a:pPr>
            <a:r>
              <a:rPr lang="pt-BR" altLang="pt-BR" sz="1800" b="1">
                <a:ea typeface="ＭＳ Ｐゴシック" panose="020B0600070205080204" pitchFamily="34" charset="-128"/>
              </a:rPr>
              <a:t>Derivado</a:t>
            </a:r>
            <a:r>
              <a:rPr lang="pt-BR" altLang="pt-BR" sz="1800">
                <a:ea typeface="ＭＳ Ｐゴシック" panose="020B0600070205080204" pitchFamily="34" charset="-128"/>
              </a:rPr>
              <a:t>: São atributos que seu valor deriva de outros atributos da mesma entidade ou de outras relacionadas, por exemplo, o valor do atributo idade, não é necessariamente preciso ter esse atributo, pois conseguimos esse valor pelo cálculo do valor do atributo data de nascimento.</a:t>
            </a:r>
          </a:p>
          <a:p>
            <a:endParaRPr lang="pt-BR" altLang="pt-BR" smtClean="0">
              <a:ea typeface="ＭＳ Ｐゴシック" panose="020B0600070205080204" pitchFamily="34" charset="-128"/>
            </a:endParaRPr>
          </a:p>
        </p:txBody>
      </p:sp>
      <p:sp>
        <p:nvSpPr>
          <p:cNvPr id="16388"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4B08E822-B48E-4435-B345-22618ADB7472}" type="slidenum">
              <a:rPr lang="en-US" altLang="pt-BR">
                <a:solidFill>
                  <a:srgbClr val="000000"/>
                </a:solidFill>
              </a:rPr>
              <a:pPr eaLnBrk="1" hangingPunct="1"/>
              <a:t>14</a:t>
            </a:fld>
            <a:endParaRPr lang="en-US" altLang="pt-BR">
              <a:solidFill>
                <a:srgbClr val="000000"/>
              </a:solidFill>
            </a:endParaRPr>
          </a:p>
        </p:txBody>
      </p:sp>
    </p:spTree>
    <p:extLst>
      <p:ext uri="{BB962C8B-B14F-4D97-AF65-F5344CB8AC3E}">
        <p14:creationId xmlns:p14="http://schemas.microsoft.com/office/powerpoint/2010/main" val="3163525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Generalização/Especialização</a:t>
            </a:r>
          </a:p>
        </p:txBody>
      </p:sp>
      <p:sp>
        <p:nvSpPr>
          <p:cNvPr id="17411"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z="2000">
                <a:ea typeface="ＭＳ Ｐゴシック" panose="020B0600070205080204" pitchFamily="34" charset="-128"/>
              </a:rPr>
              <a:t>Técnica de modelagem utilizada para separar em subgrupos instâncias de entidades com características específicas. Na generalização são mantidos os atributos com características genéricas e na especialização são colocados os atributos com características específicas.</a:t>
            </a:r>
          </a:p>
          <a:p>
            <a:r>
              <a:rPr lang="pt-BR" altLang="pt-BR" sz="2000">
                <a:ea typeface="ＭＳ Ｐゴシック" panose="020B0600070205080204" pitchFamily="34" charset="-128"/>
              </a:rPr>
              <a:t>A especialização no diagrama é representada por um triangulo conhecido como ISA</a:t>
            </a:r>
          </a:p>
          <a:p>
            <a:r>
              <a:rPr lang="pt-BR" altLang="pt-BR" sz="2000">
                <a:ea typeface="ＭＳ Ｐゴシック" panose="020B0600070205080204" pitchFamily="34" charset="-128"/>
              </a:rPr>
              <a:t>Existem dois tipos de generalização/especialização, são elas:</a:t>
            </a:r>
          </a:p>
          <a:p>
            <a:pPr>
              <a:buFontTx/>
              <a:buChar char="•"/>
            </a:pPr>
            <a:r>
              <a:rPr lang="pt-BR" altLang="pt-BR" sz="2000">
                <a:ea typeface="ＭＳ Ｐゴシック" panose="020B0600070205080204" pitchFamily="34" charset="-128"/>
              </a:rPr>
              <a:t>Especialização com superposição: a mesma generalização pode ser mais que uma especialização.</a:t>
            </a:r>
          </a:p>
          <a:p>
            <a:pPr>
              <a:buFontTx/>
              <a:buChar char="•"/>
            </a:pPr>
            <a:r>
              <a:rPr lang="pt-BR" altLang="pt-BR" sz="2000">
                <a:ea typeface="ＭＳ Ｐゴシック" panose="020B0600070205080204" pitchFamily="34" charset="-128"/>
              </a:rPr>
              <a:t>Especialização disjunta: a generalização só pode ser uma especialização.</a:t>
            </a:r>
          </a:p>
          <a:p>
            <a:endParaRPr lang="pt-BR" altLang="pt-BR" smtClean="0">
              <a:ea typeface="ＭＳ Ｐゴシック" panose="020B0600070205080204" pitchFamily="34" charset="-128"/>
            </a:endParaRPr>
          </a:p>
        </p:txBody>
      </p:sp>
      <p:sp>
        <p:nvSpPr>
          <p:cNvPr id="17412"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D0859DB-48D9-42DE-BE4F-FB7377EEC453}" type="slidenum">
              <a:rPr lang="en-US" altLang="pt-BR">
                <a:solidFill>
                  <a:srgbClr val="000000"/>
                </a:solidFill>
              </a:rPr>
              <a:pPr eaLnBrk="1" hangingPunct="1"/>
              <a:t>15</a:t>
            </a:fld>
            <a:endParaRPr lang="en-US" altLang="pt-BR">
              <a:solidFill>
                <a:srgbClr val="000000"/>
              </a:solidFill>
            </a:endParaRPr>
          </a:p>
        </p:txBody>
      </p:sp>
    </p:spTree>
    <p:extLst>
      <p:ext uri="{BB962C8B-B14F-4D97-AF65-F5344CB8AC3E}">
        <p14:creationId xmlns:p14="http://schemas.microsoft.com/office/powerpoint/2010/main" val="10541989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Generalização/Especialização</a:t>
            </a:r>
          </a:p>
        </p:txBody>
      </p:sp>
      <p:sp>
        <p:nvSpPr>
          <p:cNvPr id="18435"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20000"/>
          </a:bodyPr>
          <a:lstStyle/>
          <a:p>
            <a:r>
              <a:rPr lang="pt-BR" altLang="pt-BR" sz="1800">
                <a:ea typeface="ＭＳ Ｐゴシック" panose="020B0600070205080204" pitchFamily="34" charset="-128"/>
              </a:rPr>
              <a:t>Exemplo:</a:t>
            </a: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r>
              <a:rPr lang="pt-BR" altLang="pt-BR" sz="1800">
                <a:ea typeface="ＭＳ Ｐゴシック" panose="020B0600070205080204" pitchFamily="34" charset="-128"/>
              </a:rPr>
              <a:t>Nesse exemplo a entidade pessoa, possui duas especializações (empregado e aluno), como a especialização é com superposição a mesma pessoa pode ser empregado e aluno.</a:t>
            </a:r>
          </a:p>
          <a:p>
            <a:r>
              <a:rPr lang="pt-BR" altLang="pt-BR" sz="1800">
                <a:ea typeface="ＭＳ Ｐゴシック" panose="020B0600070205080204" pitchFamily="34" charset="-128"/>
              </a:rPr>
              <a:t>A entidade empregado é uma especialização disjunta de instrutor e secretária, ou seja, o empregado só pode ser instrutor ou secretária</a:t>
            </a: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p:txBody>
      </p:sp>
      <p:sp>
        <p:nvSpPr>
          <p:cNvPr id="18436"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A25B7CF0-0FCE-4B0B-A4EE-12FEAAF0C6E7}" type="slidenum">
              <a:rPr lang="en-US" altLang="pt-BR">
                <a:solidFill>
                  <a:srgbClr val="000000"/>
                </a:solidFill>
              </a:rPr>
              <a:pPr eaLnBrk="1" hangingPunct="1"/>
              <a:t>16</a:t>
            </a:fld>
            <a:endParaRPr lang="en-US" altLang="pt-BR">
              <a:solidFill>
                <a:srgbClr val="000000"/>
              </a:solidFill>
            </a:endParaRPr>
          </a:p>
        </p:txBody>
      </p:sp>
      <p:pic>
        <p:nvPicPr>
          <p:cNvPr id="1843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589" y="1290755"/>
            <a:ext cx="5838825"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6923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Agregação</a:t>
            </a:r>
          </a:p>
        </p:txBody>
      </p:sp>
      <p:sp>
        <p:nvSpPr>
          <p:cNvPr id="19459"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z="2400">
                <a:ea typeface="ＭＳ Ｐゴシック" panose="020B0600070205080204" pitchFamily="34" charset="-128"/>
              </a:rPr>
              <a:t>Uma limitação do modelo Entidade-Relacionamento é que não existe relacionamento entre relacionamentos, para expressar essa necessidade é criada uma agregação.</a:t>
            </a:r>
          </a:p>
          <a:p>
            <a:r>
              <a:rPr lang="pt-BR" altLang="pt-BR" sz="2400">
                <a:ea typeface="ＭＳ Ｐゴシック" panose="020B0600070205080204" pitchFamily="34" charset="-128"/>
              </a:rPr>
              <a:t>Agregação nada mais é que uma abstração na qual relacionamento é tratado como entidades de nível superior.</a:t>
            </a:r>
          </a:p>
          <a:p>
            <a:endParaRPr lang="pt-BR" altLang="pt-BR" smtClean="0">
              <a:ea typeface="ＭＳ Ｐゴシック" panose="020B0600070205080204" pitchFamily="34" charset="-128"/>
            </a:endParaRPr>
          </a:p>
        </p:txBody>
      </p:sp>
      <p:sp>
        <p:nvSpPr>
          <p:cNvPr id="19460"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AA530FB2-C59C-4A39-ADA3-B2F544D00B87}" type="slidenum">
              <a:rPr lang="en-US" altLang="pt-BR">
                <a:solidFill>
                  <a:srgbClr val="000000"/>
                </a:solidFill>
              </a:rPr>
              <a:pPr eaLnBrk="1" hangingPunct="1"/>
              <a:t>17</a:t>
            </a:fld>
            <a:endParaRPr lang="en-US" altLang="pt-BR">
              <a:solidFill>
                <a:srgbClr val="000000"/>
              </a:solidFill>
            </a:endParaRPr>
          </a:p>
        </p:txBody>
      </p:sp>
    </p:spTree>
    <p:extLst>
      <p:ext uri="{BB962C8B-B14F-4D97-AF65-F5344CB8AC3E}">
        <p14:creationId xmlns:p14="http://schemas.microsoft.com/office/powerpoint/2010/main" val="7517552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Agregação</a:t>
            </a:r>
          </a:p>
        </p:txBody>
      </p:sp>
      <p:sp>
        <p:nvSpPr>
          <p:cNvPr id="20483"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r>
              <a:rPr lang="pt-BR" altLang="pt-BR" sz="1800" dirty="0">
                <a:ea typeface="ＭＳ Ｐゴシック" panose="020B0600070205080204" pitchFamily="34" charset="-128"/>
              </a:rPr>
              <a:t>Exemplo 01:</a:t>
            </a:r>
          </a:p>
          <a:p>
            <a:endParaRPr lang="pt-BR" altLang="pt-BR" sz="1800" dirty="0">
              <a:ea typeface="ＭＳ Ｐゴシック" panose="020B0600070205080204" pitchFamily="34" charset="-128"/>
            </a:endParaRPr>
          </a:p>
          <a:p>
            <a:endParaRPr lang="pt-BR" altLang="pt-BR" sz="1800" dirty="0">
              <a:ea typeface="ＭＳ Ｐゴシック" panose="020B0600070205080204" pitchFamily="34" charset="-128"/>
            </a:endParaRPr>
          </a:p>
          <a:p>
            <a:endParaRPr lang="pt-BR" altLang="pt-BR" sz="1800" dirty="0">
              <a:ea typeface="ＭＳ Ｐゴシック" panose="020B0600070205080204" pitchFamily="34" charset="-128"/>
            </a:endParaRPr>
          </a:p>
          <a:p>
            <a:endParaRPr lang="pt-BR" altLang="pt-BR" sz="1800" dirty="0">
              <a:ea typeface="ＭＳ Ｐゴシック" panose="020B0600070205080204" pitchFamily="34" charset="-128"/>
            </a:endParaRPr>
          </a:p>
          <a:p>
            <a:endParaRPr lang="pt-BR" altLang="pt-BR" sz="1800" dirty="0">
              <a:ea typeface="ＭＳ Ｐゴシック" panose="020B0600070205080204" pitchFamily="34" charset="-128"/>
            </a:endParaRPr>
          </a:p>
          <a:p>
            <a:endParaRPr lang="pt-BR" altLang="pt-BR" sz="1800" dirty="0">
              <a:ea typeface="ＭＳ Ｐゴシック" panose="020B0600070205080204" pitchFamily="34" charset="-128"/>
            </a:endParaRPr>
          </a:p>
          <a:p>
            <a:r>
              <a:rPr lang="pt-BR" altLang="pt-BR" sz="1600" dirty="0">
                <a:ea typeface="ＭＳ Ｐゴシック" panose="020B0600070205080204" pitchFamily="34" charset="-128"/>
              </a:rPr>
              <a:t>Um tratamento só existe quando há um paciente tomando remédios, ou seja, não dá para relacionar o tratamento com o paciente, pois não temos o histórico de quais remédios foram usados em determinado tratamento feito pelo paciente e não dá para relacionar o tratamento só com o remédio porque ao fazer isso o máximo que conseguimos extrair de informação do modelo é quais remédios foram usados em um tratamento, mas não sabemos qual paciente fez esse tratamento. Conclusão, temos que relacionar o tratamento com o relacionamento de Paciente com Remédio, porém a modelagem Entidade-Relacionamento não permite essa ligação direta, para fazer isso se deve tornar o relacionamento “Paciente toma Remédio” uma entidade de nível superior e com isso relacionar o Tratamento a essa nova entidade. A composição “Paciente toma Remédio” que se encontra dentro de um retângulo maior que é conhecida como Agregação.</a:t>
            </a:r>
          </a:p>
          <a:p>
            <a:endParaRPr lang="pt-BR" altLang="pt-BR" sz="1800" dirty="0">
              <a:ea typeface="ＭＳ Ｐゴシック" panose="020B0600070205080204" pitchFamily="34" charset="-128"/>
            </a:endParaRPr>
          </a:p>
          <a:p>
            <a:endParaRPr lang="pt-BR" altLang="pt-BR" sz="1800" dirty="0">
              <a:ea typeface="ＭＳ Ｐゴシック" panose="020B0600070205080204" pitchFamily="34" charset="-128"/>
            </a:endParaRPr>
          </a:p>
        </p:txBody>
      </p:sp>
      <p:sp>
        <p:nvSpPr>
          <p:cNvPr id="20484"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3FD0E4C6-BB4E-40E4-BCAE-00FF458885B7}" type="slidenum">
              <a:rPr lang="en-US" altLang="pt-BR">
                <a:solidFill>
                  <a:srgbClr val="000000"/>
                </a:solidFill>
              </a:rPr>
              <a:pPr eaLnBrk="1" hangingPunct="1"/>
              <a:t>18</a:t>
            </a:fld>
            <a:endParaRPr lang="en-US" altLang="pt-BR">
              <a:solidFill>
                <a:srgbClr val="000000"/>
              </a:solidFill>
            </a:endParaRPr>
          </a:p>
        </p:txBody>
      </p:sp>
      <p:pic>
        <p:nvPicPr>
          <p:cNvPr id="20485" name="Imagem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0983" y="1027906"/>
            <a:ext cx="5257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6518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Agregação</a:t>
            </a:r>
          </a:p>
        </p:txBody>
      </p:sp>
      <p:sp>
        <p:nvSpPr>
          <p:cNvPr id="21507"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z="1800">
                <a:ea typeface="ＭＳ Ｐゴシック" panose="020B0600070205080204" pitchFamily="34" charset="-128"/>
              </a:rPr>
              <a:t>Exemplo 02:</a:t>
            </a: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endParaRPr lang="pt-BR" altLang="pt-BR" sz="1800">
              <a:ea typeface="ＭＳ Ｐゴシック" panose="020B0600070205080204" pitchFamily="34" charset="-128"/>
            </a:endParaRPr>
          </a:p>
          <a:p>
            <a:r>
              <a:rPr lang="pt-BR" altLang="pt-BR" sz="1800">
                <a:ea typeface="ＭＳ Ｐゴシック" panose="020B0600070205080204" pitchFamily="34" charset="-128"/>
              </a:rPr>
              <a:t>No hotel tudo que ocorre depende de </a:t>
            </a:r>
            <a:r>
              <a:rPr lang="pt-BR" altLang="pt-BR" sz="1800" u="sng">
                <a:ea typeface="ＭＳ Ｐゴシック" panose="020B0600070205080204" pitchFamily="34" charset="-128"/>
              </a:rPr>
              <a:t>cliente</a:t>
            </a:r>
            <a:r>
              <a:rPr lang="pt-BR" altLang="pt-BR" sz="1800">
                <a:ea typeface="ＭＳ Ｐゴシック" panose="020B0600070205080204" pitchFamily="34" charset="-128"/>
              </a:rPr>
              <a:t> </a:t>
            </a:r>
            <a:r>
              <a:rPr lang="pt-BR" altLang="pt-BR" sz="1800" u="sng">
                <a:ea typeface="ＭＳ Ｐゴシック" panose="020B0600070205080204" pitchFamily="34" charset="-128"/>
              </a:rPr>
              <a:t>hospedar-se</a:t>
            </a:r>
            <a:r>
              <a:rPr lang="pt-BR" altLang="pt-BR" sz="1800">
                <a:ea typeface="ＭＳ Ｐゴシック" panose="020B0600070205080204" pitchFamily="34" charset="-128"/>
              </a:rPr>
              <a:t> no </a:t>
            </a:r>
            <a:r>
              <a:rPr lang="pt-BR" altLang="pt-BR" sz="1800" u="sng">
                <a:ea typeface="ＭＳ Ｐゴシック" panose="020B0600070205080204" pitchFamily="34" charset="-128"/>
              </a:rPr>
              <a:t>quarto</a:t>
            </a:r>
            <a:r>
              <a:rPr lang="pt-BR" altLang="pt-BR" sz="1800">
                <a:ea typeface="ＭＳ Ｐゴシック" panose="020B0600070205080204" pitchFamily="34" charset="-128"/>
              </a:rPr>
              <a:t>. Logo só é </a:t>
            </a:r>
            <a:r>
              <a:rPr lang="pt-BR" altLang="pt-BR" sz="1800" u="sng">
                <a:ea typeface="ＭＳ Ｐゴシック" panose="020B0600070205080204" pitchFamily="34" charset="-128"/>
              </a:rPr>
              <a:t>utilizado</a:t>
            </a:r>
            <a:r>
              <a:rPr lang="pt-BR" altLang="pt-BR" sz="1800">
                <a:ea typeface="ＭＳ Ｐゴシック" panose="020B0600070205080204" pitchFamily="34" charset="-128"/>
              </a:rPr>
              <a:t> </a:t>
            </a:r>
            <a:r>
              <a:rPr lang="pt-BR" altLang="pt-BR" sz="1800" u="sng">
                <a:ea typeface="ＭＳ Ｐゴシック" panose="020B0600070205080204" pitchFamily="34" charset="-128"/>
              </a:rPr>
              <a:t>serviços</a:t>
            </a:r>
            <a:r>
              <a:rPr lang="pt-BR" altLang="pt-BR" sz="1800">
                <a:ea typeface="ＭＳ Ｐゴシック" panose="020B0600070205080204" pitchFamily="34" charset="-128"/>
              </a:rPr>
              <a:t> se existir um cliente hospedado no quarto.</a:t>
            </a:r>
          </a:p>
          <a:p>
            <a:r>
              <a:rPr lang="pt-BR" altLang="pt-BR" sz="1800">
                <a:ea typeface="ＭＳ Ｐゴシック" panose="020B0600070205080204" pitchFamily="34" charset="-128"/>
              </a:rPr>
              <a:t>O </a:t>
            </a:r>
            <a:r>
              <a:rPr lang="pt-BR" altLang="pt-BR" sz="1800" u="sng">
                <a:ea typeface="ＭＳ Ｐゴシック" panose="020B0600070205080204" pitchFamily="34" charset="-128"/>
              </a:rPr>
              <a:t>cliente</a:t>
            </a:r>
            <a:r>
              <a:rPr lang="pt-BR" altLang="pt-BR" sz="1800">
                <a:ea typeface="ＭＳ Ｐゴシック" panose="020B0600070205080204" pitchFamily="34" charset="-128"/>
              </a:rPr>
              <a:t> que </a:t>
            </a:r>
            <a:r>
              <a:rPr lang="pt-BR" altLang="pt-BR" sz="1800" u="sng">
                <a:ea typeface="ＭＳ Ｐゴシック" panose="020B0600070205080204" pitchFamily="34" charset="-128"/>
              </a:rPr>
              <a:t>hospeda-se</a:t>
            </a:r>
            <a:r>
              <a:rPr lang="pt-BR" altLang="pt-BR" sz="1800">
                <a:ea typeface="ＭＳ Ｐゴシック" panose="020B0600070205080204" pitchFamily="34" charset="-128"/>
              </a:rPr>
              <a:t> em um </a:t>
            </a:r>
            <a:r>
              <a:rPr lang="pt-BR" altLang="pt-BR" sz="1800" u="sng">
                <a:ea typeface="ＭＳ Ｐゴシック" panose="020B0600070205080204" pitchFamily="34" charset="-128"/>
              </a:rPr>
              <a:t>quarto</a:t>
            </a:r>
            <a:r>
              <a:rPr lang="pt-BR" altLang="pt-BR" sz="1800">
                <a:ea typeface="ＭＳ Ｐゴシック" panose="020B0600070205080204" pitchFamily="34" charset="-128"/>
              </a:rPr>
              <a:t> de hotel só </a:t>
            </a:r>
            <a:r>
              <a:rPr lang="pt-BR" altLang="pt-BR" sz="1800" u="sng">
                <a:ea typeface="ＭＳ Ｐゴシック" panose="020B0600070205080204" pitchFamily="34" charset="-128"/>
              </a:rPr>
              <a:t>consome</a:t>
            </a:r>
            <a:r>
              <a:rPr lang="pt-BR" altLang="pt-BR" sz="1800">
                <a:ea typeface="ＭＳ Ｐゴシック" panose="020B0600070205080204" pitchFamily="34" charset="-128"/>
              </a:rPr>
              <a:t> </a:t>
            </a:r>
            <a:r>
              <a:rPr lang="pt-BR" altLang="pt-BR" sz="1800" u="sng">
                <a:ea typeface="ＭＳ Ｐゴシック" panose="020B0600070205080204" pitchFamily="34" charset="-128"/>
              </a:rPr>
              <a:t>produtos</a:t>
            </a:r>
            <a:r>
              <a:rPr lang="pt-BR" altLang="pt-BR" sz="1800">
                <a:ea typeface="ＭＳ Ｐゴシック" panose="020B0600070205080204" pitchFamily="34" charset="-128"/>
              </a:rPr>
              <a:t> quando </a:t>
            </a:r>
            <a:r>
              <a:rPr lang="pt-BR" altLang="pt-BR" sz="1800" u="sng">
                <a:ea typeface="ＭＳ Ｐゴシック" panose="020B0600070205080204" pitchFamily="34" charset="-128"/>
              </a:rPr>
              <a:t>utiliza</a:t>
            </a:r>
            <a:r>
              <a:rPr lang="pt-BR" altLang="pt-BR" sz="1800">
                <a:ea typeface="ＭＳ Ｐゴシック" panose="020B0600070205080204" pitchFamily="34" charset="-128"/>
              </a:rPr>
              <a:t> </a:t>
            </a:r>
            <a:r>
              <a:rPr lang="pt-BR" altLang="pt-BR" sz="1800" u="sng">
                <a:ea typeface="ＭＳ Ｐゴシック" panose="020B0600070205080204" pitchFamily="34" charset="-128"/>
              </a:rPr>
              <a:t>serviços</a:t>
            </a:r>
            <a:r>
              <a:rPr lang="pt-BR" altLang="pt-BR" sz="1800">
                <a:ea typeface="ＭＳ Ｐゴシック" panose="020B0600070205080204" pitchFamily="34" charset="-128"/>
              </a:rPr>
              <a:t>.</a:t>
            </a:r>
          </a:p>
          <a:p>
            <a:endParaRPr lang="pt-BR" altLang="pt-BR" sz="1800">
              <a:ea typeface="ＭＳ Ｐゴシック" panose="020B0600070205080204" pitchFamily="34" charset="-128"/>
            </a:endParaRPr>
          </a:p>
        </p:txBody>
      </p:sp>
      <p:sp>
        <p:nvSpPr>
          <p:cNvPr id="21508"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BC05836E-0B0D-4511-841B-3842D5A1D0ED}" type="slidenum">
              <a:rPr lang="en-US" altLang="pt-BR">
                <a:solidFill>
                  <a:srgbClr val="000000"/>
                </a:solidFill>
              </a:rPr>
              <a:pPr eaLnBrk="1" hangingPunct="1"/>
              <a:t>19</a:t>
            </a:fld>
            <a:endParaRPr lang="en-US" altLang="pt-BR">
              <a:solidFill>
                <a:srgbClr val="000000"/>
              </a:solidFill>
            </a:endParaRPr>
          </a:p>
        </p:txBody>
      </p:sp>
      <p:pic>
        <p:nvPicPr>
          <p:cNvPr id="215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454" y="1690688"/>
            <a:ext cx="5910758" cy="3239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0084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Definições	</a:t>
            </a:r>
          </a:p>
        </p:txBody>
      </p:sp>
      <p:sp>
        <p:nvSpPr>
          <p:cNvPr id="4099"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buFontTx/>
              <a:buChar char="•"/>
            </a:pPr>
            <a:r>
              <a:rPr lang="pt-BR" altLang="pt-BR">
                <a:ea typeface="ＭＳ Ｐゴシック" panose="020B0600070205080204" pitchFamily="34" charset="-128"/>
              </a:rPr>
              <a:t>Modelagem</a:t>
            </a:r>
          </a:p>
          <a:p>
            <a:pPr lvl="1">
              <a:buFont typeface="Arial" pitchFamily="34" charset="0"/>
              <a:buChar char="•"/>
            </a:pPr>
            <a:r>
              <a:rPr lang="pt-BR" altLang="pt-BR" sz="2800">
                <a:ea typeface="ＭＳ Ｐゴシック" panose="020B0600070205080204" pitchFamily="34" charset="-128"/>
              </a:rPr>
              <a:t>É o processo de entender e mapear um problema ou processo real a ser automatizado, entendido, melhorado ou mesmo documentado por meio de modelos .</a:t>
            </a:r>
          </a:p>
          <a:p>
            <a:pPr>
              <a:buFontTx/>
              <a:buChar char="•"/>
            </a:pPr>
            <a:r>
              <a:rPr lang="pt-BR" altLang="pt-BR">
                <a:ea typeface="ＭＳ Ｐゴシック" panose="020B0600070205080204" pitchFamily="34" charset="-128"/>
              </a:rPr>
              <a:t>Modelo</a:t>
            </a:r>
          </a:p>
          <a:p>
            <a:pPr lvl="1">
              <a:buFont typeface="Arial" pitchFamily="34" charset="0"/>
              <a:buChar char="•"/>
            </a:pPr>
            <a:r>
              <a:rPr lang="pt-BR" altLang="pt-BR" sz="2800">
                <a:ea typeface="ＭＳ Ｐゴシック" panose="020B0600070205080204" pitchFamily="34" charset="-128"/>
              </a:rPr>
              <a:t>É uma forma de se representar ou mapear um ou mais objetos e/ou cenário que se deseje entender, reproduzir ou documentar.</a:t>
            </a:r>
          </a:p>
          <a:p>
            <a:pPr lvl="1">
              <a:buFont typeface="Arial" pitchFamily="34" charset="0"/>
              <a:buChar char="•"/>
            </a:pPr>
            <a:endParaRPr lang="pt-BR" altLang="pt-BR" smtClean="0">
              <a:ea typeface="ＭＳ Ｐゴシック" panose="020B0600070205080204" pitchFamily="34" charset="-128"/>
            </a:endParaRPr>
          </a:p>
        </p:txBody>
      </p:sp>
      <p:sp>
        <p:nvSpPr>
          <p:cNvPr id="4100"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CD48A1D7-34AE-4F31-8102-1135DC846CEE}" type="slidenum">
              <a:rPr lang="en-US" altLang="pt-BR">
                <a:solidFill>
                  <a:srgbClr val="000000"/>
                </a:solidFill>
              </a:rPr>
              <a:pPr eaLnBrk="1" hangingPunct="1"/>
              <a:t>2</a:t>
            </a:fld>
            <a:endParaRPr lang="en-US" altLang="pt-BR">
              <a:solidFill>
                <a:srgbClr val="000000"/>
              </a:solidFill>
            </a:endParaRPr>
          </a:p>
        </p:txBody>
      </p:sp>
    </p:spTree>
    <p:extLst>
      <p:ext uri="{BB962C8B-B14F-4D97-AF65-F5344CB8AC3E}">
        <p14:creationId xmlns:p14="http://schemas.microsoft.com/office/powerpoint/2010/main" val="27064647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Passos para geração de um MER</a:t>
            </a:r>
          </a:p>
        </p:txBody>
      </p:sp>
      <p:sp>
        <p:nvSpPr>
          <p:cNvPr id="22531"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buFont typeface="Arial" panose="020B0604020202020204" pitchFamily="34" charset="0"/>
              <a:buAutoNum type="arabicPeriod"/>
            </a:pPr>
            <a:r>
              <a:rPr lang="pt-BR" altLang="pt-BR" sz="1800" b="1">
                <a:ea typeface="ＭＳ Ｐゴシック" panose="020B0600070205080204" pitchFamily="34" charset="-128"/>
              </a:rPr>
              <a:t>Levantamento das entidades: </a:t>
            </a:r>
            <a:r>
              <a:rPr lang="pt-BR" altLang="pt-BR" sz="1800">
                <a:ea typeface="ＭＳ Ｐゴシック" panose="020B0600070205080204" pitchFamily="34" charset="-128"/>
              </a:rPr>
              <a:t>Tendo em mente o objetivo principal da modelagem é necessário fazer uma releitura no documento que possui o contexto do problema a ser modelado listando as entidades, como toda entidade é uma coisa, ou objeto real ou abstrato sua definição é muito parecida com a definição de substantivo, ou seja, listando os substantivos do problema é só levantar a real necessidade de armazenar informações daquele objeto no contexto atual do problema.</a:t>
            </a:r>
          </a:p>
          <a:p>
            <a:pPr algn="just">
              <a:buFont typeface="Arial" panose="020B0604020202020204" pitchFamily="34" charset="0"/>
              <a:buAutoNum type="arabicPeriod"/>
            </a:pPr>
            <a:r>
              <a:rPr lang="pt-BR" altLang="pt-BR" sz="1800" b="1">
                <a:ea typeface="ＭＳ Ｐゴシック" panose="020B0600070205080204" pitchFamily="34" charset="-128"/>
              </a:rPr>
              <a:t>Levantamento dos atributos</a:t>
            </a:r>
            <a:r>
              <a:rPr lang="pt-BR" altLang="pt-BR" sz="1800">
                <a:ea typeface="ＭＳ Ｐゴシック" panose="020B0600070205080204" pitchFamily="34" charset="-128"/>
              </a:rPr>
              <a:t>: Após identificar as entidades o próximo passo é verificar quais serão os atributos, nem sempre todos os atributos encontram-se no documento gerado com o levantamento de requisitos, muitas vezes é necessário verificar com o cliente requisitante se todos os atributos levantados são necessários para satisfazer o problema.</a:t>
            </a:r>
          </a:p>
          <a:p>
            <a:pPr algn="just">
              <a:buFont typeface="Arial" panose="020B0604020202020204" pitchFamily="34" charset="0"/>
              <a:buAutoNum type="arabicPeriod"/>
            </a:pPr>
            <a:r>
              <a:rPr lang="pt-BR" altLang="pt-BR" sz="1800">
                <a:ea typeface="ＭＳ Ｐゴシック" panose="020B0600070205080204" pitchFamily="34" charset="-128"/>
              </a:rPr>
              <a:t>Faça uma releitura do documento objetivando</a:t>
            </a:r>
            <a:r>
              <a:rPr lang="pt-BR" altLang="pt-BR" sz="1800" b="1">
                <a:ea typeface="ＭＳ Ｐゴシック" panose="020B0600070205080204" pitchFamily="34" charset="-128"/>
              </a:rPr>
              <a:t>Levantamento dos relacionamentos: </a:t>
            </a:r>
            <a:r>
              <a:rPr lang="pt-BR" altLang="pt-BR" sz="1800">
                <a:ea typeface="ＭＳ Ｐゴシック" panose="020B0600070205080204" pitchFamily="34" charset="-128"/>
              </a:rPr>
              <a:t> identificar ações que liguem uma entidade levantada à outra, por definição o relacionamento é um verbo.</a:t>
            </a:r>
          </a:p>
          <a:p>
            <a:pPr algn="just">
              <a:buFont typeface="Arial" panose="020B0604020202020204" pitchFamily="34" charset="0"/>
              <a:buAutoNum type="arabicPeriod"/>
            </a:pPr>
            <a:r>
              <a:rPr lang="pt-BR" altLang="pt-BR" sz="1800" b="1">
                <a:ea typeface="ＭＳ Ｐゴシック" panose="020B0600070205080204" pitchFamily="34" charset="-128"/>
              </a:rPr>
              <a:t>Levantamento das cardinalidades: </a:t>
            </a:r>
            <a:r>
              <a:rPr lang="pt-BR" altLang="pt-BR" sz="1800">
                <a:ea typeface="ＭＳ Ｐゴシック" panose="020B0600070205080204" pitchFamily="34" charset="-128"/>
              </a:rPr>
              <a:t>Após ligar as entidades levantadas com os relacionamentos definidos é necessário definir o grau de cardinalidade.</a:t>
            </a:r>
          </a:p>
          <a:p>
            <a:pPr algn="just">
              <a:buFont typeface="Arial" panose="020B0604020202020204" pitchFamily="34" charset="0"/>
              <a:buAutoNum type="arabicPeriod"/>
            </a:pPr>
            <a:r>
              <a:rPr lang="pt-BR" altLang="pt-BR" sz="1800" b="1">
                <a:ea typeface="ＭＳ Ｐゴシック" panose="020B0600070205080204" pitchFamily="34" charset="-128"/>
              </a:rPr>
              <a:t>Realizar a normalização dos dados.</a:t>
            </a:r>
          </a:p>
          <a:p>
            <a:endParaRPr lang="pt-BR" altLang="pt-BR" smtClean="0">
              <a:ea typeface="ＭＳ Ｐゴシック" panose="020B0600070205080204" pitchFamily="34" charset="-128"/>
            </a:endParaRPr>
          </a:p>
        </p:txBody>
      </p:sp>
      <p:sp>
        <p:nvSpPr>
          <p:cNvPr id="22532"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A13FDADD-2E9E-4D9F-A082-DF70AB97FC86}" type="slidenum">
              <a:rPr lang="en-US" altLang="pt-BR">
                <a:solidFill>
                  <a:srgbClr val="000000"/>
                </a:solidFill>
              </a:rPr>
              <a:pPr eaLnBrk="1" hangingPunct="1"/>
              <a:t>20</a:t>
            </a:fld>
            <a:endParaRPr lang="en-US" altLang="pt-BR">
              <a:solidFill>
                <a:srgbClr val="000000"/>
              </a:solidFill>
            </a:endParaRPr>
          </a:p>
        </p:txBody>
      </p:sp>
    </p:spTree>
    <p:extLst>
      <p:ext uri="{BB962C8B-B14F-4D97-AF65-F5344CB8AC3E}">
        <p14:creationId xmlns:p14="http://schemas.microsoft.com/office/powerpoint/2010/main" val="27518002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Exercícios</a:t>
            </a:r>
          </a:p>
        </p:txBody>
      </p:sp>
      <p:sp>
        <p:nvSpPr>
          <p:cNvPr id="23555"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pt-BR" altLang="pt-BR" sz="2000" u="sng" dirty="0">
                <a:ea typeface="ＭＳ Ｐゴシック" panose="020B0600070205080204" pitchFamily="34" charset="-128"/>
              </a:rPr>
              <a:t>Consultório Médico</a:t>
            </a:r>
          </a:p>
          <a:p>
            <a:pPr marL="0" indent="0">
              <a:buNone/>
            </a:pPr>
            <a:r>
              <a:rPr lang="pt-BR" altLang="pt-BR" sz="2000" dirty="0">
                <a:ea typeface="ＭＳ Ｐゴシック" panose="020B0600070205080204" pitchFamily="34" charset="-128"/>
              </a:rPr>
              <a:t>Devido a grande quantidade de consultas médicas realizadas nos últimos meses, apareceu a necessidade do desenvolvimento de um sistema que controlasse as consultas marcadas no consultório XZZ, dentre as necessidades que o sistema precisa satisfazer foi levantado:</a:t>
            </a:r>
          </a:p>
          <a:p>
            <a:pPr marL="0" indent="0">
              <a:buNone/>
            </a:pPr>
            <a:r>
              <a:rPr lang="pt-BR" altLang="pt-BR" sz="2000" dirty="0">
                <a:ea typeface="ＭＳ Ｐゴシック" panose="020B0600070205080204" pitchFamily="34" charset="-128"/>
              </a:rPr>
              <a:t>O sistema precisa registrar os seguintes dados dos médicos (CRM, nome, telefone, RG, CPF, e-mail, especialidade).</a:t>
            </a:r>
          </a:p>
          <a:p>
            <a:pPr marL="0" indent="0">
              <a:buNone/>
            </a:pPr>
            <a:r>
              <a:rPr lang="pt-BR" altLang="pt-BR" sz="2000" dirty="0">
                <a:ea typeface="ＭＳ Ｐゴシック" panose="020B0600070205080204" pitchFamily="34" charset="-128"/>
              </a:rPr>
              <a:t>Deve-se registrar os seguintes dados dos pacientes (Nome, telefone, RG, CPF, e-mail, idade).</a:t>
            </a:r>
          </a:p>
          <a:p>
            <a:pPr marL="0" indent="0">
              <a:buNone/>
            </a:pPr>
            <a:r>
              <a:rPr lang="pt-BR" altLang="pt-BR" sz="2000" dirty="0">
                <a:ea typeface="ＭＳ Ｐゴシック" panose="020B0600070205080204" pitchFamily="34" charset="-128"/>
              </a:rPr>
              <a:t>As consultas realizadas pelos pacientes, determinando qual médico a atendeu e quando ocorreu este atendimento.</a:t>
            </a:r>
          </a:p>
          <a:p>
            <a:pPr marL="0" indent="0">
              <a:buNone/>
            </a:pPr>
            <a:r>
              <a:rPr lang="pt-BR" altLang="pt-BR" sz="2000" dirty="0">
                <a:ea typeface="ＭＳ Ｐゴシック" panose="020B0600070205080204" pitchFamily="34" charset="-128"/>
              </a:rPr>
              <a:t>Registro de exames do paciente.</a:t>
            </a:r>
          </a:p>
        </p:txBody>
      </p:sp>
      <p:sp>
        <p:nvSpPr>
          <p:cNvPr id="23556"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FA62F26C-8DB4-4C20-9A36-E88F50EEAEEF}" type="slidenum">
              <a:rPr lang="en-US" altLang="pt-BR">
                <a:solidFill>
                  <a:srgbClr val="000000"/>
                </a:solidFill>
              </a:rPr>
              <a:pPr eaLnBrk="1" hangingPunct="1"/>
              <a:t>21</a:t>
            </a:fld>
            <a:endParaRPr lang="en-US" altLang="pt-BR">
              <a:solidFill>
                <a:srgbClr val="000000"/>
              </a:solidFill>
            </a:endParaRPr>
          </a:p>
        </p:txBody>
      </p:sp>
    </p:spTree>
    <p:extLst>
      <p:ext uri="{BB962C8B-B14F-4D97-AF65-F5344CB8AC3E}">
        <p14:creationId xmlns:p14="http://schemas.microsoft.com/office/powerpoint/2010/main" val="11456426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Exercícios</a:t>
            </a:r>
          </a:p>
        </p:txBody>
      </p:sp>
      <p:sp>
        <p:nvSpPr>
          <p:cNvPr id="24579"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pt-BR" altLang="pt-BR" sz="1800" u="sng" dirty="0">
                <a:ea typeface="ＭＳ Ｐゴシック" panose="020B0600070205080204" pitchFamily="34" charset="-128"/>
              </a:rPr>
              <a:t>Controle de Pessoal Simplificado</a:t>
            </a:r>
          </a:p>
          <a:p>
            <a:pPr marL="0" indent="0">
              <a:buNone/>
            </a:pPr>
            <a:r>
              <a:rPr lang="pt-BR" altLang="pt-BR" sz="1800" dirty="0">
                <a:ea typeface="ＭＳ Ｐゴシック" panose="020B0600070205080204" pitchFamily="34" charset="-128"/>
              </a:rPr>
              <a:t>A XPTO </a:t>
            </a:r>
            <a:r>
              <a:rPr lang="pt-BR" altLang="pt-BR" sz="1800" dirty="0" err="1">
                <a:ea typeface="ＭＳ Ｐゴシック" panose="020B0600070205080204" pitchFamily="34" charset="-128"/>
              </a:rPr>
              <a:t>Ltda</a:t>
            </a:r>
            <a:r>
              <a:rPr lang="pt-BR" altLang="pt-BR" sz="1800" dirty="0">
                <a:ea typeface="ＭＳ Ｐゴシック" panose="020B0600070205080204" pitchFamily="34" charset="-128"/>
              </a:rPr>
              <a:t> é uma pequena indústria têxtil em fase de reestruturação que está necessitando de um novo controle de funcionários. A solução imaginada deve ser bastante simples, resumindo-se a alguns poucos dados sobre cada funcionário. Assim, faça um MER que represente, de maneira simplificada, a estrutura funcional dessa empresa fictícia e que permita responder as seguintes questões:</a:t>
            </a:r>
          </a:p>
          <a:p>
            <a:pPr>
              <a:buFontTx/>
              <a:buAutoNum type="alphaLcParenR"/>
            </a:pPr>
            <a:r>
              <a:rPr lang="pt-BR" altLang="pt-BR" sz="1800" dirty="0">
                <a:ea typeface="ＭＳ Ｐゴシック" panose="020B0600070205080204" pitchFamily="34" charset="-128"/>
              </a:rPr>
              <a:t>Quais os nomes e dadas de admissão dos funcionários da empresa?</a:t>
            </a:r>
          </a:p>
          <a:p>
            <a:pPr>
              <a:buFontTx/>
              <a:buAutoNum type="alphaLcParenR"/>
            </a:pPr>
            <a:r>
              <a:rPr lang="pt-BR" altLang="pt-BR" sz="1800" dirty="0">
                <a:ea typeface="ＭＳ Ｐゴシック" panose="020B0600070205080204" pitchFamily="34" charset="-128"/>
              </a:rPr>
              <a:t>Qual o cargo de um determinado funcionário?</a:t>
            </a:r>
          </a:p>
          <a:p>
            <a:pPr>
              <a:buFontTx/>
              <a:buAutoNum type="alphaLcParenR"/>
            </a:pPr>
            <a:r>
              <a:rPr lang="pt-BR" altLang="pt-BR" sz="1800" dirty="0">
                <a:ea typeface="ＭＳ Ｐゴシック" panose="020B0600070205080204" pitchFamily="34" charset="-128"/>
              </a:rPr>
              <a:t>Qual o salário e o ramal telefônico de cada funcionário?</a:t>
            </a:r>
          </a:p>
          <a:p>
            <a:pPr>
              <a:buFontTx/>
              <a:buAutoNum type="alphaLcParenR"/>
            </a:pPr>
            <a:r>
              <a:rPr lang="pt-BR" altLang="pt-BR" sz="1800" dirty="0">
                <a:ea typeface="ＭＳ Ｐゴシック" panose="020B0600070205080204" pitchFamily="34" charset="-128"/>
              </a:rPr>
              <a:t>Quais os funcionários de um dado setor?</a:t>
            </a:r>
          </a:p>
          <a:p>
            <a:pPr marL="0" indent="0">
              <a:buNone/>
            </a:pPr>
            <a:r>
              <a:rPr lang="pt-BR" altLang="pt-BR" sz="1800" dirty="0">
                <a:ea typeface="ＭＳ Ｐゴシック" panose="020B0600070205080204" pitchFamily="34" charset="-128"/>
              </a:rPr>
              <a:t>Considere que todos os funcionários do mesmo cargo recebem o mesmo salário e que para cada setor da empresa existe um único ramal telefônico.</a:t>
            </a:r>
          </a:p>
        </p:txBody>
      </p:sp>
      <p:sp>
        <p:nvSpPr>
          <p:cNvPr id="24580"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0984C79E-3DCD-4A29-8A3B-F27A8CEEA8EC}" type="slidenum">
              <a:rPr lang="en-US" altLang="pt-BR">
                <a:solidFill>
                  <a:srgbClr val="000000"/>
                </a:solidFill>
              </a:rPr>
              <a:pPr eaLnBrk="1" hangingPunct="1"/>
              <a:t>22</a:t>
            </a:fld>
            <a:endParaRPr lang="en-US" altLang="pt-BR">
              <a:solidFill>
                <a:srgbClr val="000000"/>
              </a:solidFill>
            </a:endParaRPr>
          </a:p>
        </p:txBody>
      </p:sp>
    </p:spTree>
    <p:extLst>
      <p:ext uri="{BB962C8B-B14F-4D97-AF65-F5344CB8AC3E}">
        <p14:creationId xmlns:p14="http://schemas.microsoft.com/office/powerpoint/2010/main" val="2123911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Exercícios</a:t>
            </a:r>
            <a:br>
              <a:rPr lang="pt-BR" altLang="pt-BR" smtClean="0">
                <a:ea typeface="ＭＳ Ｐゴシック" panose="020B0600070205080204" pitchFamily="34" charset="-128"/>
              </a:rPr>
            </a:br>
            <a:endParaRPr lang="pt-BR" altLang="pt-BR" smtClean="0">
              <a:ea typeface="ＭＳ Ｐゴシック" panose="020B0600070205080204" pitchFamily="34" charset="-128"/>
            </a:endParaRPr>
          </a:p>
        </p:txBody>
      </p:sp>
      <p:sp>
        <p:nvSpPr>
          <p:cNvPr id="25603"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lgn="just">
              <a:buNone/>
            </a:pPr>
            <a:r>
              <a:rPr lang="pt-BR" altLang="pt-BR" sz="2400" u="sng" dirty="0">
                <a:ea typeface="ＭＳ Ｐゴシック" panose="020B0600070205080204" pitchFamily="34" charset="-128"/>
              </a:rPr>
              <a:t>Controle de Projetos</a:t>
            </a:r>
          </a:p>
          <a:p>
            <a:pPr marL="0" indent="0" algn="just">
              <a:buNone/>
            </a:pPr>
            <a:r>
              <a:rPr lang="pt-BR" altLang="pt-BR" sz="2400" dirty="0" smtClean="0">
                <a:ea typeface="ＭＳ Ｐゴシック" panose="020B0600070205080204" pitchFamily="34" charset="-128"/>
              </a:rPr>
              <a:t>	Uma </a:t>
            </a:r>
            <a:r>
              <a:rPr lang="pt-BR" altLang="pt-BR" sz="2400" dirty="0">
                <a:ea typeface="ＭＳ Ｐゴシック" panose="020B0600070205080204" pitchFamily="34" charset="-128"/>
              </a:rPr>
              <a:t>empresa possui seus funcionários alocados a diversos projetos que são desenvolvidos com base em cronogramas e orçamentos bastante rígidos.</a:t>
            </a:r>
          </a:p>
          <a:p>
            <a:pPr marL="0" indent="0" algn="just">
              <a:buNone/>
            </a:pPr>
            <a:r>
              <a:rPr lang="pt-BR" altLang="pt-BR" sz="2400" dirty="0" smtClean="0">
                <a:ea typeface="ＭＳ Ｐゴシック" panose="020B0600070205080204" pitchFamily="34" charset="-128"/>
              </a:rPr>
              <a:t>	Conforme </a:t>
            </a:r>
            <a:r>
              <a:rPr lang="pt-BR" altLang="pt-BR" sz="2400" dirty="0">
                <a:ea typeface="ＭＳ Ｐゴシック" panose="020B0600070205080204" pitchFamily="34" charset="-128"/>
              </a:rPr>
              <a:t>o projeto, alguns equipamentos e materiais importantes podem ser necessários, como computadores, impressoras, veículos, filmadoras, papel fotográfico, etc. É necessário montar um controle automatizado que permita gerenciar quem são os funcionários, inclusive o salário por hora de cada um e o horário oficial de entrada e saída; quais os projetos (inclusive sua data de início e de encerramento e seu orçamento) e os equipamentos e recursos materiais requeridos por cada projeto. Considere que um mesmo recurso pode ser utilizado por mais de um projeto. Considere ainda que um funcionário pode dividir seu tempo entre dois ou mais projetos. Monte o MER correspondente.</a:t>
            </a:r>
          </a:p>
        </p:txBody>
      </p:sp>
      <p:sp>
        <p:nvSpPr>
          <p:cNvPr id="25604"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34D55D21-534C-4B55-BB15-36144912ED4F}" type="slidenum">
              <a:rPr lang="en-US" altLang="pt-BR">
                <a:solidFill>
                  <a:srgbClr val="000000"/>
                </a:solidFill>
              </a:rPr>
              <a:pPr eaLnBrk="1" hangingPunct="1"/>
              <a:t>23</a:t>
            </a:fld>
            <a:endParaRPr lang="en-US" altLang="pt-BR">
              <a:solidFill>
                <a:srgbClr val="000000"/>
              </a:solidFill>
            </a:endParaRPr>
          </a:p>
        </p:txBody>
      </p:sp>
    </p:spTree>
    <p:extLst>
      <p:ext uri="{BB962C8B-B14F-4D97-AF65-F5344CB8AC3E}">
        <p14:creationId xmlns:p14="http://schemas.microsoft.com/office/powerpoint/2010/main" val="32350571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Exercícios</a:t>
            </a:r>
          </a:p>
        </p:txBody>
      </p:sp>
      <p:sp>
        <p:nvSpPr>
          <p:cNvPr id="26627"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marL="0" indent="0">
              <a:buNone/>
            </a:pPr>
            <a:r>
              <a:rPr lang="pt-BR" altLang="pt-BR" u="sng" dirty="0">
                <a:ea typeface="ＭＳ Ｐゴシック" panose="020B0600070205080204" pitchFamily="34" charset="-128"/>
              </a:rPr>
              <a:t>Controle de veículos</a:t>
            </a:r>
          </a:p>
          <a:p>
            <a:pPr marL="0" indent="0">
              <a:buNone/>
            </a:pPr>
            <a:r>
              <a:rPr lang="pt-BR" altLang="pt-BR" dirty="0" smtClean="0">
                <a:ea typeface="ＭＳ Ｐゴシック" panose="020B0600070205080204" pitchFamily="34" charset="-128"/>
              </a:rPr>
              <a:t>	</a:t>
            </a:r>
            <a:r>
              <a:rPr lang="pt-BR" altLang="pt-BR" sz="2400" dirty="0" smtClean="0">
                <a:ea typeface="ＭＳ Ｐゴシック" panose="020B0600070205080204" pitchFamily="34" charset="-128"/>
              </a:rPr>
              <a:t>João </a:t>
            </a:r>
            <a:r>
              <a:rPr lang="pt-BR" altLang="pt-BR" sz="2400" dirty="0">
                <a:ea typeface="ＭＳ Ｐゴシック" panose="020B0600070205080204" pitchFamily="34" charset="-128"/>
              </a:rPr>
              <a:t>da Silva é dono de um pequeno negócio de transportes de passageiros do tipo VAN.</a:t>
            </a:r>
          </a:p>
          <a:p>
            <a:pPr marL="0" indent="0">
              <a:buNone/>
            </a:pPr>
            <a:r>
              <a:rPr lang="pt-BR" altLang="pt-BR" sz="2400" dirty="0" smtClean="0">
                <a:ea typeface="ＭＳ Ｐゴシック" panose="020B0600070205080204" pitchFamily="34" charset="-128"/>
              </a:rPr>
              <a:t>	Ao </a:t>
            </a:r>
            <a:r>
              <a:rPr lang="pt-BR" altLang="pt-BR" sz="2400" dirty="0">
                <a:ea typeface="ＭＳ Ｐゴシック" panose="020B0600070205080204" pitchFamily="34" charset="-128"/>
              </a:rPr>
              <a:t>todo são sete veículos que fazer diversas viagens por dia, levando pessoas e pequenas cargas para vários lugares da região, como escolas, empresas, aeroportos, parques, etc. Será necessário estabelecer um pequeno controle sobre a utilização da frota, permitindo saber quais as viagens utilizadas por um veículo (destino, data e hora da saída, data e hora do retorno, motorista, tipo de carga, </a:t>
            </a:r>
            <a:r>
              <a:rPr lang="pt-BR" altLang="pt-BR" sz="2400" dirty="0" err="1">
                <a:ea typeface="ＭＳ Ｐゴシック" panose="020B0600070205080204" pitchFamily="34" charset="-128"/>
              </a:rPr>
              <a:t>etc</a:t>
            </a:r>
            <a:r>
              <a:rPr lang="pt-BR" altLang="pt-BR" sz="2400" dirty="0">
                <a:ea typeface="ＭＳ Ｐゴシック" panose="020B0600070205080204" pitchFamily="34" charset="-128"/>
              </a:rPr>
              <a:t>). Bem como as manutenções sofridas como a data da manutenção, o serviço realizado, etc. Com base nessas informações, elabore o MER correspondente.</a:t>
            </a:r>
          </a:p>
        </p:txBody>
      </p:sp>
      <p:sp>
        <p:nvSpPr>
          <p:cNvPr id="26628"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BA6F141C-411E-4B11-8DCA-91ED8145A70E}" type="slidenum">
              <a:rPr lang="en-US" altLang="pt-BR">
                <a:solidFill>
                  <a:srgbClr val="000000"/>
                </a:solidFill>
              </a:rPr>
              <a:pPr eaLnBrk="1" hangingPunct="1"/>
              <a:t>24</a:t>
            </a:fld>
            <a:endParaRPr lang="en-US" altLang="pt-BR" dirty="0">
              <a:solidFill>
                <a:srgbClr val="000000"/>
              </a:solidFill>
            </a:endParaRPr>
          </a:p>
        </p:txBody>
      </p:sp>
    </p:spTree>
    <p:extLst>
      <p:ext uri="{BB962C8B-B14F-4D97-AF65-F5344CB8AC3E}">
        <p14:creationId xmlns:p14="http://schemas.microsoft.com/office/powerpoint/2010/main" val="14617138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dirty="0" smtClean="0">
                <a:ea typeface="ＭＳ Ｐゴシック" panose="020B0600070205080204" pitchFamily="34" charset="-128"/>
              </a:rPr>
              <a:t>Exercícios</a:t>
            </a:r>
          </a:p>
        </p:txBody>
      </p:sp>
      <p:sp>
        <p:nvSpPr>
          <p:cNvPr id="27651"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pt-BR" altLang="pt-BR" sz="1800" u="sng" dirty="0">
                <a:ea typeface="ＭＳ Ｐゴシック" panose="020B0600070205080204" pitchFamily="34" charset="-128"/>
              </a:rPr>
              <a:t>Controle escolar</a:t>
            </a:r>
          </a:p>
          <a:p>
            <a:pPr marL="0" indent="0">
              <a:buNone/>
            </a:pPr>
            <a:r>
              <a:rPr lang="pt-BR" altLang="pt-BR" sz="1800" dirty="0">
                <a:ea typeface="ＭＳ Ｐゴシック" panose="020B0600070205080204" pitchFamily="34" charset="-128"/>
              </a:rPr>
              <a:t>Faça um MER que permita responder as seguintes questões:</a:t>
            </a:r>
          </a:p>
          <a:p>
            <a:pPr>
              <a:buFontTx/>
              <a:buAutoNum type="alphaLcParenR"/>
            </a:pPr>
            <a:r>
              <a:rPr lang="pt-BR" altLang="pt-BR" sz="1800" dirty="0">
                <a:ea typeface="ＭＳ Ｐゴシック" panose="020B0600070205080204" pitchFamily="34" charset="-128"/>
              </a:rPr>
              <a:t>Qual o curso de um aluno?</a:t>
            </a:r>
          </a:p>
          <a:p>
            <a:pPr>
              <a:buFontTx/>
              <a:buAutoNum type="alphaLcParenR"/>
            </a:pPr>
            <a:r>
              <a:rPr lang="pt-BR" altLang="pt-BR" sz="1800" dirty="0">
                <a:ea typeface="ＭＳ Ｐゴシック" panose="020B0600070205080204" pitchFamily="34" charset="-128"/>
              </a:rPr>
              <a:t>Quais as disciplinas de um curso?</a:t>
            </a:r>
          </a:p>
          <a:p>
            <a:pPr>
              <a:buFontTx/>
              <a:buAutoNum type="alphaLcParenR"/>
            </a:pPr>
            <a:r>
              <a:rPr lang="pt-BR" altLang="pt-BR" sz="1800" dirty="0">
                <a:ea typeface="ＭＳ Ｐゴシック" panose="020B0600070205080204" pitchFamily="34" charset="-128"/>
              </a:rPr>
              <a:t>Qual a nota final e o total de faltas de um aluno numa dada disciplina?</a:t>
            </a:r>
          </a:p>
          <a:p>
            <a:pPr>
              <a:buFontTx/>
              <a:buAutoNum type="alphaLcParenR"/>
            </a:pPr>
            <a:r>
              <a:rPr lang="pt-BR" altLang="pt-BR" sz="1800" dirty="0">
                <a:ea typeface="ＭＳ Ｐゴシック" panose="020B0600070205080204" pitchFamily="34" charset="-128"/>
              </a:rPr>
              <a:t>Qual o professor de uma disciplina?</a:t>
            </a:r>
          </a:p>
          <a:p>
            <a:pPr>
              <a:buFontTx/>
              <a:buAutoNum type="alphaLcParenR"/>
            </a:pPr>
            <a:r>
              <a:rPr lang="pt-BR" altLang="pt-BR" sz="1800" dirty="0">
                <a:ea typeface="ＭＳ Ｐゴシック" panose="020B0600070205080204" pitchFamily="34" charset="-128"/>
              </a:rPr>
              <a:t>Quais as disciplinas cursadas por um aluno?</a:t>
            </a:r>
          </a:p>
          <a:p>
            <a:pPr marL="0" indent="0">
              <a:buNone/>
            </a:pPr>
            <a:r>
              <a:rPr lang="pt-BR" altLang="pt-BR" sz="1800" dirty="0">
                <a:ea typeface="ＭＳ Ｐゴシック" panose="020B0600070205080204" pitchFamily="34" charset="-128"/>
              </a:rPr>
              <a:t>Considere que cada disciplina é oferecida em apenas um curso. Por outro lado, um mesmo professor pode administrar várias disciplinas, mesmo que em cursos diferentes.</a:t>
            </a:r>
          </a:p>
        </p:txBody>
      </p:sp>
      <p:sp>
        <p:nvSpPr>
          <p:cNvPr id="27652"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55068482-969F-4E8E-965E-0319020C26AF}" type="slidenum">
              <a:rPr lang="en-US" altLang="pt-BR">
                <a:solidFill>
                  <a:srgbClr val="000000"/>
                </a:solidFill>
              </a:rPr>
              <a:pPr eaLnBrk="1" hangingPunct="1"/>
              <a:t>25</a:t>
            </a:fld>
            <a:endParaRPr lang="en-US" altLang="pt-BR">
              <a:solidFill>
                <a:srgbClr val="000000"/>
              </a:solidFill>
            </a:endParaRPr>
          </a:p>
        </p:txBody>
      </p:sp>
    </p:spTree>
    <p:extLst>
      <p:ext uri="{BB962C8B-B14F-4D97-AF65-F5344CB8AC3E}">
        <p14:creationId xmlns:p14="http://schemas.microsoft.com/office/powerpoint/2010/main" val="33833107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460065"/>
          </a:xfrm>
        </p:spPr>
        <p:txBody>
          <a:bodyPr>
            <a:normAutofit fontScale="90000"/>
          </a:bodyPr>
          <a:lstStyle/>
          <a:p>
            <a:pPr algn="ctr"/>
            <a:r>
              <a:rPr lang="pt-BR" dirty="0" smtClean="0"/>
              <a:t>Exercícios</a:t>
            </a:r>
            <a:endParaRPr lang="pt-BR" dirty="0"/>
          </a:p>
        </p:txBody>
      </p:sp>
      <p:sp>
        <p:nvSpPr>
          <p:cNvPr id="3" name="Espaço Reservado para Conteúdo 2"/>
          <p:cNvSpPr>
            <a:spLocks noGrp="1"/>
          </p:cNvSpPr>
          <p:nvPr>
            <p:ph idx="1"/>
          </p:nvPr>
        </p:nvSpPr>
        <p:spPr>
          <a:xfrm>
            <a:off x="838200" y="825190"/>
            <a:ext cx="10515600" cy="5351774"/>
          </a:xfrm>
        </p:spPr>
        <p:txBody>
          <a:bodyPr/>
          <a:lstStyle/>
          <a:p>
            <a:pPr marL="0" indent="0">
              <a:buNone/>
            </a:pPr>
            <a:r>
              <a:rPr lang="pt-BR" u="sng" dirty="0" smtClean="0"/>
              <a:t>Controle de Pedidos</a:t>
            </a:r>
          </a:p>
          <a:p>
            <a:pPr marL="0" indent="0">
              <a:buNone/>
            </a:pPr>
            <a:r>
              <a:rPr lang="pt-BR" dirty="0" smtClean="0"/>
              <a:t>Faça um MER com base nos dois documentos abaixo:</a:t>
            </a:r>
          </a:p>
          <a:p>
            <a:pPr marL="0" indent="0">
              <a:buNone/>
            </a:pPr>
            <a:endParaRPr lang="pt-BR" dirty="0"/>
          </a:p>
        </p:txBody>
      </p:sp>
      <p:pic>
        <p:nvPicPr>
          <p:cNvPr id="4" name="Imagem 3"/>
          <p:cNvPicPr>
            <a:picLocks noChangeAspect="1"/>
          </p:cNvPicPr>
          <p:nvPr/>
        </p:nvPicPr>
        <p:blipFill>
          <a:blip r:embed="rId2"/>
          <a:stretch>
            <a:fillRect/>
          </a:stretch>
        </p:blipFill>
        <p:spPr>
          <a:xfrm>
            <a:off x="1399249" y="1761890"/>
            <a:ext cx="8278380" cy="4930893"/>
          </a:xfrm>
          <a:prstGeom prst="rect">
            <a:avLst/>
          </a:prstGeom>
        </p:spPr>
      </p:pic>
    </p:spTree>
    <p:extLst>
      <p:ext uri="{BB962C8B-B14F-4D97-AF65-F5344CB8AC3E}">
        <p14:creationId xmlns:p14="http://schemas.microsoft.com/office/powerpoint/2010/main" val="4766647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a:r>
              <a:rPr lang="pt-BR" altLang="pt-BR" dirty="0" smtClean="0">
                <a:ea typeface="ＭＳ Ｐゴシック" panose="020B0600070205080204" pitchFamily="34" charset="-128"/>
              </a:rPr>
              <a:t>Exercícios</a:t>
            </a:r>
          </a:p>
        </p:txBody>
      </p:sp>
      <p:sp>
        <p:nvSpPr>
          <p:cNvPr id="29699" name="Espaço Reservado para Conteúdo 3"/>
          <p:cNvSpPr>
            <a:spLocks noGrp="1"/>
          </p:cNvSpPr>
          <p:nvPr>
            <p:ph idx="1"/>
          </p:nvPr>
        </p:nvSpPr>
        <p:spPr bwMode="auto">
          <a:xfrm>
            <a:off x="838200" y="1148576"/>
            <a:ext cx="10515600" cy="534143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20000"/>
          </a:bodyPr>
          <a:lstStyle/>
          <a:p>
            <a:pPr marL="0" indent="0">
              <a:buNone/>
            </a:pPr>
            <a:r>
              <a:rPr lang="pt-BR" altLang="pt-BR" sz="1800" u="sng" dirty="0">
                <a:ea typeface="ＭＳ Ｐゴシック" panose="020B0600070205080204" pitchFamily="34" charset="-128"/>
              </a:rPr>
              <a:t>Controle de estágios</a:t>
            </a:r>
          </a:p>
          <a:p>
            <a:pPr marL="0" indent="0">
              <a:buNone/>
            </a:pPr>
            <a:r>
              <a:rPr lang="pt-BR" altLang="pt-BR" sz="1700" dirty="0">
                <a:ea typeface="ＭＳ Ｐゴシック" panose="020B0600070205080204" pitchFamily="34" charset="-128"/>
              </a:rPr>
              <a:t>Uma pequena empresa de RH chamada Estágios </a:t>
            </a:r>
            <a:r>
              <a:rPr lang="pt-BR" altLang="pt-BR" sz="1700" dirty="0" err="1">
                <a:ea typeface="ＭＳ Ｐゴシック" panose="020B0600070205080204" pitchFamily="34" charset="-128"/>
              </a:rPr>
              <a:t>Ltda</a:t>
            </a:r>
            <a:r>
              <a:rPr lang="pt-BR" altLang="pt-BR" sz="1700" dirty="0">
                <a:ea typeface="ＭＳ Ｐゴシック" panose="020B0600070205080204" pitchFamily="34" charset="-128"/>
              </a:rPr>
              <a:t>, está com uma demanda muito grande de procura por seus serviços, e para atender a esta necessidade, precisa de um sistema para o controle de suas contratações. O seu trabalho basicamente é levantar pessoas capacitadas a assumir as vagas de estágio das empresas cadastradas na Estágio </a:t>
            </a:r>
            <a:r>
              <a:rPr lang="pt-BR" altLang="pt-BR" sz="1700" dirty="0" err="1">
                <a:ea typeface="ＭＳ Ｐゴシック" panose="020B0600070205080204" pitchFamily="34" charset="-128"/>
              </a:rPr>
              <a:t>Ltda</a:t>
            </a:r>
            <a:r>
              <a:rPr lang="pt-BR" altLang="pt-BR" sz="1700" dirty="0">
                <a:ea typeface="ＭＳ Ｐゴシック" panose="020B0600070205080204" pitchFamily="34" charset="-128"/>
              </a:rPr>
              <a:t>, ou seja, as pessoas interessadas em fazer estágio cadastram seus cursos e experiências profissionais e quando uma das empresas cadastradas disponibilizam vagas, é verificado se existem pessoas que satisfaçam as características dessa vaga para a efetivação deste estágio.</a:t>
            </a:r>
          </a:p>
          <a:p>
            <a:pPr marL="0" indent="0">
              <a:buNone/>
            </a:pPr>
            <a:r>
              <a:rPr lang="pt-BR" altLang="pt-BR" sz="1700" dirty="0">
                <a:ea typeface="ＭＳ Ｐゴシック" panose="020B0600070205080204" pitchFamily="34" charset="-128"/>
              </a:rPr>
              <a:t>O estágio é realizado por intermédio de um contrato que é renovado a cada seis meses e pode ter no máximo três renovações.</a:t>
            </a:r>
          </a:p>
          <a:p>
            <a:pPr marL="0" indent="0">
              <a:buNone/>
            </a:pPr>
            <a:r>
              <a:rPr lang="pt-BR" altLang="pt-BR" sz="1700" dirty="0">
                <a:ea typeface="ＭＳ Ｐゴシック" panose="020B0600070205080204" pitchFamily="34" charset="-128"/>
              </a:rPr>
              <a:t>A cada três meses o estagiário precisa preencher um documento que lista as atividades realizadas no estágio nesse período.</a:t>
            </a:r>
          </a:p>
          <a:p>
            <a:pPr marL="0" indent="0">
              <a:buNone/>
            </a:pPr>
            <a:r>
              <a:rPr lang="pt-BR" altLang="pt-BR" sz="1700" dirty="0">
                <a:ea typeface="ＭＳ Ｐゴシック" panose="020B0600070205080204" pitchFamily="34" charset="-128"/>
              </a:rPr>
              <a:t>Todo estágio precisa ter registrado um orientador, e nada impede que este orientador oriente mais do que um estagiário.</a:t>
            </a:r>
          </a:p>
          <a:p>
            <a:pPr marL="0" indent="0">
              <a:buNone/>
            </a:pPr>
            <a:r>
              <a:rPr lang="pt-BR" altLang="pt-BR" sz="1700" dirty="0">
                <a:ea typeface="ＭＳ Ｐゴシック" panose="020B0600070205080204" pitchFamily="34" charset="-128"/>
              </a:rPr>
              <a:t>OBS.:</a:t>
            </a:r>
          </a:p>
          <a:p>
            <a:pPr marL="0" indent="0">
              <a:buNone/>
            </a:pPr>
            <a:r>
              <a:rPr lang="pt-BR" altLang="pt-BR" sz="1700" dirty="0">
                <a:ea typeface="ＭＳ Ｐゴシック" panose="020B0600070205080204" pitchFamily="34" charset="-128"/>
              </a:rPr>
              <a:t>Os dados necessário para o cadastro básico de uma pessoa são nome, telefone, RG, CPF e e-mail.</a:t>
            </a:r>
          </a:p>
          <a:p>
            <a:pPr marL="0" indent="0">
              <a:buNone/>
            </a:pPr>
            <a:r>
              <a:rPr lang="pt-BR" altLang="pt-BR" sz="1700" dirty="0">
                <a:ea typeface="ＭＳ Ｐゴシック" panose="020B0600070205080204" pitchFamily="34" charset="-128"/>
              </a:rPr>
              <a:t>Para o cadastro da experiência é necessário o cadastro da data de início e fim do cargo ocupado e o nome do cargo.</a:t>
            </a:r>
          </a:p>
          <a:p>
            <a:pPr marL="0" indent="0">
              <a:buNone/>
            </a:pPr>
            <a:r>
              <a:rPr lang="pt-BR" altLang="pt-BR" sz="1700" dirty="0">
                <a:ea typeface="ＭＳ Ｐゴシック" panose="020B0600070205080204" pitchFamily="34" charset="-128"/>
              </a:rPr>
              <a:t>O cadastro de cursos realizados pelo candidato deve ter nome, início e fim do curso.</a:t>
            </a:r>
          </a:p>
          <a:p>
            <a:pPr marL="0" indent="0">
              <a:buNone/>
            </a:pPr>
            <a:r>
              <a:rPr lang="pt-BR" altLang="pt-BR" sz="1700" dirty="0">
                <a:ea typeface="ＭＳ Ｐゴシック" panose="020B0600070205080204" pitchFamily="34" charset="-128"/>
              </a:rPr>
              <a:t>O contrato possui uma numeração de identificação e data de início e fim, além de algum campo que especifique se é uma renovação ou não. </a:t>
            </a:r>
          </a:p>
          <a:p>
            <a:pPr marL="0" indent="0">
              <a:buNone/>
            </a:pPr>
            <a:r>
              <a:rPr lang="pt-BR" altLang="pt-BR" sz="1700" dirty="0">
                <a:ea typeface="ＭＳ Ｐゴシック" panose="020B0600070205080204" pitchFamily="34" charset="-128"/>
              </a:rPr>
              <a:t>Para o orientador só é necessário registrar o nome completo e seu CPF. </a:t>
            </a:r>
          </a:p>
          <a:p>
            <a:pPr marL="0" indent="0">
              <a:buNone/>
            </a:pPr>
            <a:r>
              <a:rPr lang="pt-BR" altLang="pt-BR" sz="1700" dirty="0">
                <a:ea typeface="ＭＳ Ｐゴシック" panose="020B0600070205080204" pitchFamily="34" charset="-128"/>
              </a:rPr>
              <a:t>O documento que lista as atividades exercidas pelo estagiário deve conter o nome da atividade e um breve descrição.</a:t>
            </a:r>
          </a:p>
          <a:p>
            <a:pPr marL="0" indent="0">
              <a:buNone/>
            </a:pPr>
            <a:r>
              <a:rPr lang="pt-BR" altLang="pt-BR" sz="1700" dirty="0">
                <a:ea typeface="ＭＳ Ｐゴシック" panose="020B0600070205080204" pitchFamily="34" charset="-128"/>
              </a:rPr>
              <a:t>Para solucionar o problema da empresa Estágios </a:t>
            </a:r>
            <a:r>
              <a:rPr lang="pt-BR" altLang="pt-BR" sz="1700" dirty="0" err="1">
                <a:ea typeface="ＭＳ Ｐゴシック" panose="020B0600070205080204" pitchFamily="34" charset="-128"/>
              </a:rPr>
              <a:t>Ltda</a:t>
            </a:r>
            <a:r>
              <a:rPr lang="pt-BR" altLang="pt-BR" sz="1700" dirty="0">
                <a:ea typeface="ＭＳ Ｐゴシック" panose="020B0600070205080204" pitchFamily="34" charset="-128"/>
              </a:rPr>
              <a:t>, desenvolva o MER correspondente.</a:t>
            </a:r>
          </a:p>
          <a:p>
            <a:endParaRPr lang="pt-BR" altLang="pt-BR" sz="1800" dirty="0">
              <a:ea typeface="ＭＳ Ｐゴシック" panose="020B0600070205080204" pitchFamily="34" charset="-128"/>
            </a:endParaRPr>
          </a:p>
        </p:txBody>
      </p:sp>
      <p:sp>
        <p:nvSpPr>
          <p:cNvPr id="29700"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27BDEAF-2F0D-4546-9E33-6ADB30E086B5}" type="slidenum">
              <a:rPr lang="en-US" altLang="pt-BR">
                <a:solidFill>
                  <a:srgbClr val="000000"/>
                </a:solidFill>
              </a:rPr>
              <a:pPr eaLnBrk="1" hangingPunct="1"/>
              <a:t>27</a:t>
            </a:fld>
            <a:endParaRPr lang="en-US" altLang="pt-BR">
              <a:solidFill>
                <a:srgbClr val="000000"/>
              </a:solidFill>
            </a:endParaRPr>
          </a:p>
        </p:txBody>
      </p:sp>
    </p:spTree>
    <p:extLst>
      <p:ext uri="{BB962C8B-B14F-4D97-AF65-F5344CB8AC3E}">
        <p14:creationId xmlns:p14="http://schemas.microsoft.com/office/powerpoint/2010/main" val="13724262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Exercícios</a:t>
            </a:r>
          </a:p>
        </p:txBody>
      </p:sp>
      <p:sp>
        <p:nvSpPr>
          <p:cNvPr id="30723"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pt-BR" altLang="pt-BR" sz="1800" u="sng" dirty="0">
                <a:ea typeface="ＭＳ Ｐゴシック" panose="020B0600070205080204" pitchFamily="34" charset="-128"/>
              </a:rPr>
              <a:t>Sistema de Pedágios</a:t>
            </a:r>
          </a:p>
          <a:p>
            <a:pPr marL="0" indent="0">
              <a:buNone/>
            </a:pPr>
            <a:r>
              <a:rPr lang="pt-BR" altLang="pt-BR" sz="1800" dirty="0">
                <a:ea typeface="ＭＳ Ｐゴシック" panose="020B0600070205080204" pitchFamily="34" charset="-128"/>
              </a:rPr>
              <a:t>Faça um MER para o controle de pedágio, onde o sistema precisa responder as seguintes perguntas do usuário:</a:t>
            </a:r>
          </a:p>
          <a:p>
            <a:pPr>
              <a:buFontTx/>
              <a:buAutoNum type="alphaLcParenR"/>
            </a:pPr>
            <a:r>
              <a:rPr lang="pt-BR" altLang="pt-BR" sz="1800" dirty="0">
                <a:ea typeface="ＭＳ Ｐゴシック" panose="020B0600070205080204" pitchFamily="34" charset="-128"/>
              </a:rPr>
              <a:t>Qual o funcionário de determinada cabine?</a:t>
            </a:r>
          </a:p>
          <a:p>
            <a:pPr>
              <a:buFontTx/>
              <a:buAutoNum type="alphaLcParenR"/>
            </a:pPr>
            <a:r>
              <a:rPr lang="pt-BR" altLang="pt-BR" sz="1800" dirty="0" smtClean="0">
                <a:ea typeface="ＭＳ Ｐゴシック" panose="020B0600070205080204" pitchFamily="34" charset="-128"/>
              </a:rPr>
              <a:t>Quantos </a:t>
            </a:r>
            <a:r>
              <a:rPr lang="pt-BR" altLang="pt-BR" sz="1800" dirty="0">
                <a:ea typeface="ＭＳ Ｐゴシック" panose="020B0600070205080204" pitchFamily="34" charset="-128"/>
              </a:rPr>
              <a:t>automóveis passaram em determinada cabine?</a:t>
            </a:r>
          </a:p>
          <a:p>
            <a:pPr>
              <a:buFontTx/>
              <a:buAutoNum type="alphaLcParenR"/>
            </a:pPr>
            <a:r>
              <a:rPr lang="pt-BR" altLang="pt-BR" sz="1800" dirty="0">
                <a:ea typeface="ＭＳ Ｐゴシック" panose="020B0600070205080204" pitchFamily="34" charset="-128"/>
              </a:rPr>
              <a:t>Qual o valor levantado por determinada cabine em determinado dia?</a:t>
            </a:r>
          </a:p>
          <a:p>
            <a:pPr marL="0" indent="0">
              <a:buNone/>
            </a:pPr>
            <a:r>
              <a:rPr lang="pt-BR" altLang="pt-BR" sz="1800" dirty="0">
                <a:ea typeface="ＭＳ Ｐゴシック" panose="020B0600070205080204" pitchFamily="34" charset="-128"/>
              </a:rPr>
              <a:t>Leve em consideração que o pagamento do pedágio segue a seguinte tarifa:</a:t>
            </a:r>
          </a:p>
          <a:p>
            <a:pPr marL="0" indent="0">
              <a:buNone/>
            </a:pPr>
            <a:r>
              <a:rPr lang="pt-BR" altLang="pt-BR" sz="1800" dirty="0">
                <a:ea typeface="ＭＳ Ｐゴシック" panose="020B0600070205080204" pitchFamily="34" charset="-128"/>
              </a:rPr>
              <a:t>Automóvel, caminhonete e furgão: R$5,00.</a:t>
            </a:r>
          </a:p>
          <a:p>
            <a:pPr marL="0" indent="0">
              <a:buNone/>
            </a:pPr>
            <a:r>
              <a:rPr lang="pt-BR" altLang="pt-BR" sz="1800" dirty="0">
                <a:ea typeface="ＭＳ Ｐゴシック" panose="020B0600070205080204" pitchFamily="34" charset="-128"/>
              </a:rPr>
              <a:t>Caminhão leve, </a:t>
            </a:r>
            <a:r>
              <a:rPr lang="pt-BR" altLang="pt-BR" sz="1800" dirty="0" smtClean="0">
                <a:ea typeface="ＭＳ Ｐゴシック" panose="020B0600070205080204" pitchFamily="34" charset="-128"/>
              </a:rPr>
              <a:t>caminhão-trator, ônibus: </a:t>
            </a:r>
            <a:r>
              <a:rPr lang="pt-BR" altLang="pt-BR" sz="1800" dirty="0">
                <a:ea typeface="ＭＳ Ｐゴシック" panose="020B0600070205080204" pitchFamily="34" charset="-128"/>
              </a:rPr>
              <a:t>R$15,00.</a:t>
            </a:r>
          </a:p>
          <a:p>
            <a:pPr marL="0" indent="0">
              <a:buNone/>
            </a:pPr>
            <a:r>
              <a:rPr lang="pt-BR" altLang="pt-BR" sz="1800" dirty="0">
                <a:ea typeface="ＭＳ Ｐゴシック" panose="020B0600070205080204" pitchFamily="34" charset="-128"/>
              </a:rPr>
              <a:t>Motocicleta, motoneta e bicicleta a motor: R$ 6,00.</a:t>
            </a:r>
          </a:p>
          <a:p>
            <a:endParaRPr lang="pt-BR" altLang="pt-BR" sz="1800" dirty="0">
              <a:ea typeface="ＭＳ Ｐゴシック" panose="020B0600070205080204" pitchFamily="34" charset="-128"/>
            </a:endParaRPr>
          </a:p>
        </p:txBody>
      </p:sp>
      <p:sp>
        <p:nvSpPr>
          <p:cNvPr id="30724"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3621E9FE-42EE-47FF-A671-F70804B8ED64}" type="slidenum">
              <a:rPr lang="en-US" altLang="pt-BR">
                <a:solidFill>
                  <a:srgbClr val="000000"/>
                </a:solidFill>
              </a:rPr>
              <a:pPr eaLnBrk="1" hangingPunct="1"/>
              <a:t>28</a:t>
            </a:fld>
            <a:endParaRPr lang="en-US" altLang="pt-BR">
              <a:solidFill>
                <a:srgbClr val="000000"/>
              </a:solidFill>
            </a:endParaRPr>
          </a:p>
        </p:txBody>
      </p:sp>
    </p:spTree>
    <p:extLst>
      <p:ext uri="{BB962C8B-B14F-4D97-AF65-F5344CB8AC3E}">
        <p14:creationId xmlns:p14="http://schemas.microsoft.com/office/powerpoint/2010/main" val="32260339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Exercícios</a:t>
            </a:r>
          </a:p>
        </p:txBody>
      </p:sp>
      <p:sp>
        <p:nvSpPr>
          <p:cNvPr id="31747" name="Espaço Reservado para Conteúdo 3"/>
          <p:cNvSpPr>
            <a:spLocks noGrp="1"/>
          </p:cNvSpPr>
          <p:nvPr>
            <p:ph idx="1"/>
          </p:nvPr>
        </p:nvSpPr>
        <p:spPr bwMode="auto">
          <a:xfrm>
            <a:off x="838200" y="1825625"/>
            <a:ext cx="10515600" cy="45307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pt-BR" altLang="pt-BR" sz="2400" u="sng" dirty="0">
                <a:ea typeface="ＭＳ Ｐゴシック" panose="020B0600070205080204" pitchFamily="34" charset="-128"/>
              </a:rPr>
              <a:t>Sistema bancário</a:t>
            </a:r>
          </a:p>
          <a:p>
            <a:pPr marL="0" indent="0">
              <a:buNone/>
            </a:pPr>
            <a:r>
              <a:rPr lang="pt-BR" altLang="pt-BR" sz="1800" dirty="0">
                <a:ea typeface="ＭＳ Ｐゴシック" panose="020B0600070205080204" pitchFamily="34" charset="-128"/>
              </a:rPr>
              <a:t>O banco popular S/A. possui inúmeras agências no interior do estado de São Paulo, contando atualmente com um número significativo de clientes, o procedimento de abertura de uma conta corrente é bastante simples, não havendo necessidade de fazer um depósito inicial, já que alguns clientes utilizam a conta apenas para receber os seus salários. Como todo banco, existe a possibilidade de abertura de uma conta corrente conjunta (no caso de casais, por exemplo). Toda conta corrente está associada a uma agência bancária, mas nada impede que um cliente possua contas em agências diferentes, desde que isso seja de seu interesse. Os movimentos de cada conta corrente (créditos e débitos) são armazenados pelos sistemas informatizados do banco de maneira a tornar possível a emissão de extratos bancários a que cada cliente tem direito.</a:t>
            </a:r>
          </a:p>
          <a:p>
            <a:pPr marL="0" indent="0">
              <a:buNone/>
            </a:pPr>
            <a:r>
              <a:rPr lang="pt-BR" altLang="pt-BR" sz="1800" dirty="0">
                <a:ea typeface="ＭＳ Ｐゴシック" panose="020B0600070205080204" pitchFamily="34" charset="-128"/>
              </a:rPr>
              <a:t>Com base nessas informações, faça o MER correspondente, identificando também os principais atributos necessários ao gerenciamento das contas correntes do banco, considere ainda as seguintes especificações.</a:t>
            </a:r>
          </a:p>
          <a:p>
            <a:pPr lvl="1">
              <a:buFontTx/>
              <a:buAutoNum type="alphaLcParenR"/>
            </a:pPr>
            <a:r>
              <a:rPr lang="pt-BR" altLang="pt-BR" sz="1800" dirty="0">
                <a:ea typeface="ＭＳ Ｐゴシック" panose="020B0600070205080204" pitchFamily="34" charset="-128"/>
              </a:rPr>
              <a:t>Não existem duas contas com o mesmo número, mesmo que em agências diferentes.</a:t>
            </a:r>
          </a:p>
          <a:p>
            <a:pPr lvl="1">
              <a:buFontTx/>
              <a:buAutoNum type="alphaLcParenR"/>
            </a:pPr>
            <a:r>
              <a:rPr lang="pt-BR" altLang="pt-BR" sz="1800" dirty="0">
                <a:ea typeface="ＭＳ Ｐゴシック" panose="020B0600070205080204" pitchFamily="34" charset="-128"/>
              </a:rPr>
              <a:t>O sistema deve permitir saber a data em que a conta foi aberta.</a:t>
            </a:r>
          </a:p>
          <a:p>
            <a:pPr lvl="1">
              <a:buFontTx/>
              <a:buAutoNum type="alphaLcParenR"/>
            </a:pPr>
            <a:r>
              <a:rPr lang="pt-BR" altLang="pt-BR" sz="1800" dirty="0">
                <a:ea typeface="ＭＳ Ｐゴシック" panose="020B0600070205080204" pitchFamily="34" charset="-128"/>
              </a:rPr>
              <a:t>Toda agência possui, além de seu código, um nome próprio.</a:t>
            </a:r>
          </a:p>
          <a:p>
            <a:endParaRPr lang="pt-BR" altLang="pt-BR" sz="1800" dirty="0">
              <a:ea typeface="ＭＳ Ｐゴシック" panose="020B0600070205080204" pitchFamily="34" charset="-128"/>
            </a:endParaRPr>
          </a:p>
        </p:txBody>
      </p:sp>
      <p:sp>
        <p:nvSpPr>
          <p:cNvPr id="31748"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A1862ED-E436-4466-A43F-6FA07CEF3BE5}" type="slidenum">
              <a:rPr lang="en-US" altLang="pt-BR">
                <a:solidFill>
                  <a:srgbClr val="000000"/>
                </a:solidFill>
              </a:rPr>
              <a:pPr eaLnBrk="1" hangingPunct="1"/>
              <a:t>29</a:t>
            </a:fld>
            <a:endParaRPr lang="en-US" altLang="pt-BR">
              <a:solidFill>
                <a:srgbClr val="000000"/>
              </a:solidFill>
            </a:endParaRPr>
          </a:p>
        </p:txBody>
      </p:sp>
    </p:spTree>
    <p:extLst>
      <p:ext uri="{BB962C8B-B14F-4D97-AF65-F5344CB8AC3E}">
        <p14:creationId xmlns:p14="http://schemas.microsoft.com/office/powerpoint/2010/main" val="2816530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Modelo Entidade-Relacionamento (MER)</a:t>
            </a:r>
          </a:p>
        </p:txBody>
      </p:sp>
      <p:sp>
        <p:nvSpPr>
          <p:cNvPr id="5123"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z="1800">
                <a:ea typeface="ＭＳ Ｐゴシック" panose="020B0600070205080204" pitchFamily="34" charset="-128"/>
              </a:rPr>
              <a:t>O modelo Entidade/Relacionamento (conhecido com MER) foi originalmente desenvolvido por Peter Chen e é baseado na teoria relacional criada em 1970 por Codd.</a:t>
            </a:r>
          </a:p>
          <a:p>
            <a:r>
              <a:rPr lang="pt-BR" altLang="pt-BR" sz="1800">
                <a:ea typeface="ＭＳ Ｐゴシック" panose="020B0600070205080204" pitchFamily="34" charset="-128"/>
              </a:rPr>
              <a:t>É um modelo abstrato cuja finalidade é descrever de maneira conceitual os dados a serem utilizados em um sistema de informação.</a:t>
            </a:r>
          </a:p>
          <a:p>
            <a:r>
              <a:rPr lang="pt-BR" altLang="pt-BR" sz="1800">
                <a:ea typeface="ＭＳ Ｐゴシック" panose="020B0600070205080204" pitchFamily="34" charset="-128"/>
              </a:rPr>
              <a:t>Esse modelo se baseia na percepção do mundo real onde o mesmo mapeia os objetos desse contexto como </a:t>
            </a:r>
            <a:r>
              <a:rPr lang="pt-BR" altLang="pt-BR" sz="1800" u="sng">
                <a:ea typeface="ＭＳ Ｐゴシック" panose="020B0600070205080204" pitchFamily="34" charset="-128"/>
              </a:rPr>
              <a:t>entidades </a:t>
            </a:r>
            <a:r>
              <a:rPr lang="pt-BR" altLang="pt-BR" sz="1800">
                <a:ea typeface="ＭＳ Ｐゴシック" panose="020B0600070205080204" pitchFamily="34" charset="-128"/>
              </a:rPr>
              <a:t>e os </a:t>
            </a:r>
            <a:r>
              <a:rPr lang="pt-BR" altLang="pt-BR" sz="1800" u="sng">
                <a:ea typeface="ＭＳ Ｐゴシック" panose="020B0600070205080204" pitchFamily="34" charset="-128"/>
              </a:rPr>
              <a:t>relacionamentos</a:t>
            </a:r>
            <a:r>
              <a:rPr lang="pt-BR" altLang="pt-BR" sz="1800">
                <a:ea typeface="ＭＳ Ｐゴシック" panose="020B0600070205080204" pitchFamily="34" charset="-128"/>
              </a:rPr>
              <a:t> entre esses objetos.</a:t>
            </a:r>
          </a:p>
          <a:p>
            <a:r>
              <a:rPr lang="pt-BR" altLang="pt-BR" sz="1800">
                <a:ea typeface="ＭＳ Ｐゴシック" panose="020B0600070205080204" pitchFamily="34" charset="-128"/>
              </a:rPr>
              <a:t>Seu objetivo principal e facilitar a criação do projeto de banco de dados e com isso o desenvolvimento de toda a estrutura lógica do banco.</a:t>
            </a:r>
          </a:p>
          <a:p>
            <a:r>
              <a:rPr lang="pt-BR" altLang="pt-BR" sz="1800">
                <a:ea typeface="ＭＳ Ｐゴシック" panose="020B0600070205080204" pitchFamily="34" charset="-128"/>
              </a:rPr>
              <a:t>De maneira mais geral pode-se dizer que o modelo se preocupa em identificar os objetos de importância em uma organização (entidade), as propriedades desses objetos (atributos), e como eles se relacionam (entidades).</a:t>
            </a:r>
          </a:p>
          <a:p>
            <a:endParaRPr lang="pt-BR" altLang="pt-BR" smtClean="0">
              <a:ea typeface="ＭＳ Ｐゴシック" panose="020B0600070205080204" pitchFamily="34" charset="-128"/>
            </a:endParaRPr>
          </a:p>
        </p:txBody>
      </p:sp>
      <p:sp>
        <p:nvSpPr>
          <p:cNvPr id="5124"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BBB03D28-A079-4181-8E32-CD1E5710CEAE}" type="slidenum">
              <a:rPr lang="en-US" altLang="pt-BR">
                <a:solidFill>
                  <a:srgbClr val="000000"/>
                </a:solidFill>
              </a:rPr>
              <a:pPr eaLnBrk="1" hangingPunct="1"/>
              <a:t>3</a:t>
            </a:fld>
            <a:endParaRPr lang="en-US" altLang="pt-BR">
              <a:solidFill>
                <a:srgbClr val="000000"/>
              </a:solidFill>
            </a:endParaRPr>
          </a:p>
        </p:txBody>
      </p:sp>
    </p:spTree>
    <p:extLst>
      <p:ext uri="{BB962C8B-B14F-4D97-AF65-F5344CB8AC3E}">
        <p14:creationId xmlns:p14="http://schemas.microsoft.com/office/powerpoint/2010/main" val="31449520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Exercícios</a:t>
            </a:r>
          </a:p>
        </p:txBody>
      </p:sp>
      <p:sp>
        <p:nvSpPr>
          <p:cNvPr id="32771" name="Espaço Reservado para Conteúdo 3"/>
          <p:cNvSpPr>
            <a:spLocks noGrp="1"/>
          </p:cNvSpPr>
          <p:nvPr>
            <p:ph idx="1"/>
          </p:nvPr>
        </p:nvSpPr>
        <p:spPr bwMode="auto">
          <a:xfrm>
            <a:off x="838200" y="1825625"/>
            <a:ext cx="10515600" cy="4452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lgn="just">
              <a:buNone/>
            </a:pPr>
            <a:r>
              <a:rPr lang="pt-BR" altLang="pt-BR" sz="1800" u="sng" dirty="0">
                <a:ea typeface="ＭＳ Ｐゴシック" panose="020B0600070205080204" pitchFamily="34" charset="-128"/>
              </a:rPr>
              <a:t>Clínicas Médicas</a:t>
            </a:r>
          </a:p>
          <a:p>
            <a:pPr marL="0" indent="0" algn="just">
              <a:buNone/>
            </a:pPr>
            <a:r>
              <a:rPr lang="pt-BR" altLang="pt-BR" sz="1500" dirty="0">
                <a:ea typeface="ＭＳ Ｐゴシック" panose="020B0600070205080204" pitchFamily="34" charset="-128"/>
              </a:rPr>
              <a:t>Uma clínica médica, que é empresa, realiza atendimentos médicos nas mais diversas especialidades e situa-se em determinados endereços, que denominamos de local. Porém, em cada endereço atende em uma e somente uma especialidade médica.</a:t>
            </a:r>
          </a:p>
          <a:p>
            <a:pPr marL="0" indent="0" algn="just">
              <a:buNone/>
            </a:pPr>
            <a:r>
              <a:rPr lang="pt-BR" altLang="pt-BR" sz="1500" dirty="0">
                <a:ea typeface="ＭＳ Ｐゴシック" panose="020B0600070205080204" pitchFamily="34" charset="-128"/>
              </a:rPr>
              <a:t>As clínicas médicas têm médicos contratados que atendem em somente uma especialidade médica na clínica que estão contratados. Uma especialidade médica pode ser exercida por vários médicos, mas um médico pode exercer somente uma especialidade.</a:t>
            </a:r>
          </a:p>
          <a:p>
            <a:pPr marL="0" indent="0" algn="just">
              <a:buNone/>
            </a:pPr>
            <a:r>
              <a:rPr lang="pt-BR" altLang="pt-BR" sz="1500" dirty="0">
                <a:ea typeface="ＭＳ Ｐゴシック" panose="020B0600070205080204" pitchFamily="34" charset="-128"/>
              </a:rPr>
              <a:t>Uma clínica pode ter a mesma especialidade em locais diferentes.</a:t>
            </a:r>
          </a:p>
          <a:p>
            <a:pPr marL="0" indent="0" algn="just">
              <a:buNone/>
            </a:pPr>
            <a:r>
              <a:rPr lang="pt-BR" altLang="pt-BR" sz="1500" dirty="0">
                <a:ea typeface="ＭＳ Ｐゴシック" panose="020B0600070205080204" pitchFamily="34" charset="-128"/>
              </a:rPr>
              <a:t>Um único local é, por meio de um contrato, compartilhado por duas ou mais clínicas médicas.</a:t>
            </a:r>
          </a:p>
          <a:p>
            <a:pPr marL="0" indent="0" algn="just">
              <a:buNone/>
            </a:pPr>
            <a:r>
              <a:rPr lang="pt-BR" altLang="pt-BR" sz="1500" dirty="0">
                <a:ea typeface="ＭＳ Ｐゴシック" panose="020B0600070205080204" pitchFamily="34" charset="-128"/>
              </a:rPr>
              <a:t>Por exemplo, uma clínica a atende na parte da manhã, outra na parte da tarde, ou as salas do local são divididas.</a:t>
            </a:r>
          </a:p>
          <a:p>
            <a:pPr marL="0" indent="0" algn="just">
              <a:buNone/>
            </a:pPr>
            <a:r>
              <a:rPr lang="pt-BR" altLang="pt-BR" sz="1500" dirty="0">
                <a:ea typeface="ＭＳ Ｐゴシック" panose="020B0600070205080204" pitchFamily="34" charset="-128"/>
              </a:rPr>
              <a:t>Sempre que atende a um paciente, o médico preenche um receituário por paciente atendido que pode conter de zero a muitos remédios, e algumas recomendações, portanto sempre é obrigatório ser preenchido. Todos os pacientes são registrados.</a:t>
            </a:r>
          </a:p>
          <a:p>
            <a:pPr marL="0" indent="0" algn="just">
              <a:buNone/>
            </a:pPr>
            <a:r>
              <a:rPr lang="pt-BR" altLang="pt-BR" sz="1500" dirty="0">
                <a:ea typeface="ＭＳ Ｐゴシック" panose="020B0600070205080204" pitchFamily="34" charset="-128"/>
              </a:rPr>
              <a:t>Um mesmo paciente em datas diferentes pode ter receitas com o mesmo remédio, mas com médicos diferentes.</a:t>
            </a:r>
          </a:p>
          <a:p>
            <a:pPr marL="0" indent="0" algn="just">
              <a:buNone/>
            </a:pPr>
            <a:r>
              <a:rPr lang="pt-BR" altLang="pt-BR" sz="1500" dirty="0">
                <a:ea typeface="ＭＳ Ｐゴシック" panose="020B0600070205080204" pitchFamily="34" charset="-128"/>
              </a:rPr>
              <a:t>O código e o nome dos remédios são padrões internos no sistema, obedecem ao critério de formulação genética, portanto podem ser supridos por qualquer laboratório farmacêutico.</a:t>
            </a:r>
          </a:p>
          <a:p>
            <a:pPr marL="0" indent="0" algn="just">
              <a:buNone/>
            </a:pPr>
            <a:r>
              <a:rPr lang="pt-BR" altLang="pt-BR" sz="1500" dirty="0">
                <a:ea typeface="ＭＳ Ｐゴシック" panose="020B0600070205080204" pitchFamily="34" charset="-128"/>
              </a:rPr>
              <a:t>Um remédio só é receitado uma única vez na mesma data para o mesmo paciente.</a:t>
            </a:r>
          </a:p>
          <a:p>
            <a:endParaRPr lang="pt-BR" altLang="pt-BR" sz="1800" dirty="0">
              <a:ea typeface="ＭＳ Ｐゴシック" panose="020B0600070205080204" pitchFamily="34" charset="-128"/>
            </a:endParaRPr>
          </a:p>
        </p:txBody>
      </p:sp>
      <p:sp>
        <p:nvSpPr>
          <p:cNvPr id="32772"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7B6ED9B3-E819-4578-829B-2466BD57A623}" type="slidenum">
              <a:rPr lang="en-US" altLang="pt-BR">
                <a:solidFill>
                  <a:srgbClr val="000000"/>
                </a:solidFill>
              </a:rPr>
              <a:pPr eaLnBrk="1" hangingPunct="1"/>
              <a:t>30</a:t>
            </a:fld>
            <a:endParaRPr lang="en-US" altLang="pt-BR">
              <a:solidFill>
                <a:srgbClr val="000000"/>
              </a:solidFill>
            </a:endParaRPr>
          </a:p>
        </p:txBody>
      </p:sp>
    </p:spTree>
    <p:extLst>
      <p:ext uri="{BB962C8B-B14F-4D97-AF65-F5344CB8AC3E}">
        <p14:creationId xmlns:p14="http://schemas.microsoft.com/office/powerpoint/2010/main" val="16235302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Exercícios</a:t>
            </a:r>
          </a:p>
        </p:txBody>
      </p:sp>
      <p:sp>
        <p:nvSpPr>
          <p:cNvPr id="33795" name="Espaço Reservado para Conteúdo 3"/>
          <p:cNvSpPr>
            <a:spLocks noGrp="1"/>
          </p:cNvSpPr>
          <p:nvPr>
            <p:ph idx="1"/>
          </p:nvPr>
        </p:nvSpPr>
        <p:spPr bwMode="auto">
          <a:xfrm>
            <a:off x="838200" y="1193180"/>
            <a:ext cx="10515600" cy="527452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55000" lnSpcReduction="20000"/>
          </a:bodyPr>
          <a:lstStyle/>
          <a:p>
            <a:pPr marL="0" indent="0">
              <a:buNone/>
            </a:pPr>
            <a:r>
              <a:rPr lang="pt-BR" altLang="pt-BR" sz="4400" u="sng" dirty="0">
                <a:ea typeface="ＭＳ Ｐゴシック" panose="020B0600070205080204" pitchFamily="34" charset="-128"/>
              </a:rPr>
              <a:t>Padaria</a:t>
            </a:r>
          </a:p>
          <a:p>
            <a:pPr marL="0" indent="0">
              <a:buNone/>
            </a:pPr>
            <a:r>
              <a:rPr lang="pt-BR" altLang="pt-BR" sz="2900" dirty="0" smtClean="0">
                <a:ea typeface="ＭＳ Ｐゴシック" panose="020B0600070205080204" pitchFamily="34" charset="-128"/>
              </a:rPr>
              <a:t>O senhor Joaquim vende, além de pães, vários outros tipos de produtos tais como frios, laticínios, lanches, refrigerantes , sorvetes, balas, chicletes, chocolates, cartões telefônicos e artigos diversos expostos no balcão do caixa. Vende também no fim de semana frango assado.</a:t>
            </a:r>
          </a:p>
          <a:p>
            <a:pPr marL="0" indent="0">
              <a:buNone/>
            </a:pPr>
            <a:r>
              <a:rPr lang="pt-BR" altLang="pt-BR" sz="2900" dirty="0" smtClean="0">
                <a:ea typeface="ＭＳ Ｐゴシック" panose="020B0600070205080204" pitchFamily="34" charset="-128"/>
              </a:rPr>
              <a:t>Na padaria, trabalham funcionários que executam as funções de caixa, atendente, auxiliar de limpeza e padeiro.</a:t>
            </a:r>
          </a:p>
          <a:p>
            <a:pPr marL="0" indent="0">
              <a:buNone/>
            </a:pPr>
            <a:r>
              <a:rPr lang="pt-BR" altLang="pt-BR" sz="2900" dirty="0" smtClean="0">
                <a:ea typeface="ＭＳ Ｐゴシック" panose="020B0600070205080204" pitchFamily="34" charset="-128"/>
              </a:rPr>
              <a:t>O senhor Joaquim quer que cada cliente receba um cartão com um código na entrada da padaria e que esse cartão seja usado para registrar os produtos comprados pelos clientes. Os preços desses produtos deverão ser somados automaticamente assim que o cartão for entregue no caixa, que confirmará o valor total da compra, verificará a forma de pagamento escolhida, receberá o pagamento e, se for o caso, devolverá o troco ao cliente.</a:t>
            </a:r>
          </a:p>
          <a:p>
            <a:pPr marL="0" indent="0">
              <a:buNone/>
            </a:pPr>
            <a:r>
              <a:rPr lang="pt-BR" altLang="pt-BR" sz="2900" dirty="0" smtClean="0">
                <a:ea typeface="ＭＳ Ｐゴシック" panose="020B0600070205080204" pitchFamily="34" charset="-128"/>
              </a:rPr>
              <a:t>O senhor Joaquim também deseja controlar os estoques para que não faltem produtos. Ele tem, portanto, necessidades de informações sobre:</a:t>
            </a:r>
          </a:p>
          <a:p>
            <a:pPr marL="0" indent="0">
              <a:buNone/>
            </a:pPr>
            <a:r>
              <a:rPr lang="pt-BR" altLang="pt-BR" sz="2900" dirty="0" smtClean="0">
                <a:ea typeface="ＭＳ Ｐゴシック" panose="020B0600070205080204" pitchFamily="34" charset="-128"/>
              </a:rPr>
              <a:t>As vendas, isto é, precisa que seja armazenado todos os dados de todas as vendas da padaria; quais produtos foram vendidos, em qual quantidade e por qual valor, além de qual empregado registrou a venda e qual recebeu o pagamento.</a:t>
            </a:r>
          </a:p>
          <a:p>
            <a:pPr marL="0" indent="0">
              <a:buNone/>
            </a:pPr>
            <a:r>
              <a:rPr lang="pt-BR" altLang="pt-BR" sz="2900" dirty="0" smtClean="0">
                <a:ea typeface="ＭＳ Ｐゴシック" panose="020B0600070205080204" pitchFamily="34" charset="-128"/>
              </a:rPr>
              <a:t>O estoque, de modo que cada produto vendido seja debitado no saldo, para gerar a qualquer momento a relação de itens cujo o saldo está abaixo do estoque mínimo desejado para facilitar a identificação daqueles que precisam ser repostos.</a:t>
            </a:r>
          </a:p>
          <a:p>
            <a:pPr marL="0" indent="0">
              <a:buNone/>
            </a:pPr>
            <a:r>
              <a:rPr lang="pt-BR" altLang="pt-BR" sz="2900" dirty="0" smtClean="0">
                <a:ea typeface="ＭＳ Ｐゴシック" panose="020B0600070205080204" pitchFamily="34" charset="-128"/>
              </a:rPr>
              <a:t>A durabilidade e o uso dos cartões.</a:t>
            </a:r>
          </a:p>
          <a:p>
            <a:pPr marL="0" indent="0">
              <a:buNone/>
            </a:pPr>
            <a:r>
              <a:rPr lang="pt-BR" altLang="pt-BR" sz="2900" dirty="0" smtClean="0">
                <a:ea typeface="ＭＳ Ｐゴシック" panose="020B0600070205080204" pitchFamily="34" charset="-128"/>
              </a:rPr>
              <a:t>Seus fornecedores, endereços, telefones e nome do contato da empresa para efetuar a compra.</a:t>
            </a:r>
          </a:p>
          <a:p>
            <a:pPr marL="0" indent="0">
              <a:buNone/>
            </a:pPr>
            <a:r>
              <a:rPr lang="pt-BR" altLang="pt-BR" sz="2900" dirty="0" smtClean="0">
                <a:ea typeface="ＭＳ Ｐゴシック" panose="020B0600070205080204" pitchFamily="34" charset="-128"/>
              </a:rPr>
              <a:t>Obs.: O senhor Joaquim já possui um controle fiscal e contábil de toda a movimentação, cujos documentos e registros ele envia semanalmente para seu contador. Fica assim, para o modelo proposto apenas o controle físico (estoque) e financeiro das transações.</a:t>
            </a:r>
          </a:p>
        </p:txBody>
      </p:sp>
      <p:sp>
        <p:nvSpPr>
          <p:cNvPr id="33796"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651D16FD-3D6C-4847-A9D9-79398B1DD443}" type="slidenum">
              <a:rPr lang="en-US" altLang="pt-BR">
                <a:solidFill>
                  <a:srgbClr val="000000"/>
                </a:solidFill>
              </a:rPr>
              <a:pPr eaLnBrk="1" hangingPunct="1"/>
              <a:t>31</a:t>
            </a:fld>
            <a:endParaRPr lang="en-US" altLang="pt-BR">
              <a:solidFill>
                <a:srgbClr val="000000"/>
              </a:solidFill>
            </a:endParaRPr>
          </a:p>
        </p:txBody>
      </p:sp>
    </p:spTree>
    <p:extLst>
      <p:ext uri="{BB962C8B-B14F-4D97-AF65-F5344CB8AC3E}">
        <p14:creationId xmlns:p14="http://schemas.microsoft.com/office/powerpoint/2010/main" val="24551124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marL="0" indent="0">
              <a:buNone/>
            </a:pPr>
            <a:r>
              <a:rPr lang="pt-BR" dirty="0" smtClean="0"/>
              <a:t>Professor Edson Martin Feitosa</a:t>
            </a:r>
          </a:p>
          <a:p>
            <a:pPr marL="0" indent="0">
              <a:buNone/>
            </a:pPr>
            <a:r>
              <a:rPr lang="pt-BR" dirty="0" smtClean="0"/>
              <a:t>E-mail</a:t>
            </a:r>
            <a:r>
              <a:rPr lang="pt-BR" smtClean="0"/>
              <a:t>: </a:t>
            </a:r>
            <a:r>
              <a:rPr lang="pt-BR" smtClean="0"/>
              <a:t>edson.feitosa@anhanguera.com</a:t>
            </a:r>
            <a:endParaRPr lang="pt-BR" dirty="0"/>
          </a:p>
        </p:txBody>
      </p:sp>
    </p:spTree>
    <p:extLst>
      <p:ext uri="{BB962C8B-B14F-4D97-AF65-F5344CB8AC3E}">
        <p14:creationId xmlns:p14="http://schemas.microsoft.com/office/powerpoint/2010/main" val="152677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Entidade</a:t>
            </a:r>
          </a:p>
        </p:txBody>
      </p:sp>
      <p:sp>
        <p:nvSpPr>
          <p:cNvPr id="6147"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z="1800">
                <a:ea typeface="ＭＳ Ｐゴシック" panose="020B0600070205080204" pitchFamily="34" charset="-128"/>
              </a:rPr>
              <a:t>Entidade é a categorização de uma coisa ou objeto do mundo real que pode ser identificado de forma única em relação a todas as outras coisas. Como por exemplo, a entidade Pessoa, esse nome categoriza um grupo de objetos dessa categoria.</a:t>
            </a:r>
          </a:p>
          <a:p>
            <a:r>
              <a:rPr lang="pt-BR" altLang="pt-BR" sz="1800">
                <a:ea typeface="ＭＳ Ｐゴシック" panose="020B0600070205080204" pitchFamily="34" charset="-128"/>
              </a:rPr>
              <a:t>A entidade pode ser o nome dado tanto para cada registro individualmente daquele objeto armazenado quando para o esquema da tabela que irá armazenar os objetos em questão.</a:t>
            </a:r>
          </a:p>
          <a:p>
            <a:r>
              <a:rPr lang="pt-BR" altLang="pt-BR" sz="1800">
                <a:ea typeface="ＭＳ Ｐゴシック" panose="020B0600070205080204" pitchFamily="34" charset="-128"/>
              </a:rPr>
              <a:t>Uma entidade é representada no Modelo Entidade/Relacionamento com um retângulo com o nome da entidade no centro. Esse nome por definição precisa ser um substantivo.</a:t>
            </a:r>
          </a:p>
          <a:p>
            <a:r>
              <a:rPr lang="pt-BR" altLang="pt-BR" sz="1800">
                <a:ea typeface="ＭＳ Ｐゴシック" panose="020B0600070205080204" pitchFamily="34" charset="-128"/>
              </a:rPr>
              <a:t>Exemplo:</a:t>
            </a:r>
          </a:p>
          <a:p>
            <a:endParaRPr lang="pt-BR" altLang="pt-BR" sz="1800">
              <a:ea typeface="ＭＳ Ｐゴシック" panose="020B0600070205080204" pitchFamily="34" charset="-128"/>
            </a:endParaRPr>
          </a:p>
          <a:p>
            <a:endParaRPr lang="pt-BR" altLang="pt-BR" smtClean="0">
              <a:ea typeface="ＭＳ Ｐゴシック" panose="020B0600070205080204" pitchFamily="34" charset="-128"/>
            </a:endParaRPr>
          </a:p>
        </p:txBody>
      </p:sp>
      <p:sp>
        <p:nvSpPr>
          <p:cNvPr id="6148"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C055691-CF37-485B-8D1E-A66865939D86}" type="slidenum">
              <a:rPr lang="en-US" altLang="pt-BR">
                <a:solidFill>
                  <a:srgbClr val="000000"/>
                </a:solidFill>
              </a:rPr>
              <a:pPr eaLnBrk="1" hangingPunct="1"/>
              <a:t>4</a:t>
            </a:fld>
            <a:endParaRPr lang="en-US" altLang="pt-BR">
              <a:solidFill>
                <a:srgbClr val="000000"/>
              </a:solidFill>
            </a:endParaRPr>
          </a:p>
        </p:txBody>
      </p:sp>
      <p:pic>
        <p:nvPicPr>
          <p:cNvPr id="6149" name="Imagem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114800"/>
            <a:ext cx="7086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6809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Relacionamentos</a:t>
            </a:r>
          </a:p>
        </p:txBody>
      </p:sp>
      <p:sp>
        <p:nvSpPr>
          <p:cNvPr id="7171"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z="2000">
                <a:ea typeface="ＭＳ Ｐゴシック" panose="020B0600070205080204" pitchFamily="34" charset="-128"/>
              </a:rPr>
              <a:t>Associação ou ligação entre duas entidades, ou ligação entre si no caso de um auto-relacionamento.</a:t>
            </a:r>
          </a:p>
          <a:p>
            <a:r>
              <a:rPr lang="pt-BR" altLang="pt-BR" sz="2000">
                <a:ea typeface="ＭＳ Ｐゴシック" panose="020B0600070205080204" pitchFamily="34" charset="-128"/>
              </a:rPr>
              <a:t>No modelo conceitual o relacionamento é representado com a figura de um losango com um verbo no centro, a fim de facilitar a leitura do relacionamento entre as entidades relacionadas.</a:t>
            </a:r>
          </a:p>
          <a:p>
            <a:r>
              <a:rPr lang="pt-BR" altLang="pt-BR" sz="2000">
                <a:ea typeface="ＭＳ Ｐゴシック" panose="020B0600070205080204" pitchFamily="34" charset="-128"/>
              </a:rPr>
              <a:t>Exemplo: </a:t>
            </a:r>
          </a:p>
          <a:p>
            <a:endParaRPr lang="pt-BR" altLang="pt-BR" smtClean="0">
              <a:ea typeface="ＭＳ Ｐゴシック" panose="020B0600070205080204" pitchFamily="34" charset="-128"/>
            </a:endParaRPr>
          </a:p>
        </p:txBody>
      </p:sp>
      <p:sp>
        <p:nvSpPr>
          <p:cNvPr id="7172"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F6704501-EF42-4CED-AA85-E2EF02CAAF0B}" type="slidenum">
              <a:rPr lang="en-US" altLang="pt-BR">
                <a:solidFill>
                  <a:srgbClr val="000000"/>
                </a:solidFill>
              </a:rPr>
              <a:pPr eaLnBrk="1" hangingPunct="1"/>
              <a:t>5</a:t>
            </a:fld>
            <a:endParaRPr lang="en-US" altLang="pt-BR">
              <a:solidFill>
                <a:srgbClr val="000000"/>
              </a:solidFill>
            </a:endParaRPr>
          </a:p>
        </p:txBody>
      </p:sp>
      <p:pic>
        <p:nvPicPr>
          <p:cNvPr id="7173" name="Imagem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48000"/>
            <a:ext cx="609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Imagem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572000"/>
            <a:ext cx="6019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8340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ítulo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Cardinalidade de um Relacionamento</a:t>
            </a:r>
          </a:p>
        </p:txBody>
      </p:sp>
      <p:sp>
        <p:nvSpPr>
          <p:cNvPr id="8195" name="Espaço Reservado para Conteúdo 4"/>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a:ea typeface="ＭＳ Ｐゴシック" panose="020B0600070205080204" pitchFamily="34" charset="-128"/>
              </a:rPr>
              <a:t>A cardinalidade caracteriza o número mínimo e máximo que uma entidade pode se ligar com outra entidade.</a:t>
            </a:r>
          </a:p>
          <a:p>
            <a:r>
              <a:rPr lang="pt-BR" altLang="pt-BR">
                <a:ea typeface="ＭＳ Ｐゴシック" panose="020B0600070205080204" pitchFamily="34" charset="-128"/>
              </a:rPr>
              <a:t>Existem três tipos de cardinalidade detalhadas abaixo:</a:t>
            </a:r>
          </a:p>
          <a:p>
            <a:pPr>
              <a:buFontTx/>
              <a:buChar char="•"/>
            </a:pPr>
            <a:r>
              <a:rPr lang="pt-BR" altLang="pt-BR">
                <a:ea typeface="ＭＳ Ｐゴシック" panose="020B0600070205080204" pitchFamily="34" charset="-128"/>
              </a:rPr>
              <a:t>Cardinalidade um-para-um (1:1)</a:t>
            </a:r>
          </a:p>
          <a:p>
            <a:pPr>
              <a:buFontTx/>
              <a:buChar char="•"/>
            </a:pPr>
            <a:r>
              <a:rPr lang="pt-BR" altLang="pt-BR">
                <a:ea typeface="ＭＳ Ｐゴシック" panose="020B0600070205080204" pitchFamily="34" charset="-128"/>
              </a:rPr>
              <a:t>Cardinalidade um-para-muitos (1:N)</a:t>
            </a:r>
          </a:p>
          <a:p>
            <a:pPr>
              <a:buFontTx/>
              <a:buChar char="•"/>
            </a:pPr>
            <a:r>
              <a:rPr lang="pt-BR" altLang="pt-BR">
                <a:ea typeface="ＭＳ Ｐゴシック" panose="020B0600070205080204" pitchFamily="34" charset="-128"/>
              </a:rPr>
              <a:t>Cardinalidade muitos-para-muitos (N:N)</a:t>
            </a:r>
          </a:p>
          <a:p>
            <a:endParaRPr lang="pt-BR" altLang="pt-BR" sz="1600">
              <a:ea typeface="ＭＳ Ｐゴシック" panose="020B0600070205080204" pitchFamily="34" charset="-128"/>
            </a:endParaRPr>
          </a:p>
          <a:p>
            <a:endParaRPr lang="pt-BR" altLang="pt-BR" smtClean="0">
              <a:ea typeface="ＭＳ Ｐゴシック" panose="020B0600070205080204" pitchFamily="34" charset="-128"/>
            </a:endParaRPr>
          </a:p>
        </p:txBody>
      </p:sp>
      <p:sp>
        <p:nvSpPr>
          <p:cNvPr id="8196"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A9D64418-AFF1-4F2E-BD35-65D4AED7C54B}" type="slidenum">
              <a:rPr lang="en-US" altLang="pt-BR">
                <a:solidFill>
                  <a:srgbClr val="000000"/>
                </a:solidFill>
              </a:rPr>
              <a:pPr eaLnBrk="1" hangingPunct="1"/>
              <a:t>6</a:t>
            </a:fld>
            <a:endParaRPr lang="en-US" altLang="pt-BR">
              <a:solidFill>
                <a:srgbClr val="000000"/>
              </a:solidFill>
            </a:endParaRPr>
          </a:p>
        </p:txBody>
      </p:sp>
    </p:spTree>
    <p:extLst>
      <p:ext uri="{BB962C8B-B14F-4D97-AF65-F5344CB8AC3E}">
        <p14:creationId xmlns:p14="http://schemas.microsoft.com/office/powerpoint/2010/main" val="3457174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1:1 – Um-Para-Um</a:t>
            </a:r>
          </a:p>
        </p:txBody>
      </p:sp>
      <p:sp>
        <p:nvSpPr>
          <p:cNvPr id="9219"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55000" lnSpcReduction="20000"/>
          </a:bodyPr>
          <a:lstStyle/>
          <a:p>
            <a:r>
              <a:rPr lang="pt-BR" altLang="pt-BR" sz="1800">
                <a:ea typeface="ＭＳ Ｐゴシック" panose="020B0600070205080204" pitchFamily="34" charset="-128"/>
              </a:rPr>
              <a:t>A cardinalidade um-para-um ocorre quando uma entidade A se relaciona com uma entidade B e vice-versa.</a:t>
            </a:r>
          </a:p>
          <a:p>
            <a:r>
              <a:rPr lang="pt-BR" altLang="pt-BR" sz="1800">
                <a:ea typeface="ＭＳ Ｐゴシック" panose="020B0600070205080204" pitchFamily="34" charset="-128"/>
              </a:rPr>
              <a:t>Esse relacionamento é representado pelo sinal: 1:1.</a:t>
            </a:r>
          </a:p>
          <a:p>
            <a:r>
              <a:rPr lang="pt-BR" altLang="pt-BR" sz="1800">
                <a:ea typeface="ＭＳ Ｐゴシック" panose="020B0600070205080204" pitchFamily="34" charset="-128"/>
              </a:rPr>
              <a:t>Exemplo:</a:t>
            </a: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r>
              <a:rPr lang="pt-BR" altLang="pt-BR" sz="1800">
                <a:ea typeface="ＭＳ Ｐゴシック" panose="020B0600070205080204" pitchFamily="34" charset="-128"/>
              </a:rPr>
              <a:t>Seguindo o exemplo acima cada instancia (registro) da entidade A no caso gerente chefia apenas uma seção, ouseja, se relaciona com apena uma instancia da entidade B.</a:t>
            </a:r>
          </a:p>
          <a:p>
            <a:endParaRPr lang="pt-BR" altLang="pt-BR" smtClean="0">
              <a:ea typeface="ＭＳ Ｐゴシック" panose="020B0600070205080204" pitchFamily="34" charset="-128"/>
            </a:endParaRPr>
          </a:p>
        </p:txBody>
      </p:sp>
      <p:sp>
        <p:nvSpPr>
          <p:cNvPr id="9220"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7C2F3B6-5F33-495F-BD64-17E742F2FE7D}" type="slidenum">
              <a:rPr lang="en-US" altLang="pt-BR">
                <a:solidFill>
                  <a:srgbClr val="000000"/>
                </a:solidFill>
              </a:rPr>
              <a:pPr eaLnBrk="1" hangingPunct="1"/>
              <a:t>7</a:t>
            </a:fld>
            <a:endParaRPr lang="en-US" altLang="pt-BR">
              <a:solidFill>
                <a:srgbClr val="000000"/>
              </a:solidFill>
            </a:endParaRPr>
          </a:p>
        </p:txBody>
      </p:sp>
      <p:pic>
        <p:nvPicPr>
          <p:cNvPr id="9221" name="Imagem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981200"/>
            <a:ext cx="48006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Imagem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327400"/>
            <a:ext cx="533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7939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1:N – Um-Para-Muitos</a:t>
            </a:r>
          </a:p>
        </p:txBody>
      </p:sp>
      <p:sp>
        <p:nvSpPr>
          <p:cNvPr id="10243"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47500" lnSpcReduction="20000"/>
          </a:bodyPr>
          <a:lstStyle/>
          <a:p>
            <a:r>
              <a:rPr lang="pt-BR" altLang="pt-BR" sz="1600">
                <a:ea typeface="ＭＳ Ｐゴシック" panose="020B0600070205080204" pitchFamily="34" charset="-128"/>
              </a:rPr>
              <a:t>A cardinalidade um-para-muitos ocorre quando uma entidade A pode se relacionar com uma ou mais entidades B.</a:t>
            </a:r>
          </a:p>
          <a:p>
            <a:r>
              <a:rPr lang="pt-BR" altLang="pt-BR" sz="1600">
                <a:ea typeface="ＭＳ Ｐゴシック" panose="020B0600070205080204" pitchFamily="34" charset="-128"/>
              </a:rPr>
              <a:t>Esse relacionamento é representado pelo sinal: 1:N.</a:t>
            </a:r>
          </a:p>
          <a:p>
            <a:r>
              <a:rPr lang="pt-BR" altLang="pt-BR" sz="1600">
                <a:ea typeface="ＭＳ Ｐゴシック" panose="020B0600070205080204" pitchFamily="34" charset="-128"/>
              </a:rPr>
              <a:t>Exemplo: </a:t>
            </a: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r>
              <a:rPr lang="pt-BR" altLang="pt-BR" sz="1600">
                <a:ea typeface="ＭＳ Ｐゴシック" panose="020B0600070205080204" pitchFamily="34" charset="-128"/>
              </a:rPr>
              <a:t>Os exemplos acima demonstram que cada vendedor pode atender mais que um pedido, porém cada pedido só pode estar atendido por apenas um vendedor. </a:t>
            </a:r>
          </a:p>
          <a:p>
            <a:r>
              <a:rPr lang="pt-BR" altLang="pt-BR" sz="1600">
                <a:ea typeface="ＭＳ Ｐゴシック" panose="020B0600070205080204" pitchFamily="34" charset="-128"/>
              </a:rPr>
              <a:t>Nesse caso o vendedor A1 atendeu aos pedidos B1 e B2 e o vendedor A2 atendeu aos pedidos B3 e B4.</a:t>
            </a: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p:txBody>
      </p:sp>
      <p:sp>
        <p:nvSpPr>
          <p:cNvPr id="10244"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33A937AD-CA09-438F-AAB4-E4B1B0075C6B}" type="slidenum">
              <a:rPr lang="en-US" altLang="pt-BR">
                <a:solidFill>
                  <a:srgbClr val="000000"/>
                </a:solidFill>
              </a:rPr>
              <a:pPr eaLnBrk="1" hangingPunct="1"/>
              <a:t>8</a:t>
            </a:fld>
            <a:endParaRPr lang="en-US" altLang="pt-BR">
              <a:solidFill>
                <a:srgbClr val="000000"/>
              </a:solidFill>
            </a:endParaRPr>
          </a:p>
        </p:txBody>
      </p:sp>
      <p:pic>
        <p:nvPicPr>
          <p:cNvPr id="10245" name="Imagem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752600"/>
            <a:ext cx="6248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Imagem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743200"/>
            <a:ext cx="4800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058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ítulo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pt-BR" altLang="pt-BR" smtClean="0">
                <a:ea typeface="ＭＳ Ｐゴシック" panose="020B0600070205080204" pitchFamily="34" charset="-128"/>
              </a:rPr>
              <a:t>N:N – Muitos-Para-Muitos</a:t>
            </a:r>
          </a:p>
        </p:txBody>
      </p:sp>
      <p:sp>
        <p:nvSpPr>
          <p:cNvPr id="11267" name="Espaço Reservado para Conteúdo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47500" lnSpcReduction="20000"/>
          </a:bodyPr>
          <a:lstStyle/>
          <a:p>
            <a:r>
              <a:rPr lang="pt-BR" altLang="pt-BR" sz="1600">
                <a:ea typeface="ＭＳ Ｐゴシック" panose="020B0600070205080204" pitchFamily="34" charset="-128"/>
              </a:rPr>
              <a:t>A cardinalidade muitos-para-muitos ocorre quando várias entidades A se relacionam com várias entidades B.</a:t>
            </a:r>
          </a:p>
          <a:p>
            <a:r>
              <a:rPr lang="pt-BR" altLang="pt-BR" sz="1600">
                <a:ea typeface="ＭＳ Ｐゴシック" panose="020B0600070205080204" pitchFamily="34" charset="-128"/>
              </a:rPr>
              <a:t>Esse relacionamento é representado pelo sinal: N:N.</a:t>
            </a: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a:p>
            <a:r>
              <a:rPr lang="pt-BR" altLang="pt-BR" sz="1600">
                <a:ea typeface="ＭＳ Ｐゴシック" panose="020B0600070205080204" pitchFamily="34" charset="-128"/>
              </a:rPr>
              <a:t>O exemplo acima demonstra às ligações da entidade A (Fornecedor) com a entidade B (Produto) e os relacionamos de cada fornecedor com produto.</a:t>
            </a:r>
          </a:p>
          <a:p>
            <a:r>
              <a:rPr lang="pt-BR" altLang="pt-BR" sz="1600">
                <a:ea typeface="ＭＳ Ｐゴシック" panose="020B0600070205080204" pitchFamily="34" charset="-128"/>
              </a:rPr>
              <a:t>Podemos identificar que o fornecedor A1 fornece o produto B1 e B4, o fornecedor A2 fornece o produto B1 e B3,o fornecedor A3 fornece o produto B1 e B4 e o fornecedor A4 fornece o produto B2.</a:t>
            </a:r>
          </a:p>
          <a:p>
            <a:endParaRPr lang="pt-BR" altLang="pt-BR" smtClean="0">
              <a:ea typeface="ＭＳ Ｐゴシック" panose="020B0600070205080204" pitchFamily="34" charset="-128"/>
            </a:endParaRPr>
          </a:p>
          <a:p>
            <a:endParaRPr lang="pt-BR" altLang="pt-BR" smtClean="0">
              <a:ea typeface="ＭＳ Ｐゴシック" panose="020B0600070205080204" pitchFamily="34" charset="-128"/>
            </a:endParaRPr>
          </a:p>
        </p:txBody>
      </p:sp>
      <p:sp>
        <p:nvSpPr>
          <p:cNvPr id="11268" name="Espaço Reservado para Número de Slid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7C9D3FC5-61B4-4E42-89E1-D048CEB82153}" type="slidenum">
              <a:rPr lang="en-US" altLang="pt-BR">
                <a:solidFill>
                  <a:srgbClr val="000000"/>
                </a:solidFill>
              </a:rPr>
              <a:pPr eaLnBrk="1" hangingPunct="1"/>
              <a:t>9</a:t>
            </a:fld>
            <a:endParaRPr lang="en-US" altLang="pt-BR">
              <a:solidFill>
                <a:srgbClr val="000000"/>
              </a:solidFill>
            </a:endParaRPr>
          </a:p>
        </p:txBody>
      </p:sp>
      <p:pic>
        <p:nvPicPr>
          <p:cNvPr id="11269" name="Imagem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752600"/>
            <a:ext cx="5181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Imagem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1" y="2667000"/>
            <a:ext cx="31337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316924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3737</Words>
  <Application>Microsoft Office PowerPoint</Application>
  <PresentationFormat>Widescreen</PresentationFormat>
  <Paragraphs>306</Paragraphs>
  <Slides>32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32</vt:i4>
      </vt:variant>
    </vt:vector>
  </HeadingPairs>
  <TitlesOfParts>
    <vt:vector size="37" baseType="lpstr">
      <vt:lpstr>ＭＳ Ｐゴシック</vt:lpstr>
      <vt:lpstr>Arial</vt:lpstr>
      <vt:lpstr>Calibri</vt:lpstr>
      <vt:lpstr>Calibri Light</vt:lpstr>
      <vt:lpstr>Tema do Office</vt:lpstr>
      <vt:lpstr>Banco de Dados Modelagem de Dados</vt:lpstr>
      <vt:lpstr>Definições </vt:lpstr>
      <vt:lpstr>Modelo Entidade-Relacionamento (MER)</vt:lpstr>
      <vt:lpstr>Entidade</vt:lpstr>
      <vt:lpstr>Relacionamentos</vt:lpstr>
      <vt:lpstr>Cardinalidade de um Relacionamento</vt:lpstr>
      <vt:lpstr>1:1 – Um-Para-Um</vt:lpstr>
      <vt:lpstr>1:N – Um-Para-Muitos</vt:lpstr>
      <vt:lpstr>N:N – Muitos-Para-Muitos</vt:lpstr>
      <vt:lpstr>Auto-relacionamento</vt:lpstr>
      <vt:lpstr>Notação de Peter Chen para cardinalidade</vt:lpstr>
      <vt:lpstr>Notação de Peter Chen para cardinalidade</vt:lpstr>
      <vt:lpstr>Atributos</vt:lpstr>
      <vt:lpstr>Tipos de Atributos</vt:lpstr>
      <vt:lpstr>Generalização/Especialização</vt:lpstr>
      <vt:lpstr>Generalização/Especialização</vt:lpstr>
      <vt:lpstr>Agregação</vt:lpstr>
      <vt:lpstr>Agregação</vt:lpstr>
      <vt:lpstr>Agregação</vt:lpstr>
      <vt:lpstr>Passos para geração de um MER</vt:lpstr>
      <vt:lpstr>Exercícios</vt:lpstr>
      <vt:lpstr>Exercícios</vt:lpstr>
      <vt:lpstr>Exercícios </vt:lpstr>
      <vt:lpstr>Exercícios</vt:lpstr>
      <vt:lpstr>Exercícios</vt:lpstr>
      <vt:lpstr>Exercícios</vt:lpstr>
      <vt:lpstr>Exercícios</vt:lpstr>
      <vt:lpstr>Exercícios</vt:lpstr>
      <vt:lpstr>Exercícios</vt:lpstr>
      <vt:lpstr>Exercícios</vt:lpstr>
      <vt:lpstr>Exercícios</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 Modelagem de Dados</dc:title>
  <dc:creator>Edson Martin Feitosa</dc:creator>
  <cp:lastModifiedBy>Edson Martin Feitosa</cp:lastModifiedBy>
  <cp:revision>6</cp:revision>
  <dcterms:created xsi:type="dcterms:W3CDTF">2020-02-12T12:39:34Z</dcterms:created>
  <dcterms:modified xsi:type="dcterms:W3CDTF">2020-08-27T14:10:56Z</dcterms:modified>
</cp:coreProperties>
</file>