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79" r:id="rId3"/>
    <p:sldId id="274" r:id="rId4"/>
    <p:sldId id="258" r:id="rId5"/>
    <p:sldId id="275" r:id="rId6"/>
    <p:sldId id="276" r:id="rId7"/>
    <p:sldId id="277" r:id="rId8"/>
    <p:sldId id="278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4" r:id="rId17"/>
    <p:sldId id="267" r:id="rId18"/>
    <p:sldId id="268" r:id="rId19"/>
    <p:sldId id="269" r:id="rId20"/>
    <p:sldId id="270" r:id="rId21"/>
    <p:sldId id="271" r:id="rId22"/>
    <p:sldId id="27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98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Paradigma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um paradigma de programação onde tudo é</a:t>
            </a:r>
            <a:r>
              <a:rPr lang="pt-BR" b="1" dirty="0" smtClean="0"/>
              <a:t> representado por </a:t>
            </a:r>
            <a:r>
              <a:rPr lang="pt-BR" b="1" u="sng" dirty="0" smtClean="0"/>
              <a:t>objetos</a:t>
            </a:r>
            <a:r>
              <a:rPr lang="pt-BR" b="1" dirty="0" smtClean="0"/>
              <a:t> </a:t>
            </a:r>
            <a:r>
              <a:rPr lang="pt-BR" dirty="0" smtClean="0"/>
              <a:t>e cada objeto por definição do termo irá </a:t>
            </a:r>
            <a:r>
              <a:rPr lang="pt-BR" b="1" dirty="0" smtClean="0"/>
              <a:t>possuir atributos </a:t>
            </a:r>
            <a:r>
              <a:rPr lang="pt-BR" dirty="0" smtClean="0"/>
              <a:t>(</a:t>
            </a:r>
            <a:r>
              <a:rPr lang="pt-BR" u="sng" dirty="0" smtClean="0"/>
              <a:t>suas características</a:t>
            </a:r>
            <a:r>
              <a:rPr lang="pt-BR" dirty="0" smtClean="0"/>
              <a:t>) e </a:t>
            </a:r>
            <a:r>
              <a:rPr lang="pt-BR" b="1" dirty="0" smtClean="0"/>
              <a:t>desempenhar alguma </a:t>
            </a:r>
            <a:r>
              <a:rPr lang="pt-BR" b="1" u="sng" dirty="0" smtClean="0"/>
              <a:t>função/tarefa específica</a:t>
            </a:r>
            <a:r>
              <a:rPr lang="pt-BR" b="1" dirty="0" smtClean="0"/>
              <a:t> (métodos)</a:t>
            </a:r>
            <a:r>
              <a:rPr lang="pt-BR" dirty="0" smtClean="0"/>
              <a:t>. Ou seja, todo </a:t>
            </a:r>
            <a:r>
              <a:rPr lang="pt-BR" b="1" dirty="0" smtClean="0"/>
              <a:t>objetos </a:t>
            </a:r>
            <a:r>
              <a:rPr lang="pt-BR" dirty="0" smtClean="0"/>
              <a:t>possui </a:t>
            </a:r>
            <a:r>
              <a:rPr lang="pt-BR" b="1" dirty="0" smtClean="0"/>
              <a:t>atributos </a:t>
            </a:r>
            <a:r>
              <a:rPr lang="pt-BR" dirty="0" smtClean="0"/>
              <a:t>e </a:t>
            </a:r>
            <a:r>
              <a:rPr lang="pt-BR" b="1" dirty="0" smtClean="0"/>
              <a:t>métodos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4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A programação orientada a objetos é uma forma de agrupar </a:t>
            </a:r>
            <a:r>
              <a:rPr lang="pt-BR" b="1" dirty="0" smtClean="0"/>
              <a:t>tudo que diz respeito a uma entidade no mesmo lugar</a:t>
            </a:r>
            <a:r>
              <a:rPr lang="pt-BR" dirty="0" smtClean="0"/>
              <a:t>, tirando a responsabilidade para as outras entidades do sistema de saber como esses dados são tratados, pois isso é responsabilidade do objeto em questão. Ou seja, o que importa para os outros objetos é que </a:t>
            </a:r>
            <a:r>
              <a:rPr lang="pt-BR" b="1" dirty="0" smtClean="0"/>
              <a:t>cada objeto se responsabilize pela sua parte.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70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</a:p>
          <a:p>
            <a:r>
              <a:rPr lang="pt-BR" dirty="0" smtClean="0"/>
              <a:t>Mensagem</a:t>
            </a:r>
          </a:p>
          <a:p>
            <a:r>
              <a:rPr lang="pt-BR" dirty="0" smtClean="0"/>
              <a:t>Classe</a:t>
            </a:r>
          </a:p>
          <a:p>
            <a:r>
              <a:rPr lang="pt-BR" dirty="0" smtClean="0"/>
              <a:t>Abstração</a:t>
            </a:r>
          </a:p>
          <a:p>
            <a:r>
              <a:rPr lang="pt-BR" smtClean="0"/>
              <a:t>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2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coisa real ou abstrata que possui características e comportamentos.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http://www.webfinal.com.br/blog/wp-content/uploads/2010/07/sextane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2924945"/>
            <a:ext cx="5241776" cy="348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Definição: Uma classe é um modelo (protótipo) que define as variáveis (estado) e os métodos (comportamento) comuns a todos os objetos do mesmo tipo.</a:t>
            </a:r>
          </a:p>
          <a:p>
            <a:r>
              <a:rPr lang="pt-BR" sz="2400" dirty="0" smtClean="0"/>
              <a:t>No </a:t>
            </a:r>
            <a:r>
              <a:rPr lang="pt-BR" sz="2400" dirty="0"/>
              <a:t>mundo real temos vários objetos do mesmo tipo. Por exemplo o seu carro é um de muitos dos existentes no mundo.</a:t>
            </a:r>
          </a:p>
          <a:p>
            <a:r>
              <a:rPr lang="pt-BR" sz="2400" dirty="0" smtClean="0"/>
              <a:t>Em </a:t>
            </a:r>
            <a:r>
              <a:rPr lang="pt-BR" sz="2400" dirty="0"/>
              <a:t>OO dissemos que cada carro nada mais é que uma </a:t>
            </a:r>
            <a:r>
              <a:rPr lang="pt-BR" sz="2400" u="sng" dirty="0"/>
              <a:t>instância</a:t>
            </a:r>
            <a:r>
              <a:rPr lang="pt-BR" sz="2400" dirty="0"/>
              <a:t> de uma classe de Objeto (Carro). Ou seja, tendo a classe que pode ser expressada como </a:t>
            </a:r>
            <a:r>
              <a:rPr lang="pt-BR" sz="2400" b="1" dirty="0"/>
              <a:t>modelo</a:t>
            </a:r>
            <a:r>
              <a:rPr lang="pt-BR" sz="2400" dirty="0"/>
              <a:t>, </a:t>
            </a:r>
            <a:r>
              <a:rPr lang="pt-BR" sz="2400" b="1" dirty="0"/>
              <a:t>molde</a:t>
            </a:r>
            <a:r>
              <a:rPr lang="pt-BR" sz="2400" dirty="0"/>
              <a:t>,  </a:t>
            </a:r>
            <a:r>
              <a:rPr lang="pt-BR" sz="2400" b="1" dirty="0"/>
              <a:t>projeto </a:t>
            </a:r>
            <a:r>
              <a:rPr lang="pt-BR" sz="2400" dirty="0"/>
              <a:t>ou mesmo a </a:t>
            </a:r>
            <a:r>
              <a:rPr lang="pt-BR" sz="2400" b="1" dirty="0"/>
              <a:t>ideia</a:t>
            </a:r>
            <a:r>
              <a:rPr lang="pt-BR" sz="2400" dirty="0"/>
              <a:t> do carro pode-se criar um objeto real de carro.</a:t>
            </a:r>
          </a:p>
          <a:p>
            <a:r>
              <a:rPr lang="pt-BR" sz="2400" dirty="0" smtClean="0"/>
              <a:t>Cada </a:t>
            </a:r>
            <a:r>
              <a:rPr lang="pt-BR" sz="2400" dirty="0"/>
              <a:t>instância de carro possuem seus próprios estados (cor, potência, combustível) e comportamentos comuns (liga, acelera, breca), a partir das semelhanças é possível criar padrões de construção (classe).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0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727189" y="1747656"/>
            <a:ext cx="7162800" cy="231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11" y="4284485"/>
            <a:ext cx="4425178" cy="244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69" y="1502843"/>
            <a:ext cx="2627488" cy="25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Objetos se comunicam através de trocas de mensagens, que são estímulos externos recebidos pelos objetos.</a:t>
            </a:r>
          </a:p>
          <a:p>
            <a:r>
              <a:rPr lang="pt-BR" dirty="0" smtClean="0"/>
              <a:t>O </a:t>
            </a:r>
            <a:r>
              <a:rPr lang="pt-BR" dirty="0"/>
              <a:t>objeto chamador não precisa, necessariamente, aguardar uma resposta do objeto chamado.</a:t>
            </a:r>
          </a:p>
          <a:p>
            <a:r>
              <a:rPr lang="pt-BR" dirty="0" smtClean="0"/>
              <a:t>Enviar </a:t>
            </a:r>
            <a:r>
              <a:rPr lang="pt-BR" dirty="0"/>
              <a:t>um mensagem significa executar </a:t>
            </a:r>
            <a:r>
              <a:rPr lang="pt-BR" sz="2400" dirty="0"/>
              <a:t>um método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146141" y="4668679"/>
            <a:ext cx="3899718" cy="148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01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Ocultação de Informação, determinados detalhes de um objeto ficam ocultos aos demais objetos</a:t>
            </a:r>
            <a:endParaRPr lang="pt-BR" altLang="pt-BR" b="1" dirty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É uma forma de restringir o acesso ao comportamento interno de um objeto.</a:t>
            </a:r>
          </a:p>
          <a:p>
            <a:pPr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O método que o objeto requisitado usa para realizar a operação não é conhecido dos objetos requisitantes.</a:t>
            </a:r>
          </a:p>
          <a:p>
            <a:pPr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A vantagem do encapsulamento é o isolamento dos dados, ou seja, um objeto não acessa diretamente os atributos de um objeto.</a:t>
            </a:r>
          </a:p>
          <a:p>
            <a:pPr>
              <a:buFont typeface="Arial" pitchFamily="34" charset="0"/>
              <a:buChar char="•"/>
            </a:pPr>
            <a:r>
              <a:rPr lang="pt-BR" altLang="pt-BR" dirty="0" smtClean="0">
                <a:ea typeface="ＭＳ Ｐゴシック" pitchFamily="34" charset="-128"/>
              </a:rPr>
              <a:t>Métodos </a:t>
            </a:r>
            <a:r>
              <a:rPr lang="pt-BR" altLang="pt-BR" dirty="0">
                <a:ea typeface="ＭＳ Ｐゴシック" pitchFamily="34" charset="-128"/>
              </a:rPr>
              <a:t>públicos e atributos privados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5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10" y="3870258"/>
            <a:ext cx="550545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46838" r="31442" b="19060"/>
          <a:stretch>
            <a:fillRect/>
          </a:stretch>
        </p:blipFill>
        <p:spPr bwMode="auto">
          <a:xfrm>
            <a:off x="838200" y="2090670"/>
            <a:ext cx="4516438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49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Abstração é um processo mental pelo qual nós seres humanos nos atemos aos aspectos mais importantes (relevantes) de alguma coisa, ao mesmo tempo ignoramos os aspectos menos importantes.</a:t>
            </a:r>
          </a:p>
          <a:p>
            <a:pPr>
              <a:buFont typeface="Arial" pitchFamily="34" charset="0"/>
              <a:buChar char="•"/>
            </a:pPr>
            <a:r>
              <a:rPr lang="pt-BR" altLang="pt-BR" dirty="0" smtClean="0">
                <a:ea typeface="ＭＳ Ｐゴシック" pitchFamily="34" charset="-128"/>
              </a:rPr>
              <a:t>A </a:t>
            </a:r>
            <a:r>
              <a:rPr lang="pt-BR" altLang="pt-BR" dirty="0">
                <a:ea typeface="ＭＳ Ｐゴシック" pitchFamily="34" charset="-128"/>
              </a:rPr>
              <a:t>abstração depende da perspectiva (contexto) sobre a qual uma coisa é analisada (importante em um pode não ser em outro).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47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de Hoje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Orientado a Objeto x Estruturado</a:t>
            </a:r>
          </a:p>
          <a:p>
            <a:r>
              <a:rPr lang="pt-BR" dirty="0" smtClean="0"/>
              <a:t>Paradigmas da Orientação a Objetos</a:t>
            </a:r>
          </a:p>
          <a:p>
            <a:pPr lvl="1"/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Mensagem</a:t>
            </a:r>
          </a:p>
          <a:p>
            <a:pPr lvl="1"/>
            <a:r>
              <a:rPr lang="pt-BR" dirty="0" smtClean="0"/>
              <a:t>Encapsulamento</a:t>
            </a:r>
          </a:p>
          <a:p>
            <a:r>
              <a:rPr lang="pt-BR" dirty="0" smtClean="0"/>
              <a:t>Exercícios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ato de criar um objeto é denominado de </a:t>
            </a:r>
            <a:r>
              <a:rPr lang="pt-BR" b="1" dirty="0"/>
              <a:t>instanciação.</a:t>
            </a:r>
          </a:p>
          <a:p>
            <a:r>
              <a:rPr lang="pt-BR" dirty="0"/>
              <a:t>A classe é apenas a representação de um objeto enquanto a </a:t>
            </a:r>
            <a:r>
              <a:rPr lang="pt-BR" b="1" i="1" dirty="0"/>
              <a:t>instância </a:t>
            </a:r>
            <a:r>
              <a:rPr lang="pt-BR" dirty="0"/>
              <a:t>de uma </a:t>
            </a:r>
            <a:r>
              <a:rPr lang="pt-BR" b="1" i="1" dirty="0"/>
              <a:t>classe </a:t>
            </a:r>
            <a:r>
              <a:rPr lang="pt-BR" dirty="0"/>
              <a:t>é o </a:t>
            </a:r>
            <a:r>
              <a:rPr lang="pt-BR" b="1" i="1" dirty="0" smtClean="0"/>
              <a:t>objeto </a:t>
            </a:r>
            <a:r>
              <a:rPr lang="pt-BR" dirty="0" smtClean="0"/>
              <a:t>propriamente </a:t>
            </a:r>
            <a:r>
              <a:rPr lang="pt-BR" dirty="0"/>
              <a:t>dito, com tempo e espaço de existência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Do </a:t>
            </a:r>
            <a:r>
              <a:rPr lang="pt-BR" dirty="0"/>
              <a:t>ponto de vista computacional, a instanciação corresponde à alocação de memória para armazenar informações sobre um certo objeto.</a:t>
            </a:r>
          </a:p>
          <a:p>
            <a:r>
              <a:rPr lang="pt-BR" dirty="0"/>
              <a:t>É a reserva de uma porção de memória para guardar valores associados aos atributos que descrevem um objeto de uma certa classe.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70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t-BR" dirty="0">
                <a:ea typeface="ＭＳ Ｐゴシック" pitchFamily="34" charset="-128"/>
              </a:rPr>
              <a:t>Define-se três tipos de visibilidade (acessibilidade) para os componentes de uma classe (atributos e operações)</a:t>
            </a:r>
          </a:p>
          <a:p>
            <a:pPr lvl="1"/>
            <a:r>
              <a:rPr lang="pt-BR" dirty="0">
                <a:ea typeface="ＭＳ Ｐゴシック" pitchFamily="34" charset="-128"/>
              </a:rPr>
              <a:t>público (</a:t>
            </a:r>
            <a:r>
              <a:rPr lang="pt-BR" dirty="0" err="1">
                <a:ea typeface="ＭＳ Ｐゴシック" pitchFamily="34" charset="-128"/>
              </a:rPr>
              <a:t>public</a:t>
            </a:r>
            <a:r>
              <a:rPr lang="pt-BR" dirty="0">
                <a:ea typeface="ＭＳ Ｐゴシック" pitchFamily="34" charset="-128"/>
              </a:rPr>
              <a:t>): visível para todos os objetos que compõem o sistema</a:t>
            </a:r>
          </a:p>
          <a:p>
            <a:pPr lvl="1"/>
            <a:r>
              <a:rPr lang="pt-BR" dirty="0">
                <a:ea typeface="ＭＳ Ｐゴシック" pitchFamily="34" charset="-128"/>
              </a:rPr>
              <a:t>particular (</a:t>
            </a:r>
            <a:r>
              <a:rPr lang="pt-BR" dirty="0" err="1">
                <a:ea typeface="ＭＳ Ｐゴシック" pitchFamily="34" charset="-128"/>
              </a:rPr>
              <a:t>private</a:t>
            </a:r>
            <a:r>
              <a:rPr lang="pt-BR" dirty="0">
                <a:ea typeface="ＭＳ Ｐゴシック" pitchFamily="34" charset="-128"/>
              </a:rPr>
              <a:t>): somente os componentes da própria classe podem visualizá-lo</a:t>
            </a:r>
          </a:p>
          <a:p>
            <a:pPr lvl="1"/>
            <a:r>
              <a:rPr lang="pt-BR" dirty="0">
                <a:ea typeface="ＭＳ Ｐゴシック" pitchFamily="34" charset="-128"/>
              </a:rPr>
              <a:t>protegido (</a:t>
            </a:r>
            <a:r>
              <a:rPr lang="pt-BR" dirty="0" err="1">
                <a:ea typeface="ＭＳ Ｐゴシック" pitchFamily="34" charset="-128"/>
              </a:rPr>
              <a:t>protected</a:t>
            </a:r>
            <a:r>
              <a:rPr lang="pt-BR" dirty="0">
                <a:ea typeface="ＭＳ Ｐゴシック" pitchFamily="34" charset="-128"/>
              </a:rPr>
              <a:t>): além dos componentes da própria classe, também os componentes das eventuais subclasses podem visualizá-lo</a:t>
            </a:r>
          </a:p>
          <a:p>
            <a:endParaRPr lang="pt-BR" dirty="0">
              <a:ea typeface="ＭＳ Ｐゴシック" pitchFamily="34" charset="-128"/>
            </a:endParaRPr>
          </a:p>
          <a:p>
            <a:r>
              <a:rPr lang="pt-BR" dirty="0">
                <a:ea typeface="ＭＳ Ｐゴシック" pitchFamily="34" charset="-128"/>
              </a:rPr>
              <a:t>Representação dos tipos de visibilidade</a:t>
            </a:r>
          </a:p>
          <a:p>
            <a:pPr lvl="1"/>
            <a:r>
              <a:rPr lang="pt-BR" dirty="0" err="1">
                <a:ea typeface="ＭＳ Ｐゴシック" pitchFamily="34" charset="-128"/>
              </a:rPr>
              <a:t>Public</a:t>
            </a:r>
            <a:r>
              <a:rPr lang="pt-BR" dirty="0">
                <a:ea typeface="ＭＳ Ｐゴシック" pitchFamily="34" charset="-128"/>
              </a:rPr>
              <a:t>: representada pelo símbolo +</a:t>
            </a:r>
          </a:p>
          <a:p>
            <a:pPr lvl="1"/>
            <a:r>
              <a:rPr lang="pt-BR" dirty="0" err="1">
                <a:ea typeface="ＭＳ Ｐゴシック" pitchFamily="34" charset="-128"/>
              </a:rPr>
              <a:t>Protected</a:t>
            </a:r>
            <a:r>
              <a:rPr lang="pt-BR" dirty="0">
                <a:ea typeface="ＭＳ Ｐゴシック" pitchFamily="34" charset="-128"/>
              </a:rPr>
              <a:t>: representada pelo símbolo #</a:t>
            </a:r>
          </a:p>
          <a:p>
            <a:pPr lvl="1"/>
            <a:r>
              <a:rPr lang="pt-BR" dirty="0">
                <a:ea typeface="ＭＳ Ｐゴシック" pitchFamily="34" charset="-128"/>
              </a:rPr>
              <a:t>Private: representada pelo símbolo 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955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Métodos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Para garantir o encapsulamento e possibilitar o acesso aos dados do objeto são criados métodos de acesso de uso específico. Esses métodos são codificados dentro da classe.</a:t>
            </a:r>
          </a:p>
          <a:p>
            <a:r>
              <a:rPr lang="pt-BR" dirty="0" smtClean="0"/>
              <a:t>Método </a:t>
            </a:r>
            <a:r>
              <a:rPr lang="pt-BR" u="sng" dirty="0" err="1"/>
              <a:t>g</a:t>
            </a:r>
            <a:r>
              <a:rPr lang="pt-BR" u="sng" dirty="0" err="1" smtClean="0"/>
              <a:t>et</a:t>
            </a:r>
            <a:r>
              <a:rPr lang="pt-BR" dirty="0" smtClean="0"/>
              <a:t> e </a:t>
            </a:r>
            <a:r>
              <a:rPr lang="pt-BR" u="sng" dirty="0" smtClean="0"/>
              <a:t>set</a:t>
            </a:r>
            <a:r>
              <a:rPr lang="pt-BR" dirty="0" smtClean="0"/>
              <a:t>	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get</a:t>
            </a:r>
            <a:r>
              <a:rPr lang="pt-BR" dirty="0" smtClean="0"/>
              <a:t>: Por padrão do próprio </a:t>
            </a:r>
            <a:r>
              <a:rPr lang="pt-BR" dirty="0" err="1" smtClean="0"/>
              <a:t>java</a:t>
            </a:r>
            <a:r>
              <a:rPr lang="pt-BR" dirty="0" smtClean="0"/>
              <a:t>, os métodos que leem e mostram (retornam) o conteúdo de um atributo começam com a palavra </a:t>
            </a:r>
            <a:r>
              <a:rPr lang="pt-BR" dirty="0" err="1" smtClean="0"/>
              <a:t>get</a:t>
            </a:r>
            <a:r>
              <a:rPr lang="pt-BR" dirty="0" smtClean="0"/>
              <a:t>, seguida pelo nome do atributo.</a:t>
            </a:r>
          </a:p>
          <a:p>
            <a:pPr lvl="1"/>
            <a:r>
              <a:rPr lang="pt-BR" dirty="0" smtClean="0"/>
              <a:t>Método set: Métodos responsáveis por escrever (alterar) o conteúdo do um atributo começam com a palavra set, seguido pelo nome do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1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Classe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60658"/>
              </p:ext>
            </p:extLst>
          </p:nvPr>
        </p:nvGraphicFramePr>
        <p:xfrm>
          <a:off x="4460919" y="1674634"/>
          <a:ext cx="3270161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Aluno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err="1" smtClean="0"/>
                        <a:t>ra</a:t>
                      </a:r>
                      <a:r>
                        <a:rPr lang="pt-BR" baseline="0" dirty="0" smtClean="0"/>
                        <a:t> :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smtClean="0"/>
                        <a:t>nome: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baseline="0" dirty="0" smtClean="0"/>
                        <a:t>curso : </a:t>
                      </a:r>
                      <a:r>
                        <a:rPr lang="pt-BR" baseline="0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+ </a:t>
                      </a:r>
                      <a:r>
                        <a:rPr lang="pt-BR" dirty="0" err="1" smtClean="0"/>
                        <a:t>setRa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ra</a:t>
                      </a:r>
                      <a:r>
                        <a:rPr lang="pt-BR" baseline="0" dirty="0" smtClean="0"/>
                        <a:t> : </a:t>
                      </a:r>
                      <a:r>
                        <a:rPr lang="pt-BR" baseline="0" dirty="0" err="1" smtClean="0"/>
                        <a:t>String</a:t>
                      </a:r>
                      <a:r>
                        <a:rPr lang="pt-BR" baseline="0" dirty="0" smtClean="0"/>
                        <a:t>) : </a:t>
                      </a:r>
                      <a:r>
                        <a:rPr lang="pt-BR" baseline="0" dirty="0" err="1" smtClean="0"/>
                        <a:t>void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+ </a:t>
                      </a:r>
                      <a:r>
                        <a:rPr lang="pt-BR" baseline="0" dirty="0" err="1" smtClean="0"/>
                        <a:t>getRa</a:t>
                      </a:r>
                      <a:r>
                        <a:rPr lang="pt-BR" baseline="0" dirty="0" smtClean="0"/>
                        <a:t>() :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+ </a:t>
                      </a:r>
                      <a:r>
                        <a:rPr lang="pt-BR" baseline="0" dirty="0" err="1" smtClean="0"/>
                        <a:t>setNome</a:t>
                      </a:r>
                      <a:r>
                        <a:rPr lang="pt-BR" baseline="0" dirty="0" smtClean="0"/>
                        <a:t>(nome : </a:t>
                      </a:r>
                      <a:r>
                        <a:rPr lang="pt-BR" baseline="0" dirty="0" err="1" smtClean="0"/>
                        <a:t>String</a:t>
                      </a:r>
                      <a:r>
                        <a:rPr lang="pt-BR" baseline="0" dirty="0" smtClean="0"/>
                        <a:t>)</a:t>
                      </a:r>
                    </a:p>
                    <a:p>
                      <a:r>
                        <a:rPr lang="pt-BR" baseline="0" dirty="0" smtClean="0"/>
                        <a:t>+ </a:t>
                      </a:r>
                      <a:r>
                        <a:rPr lang="pt-BR" baseline="0" dirty="0" err="1" smtClean="0"/>
                        <a:t>getNome</a:t>
                      </a:r>
                      <a:r>
                        <a:rPr lang="pt-BR" baseline="0" dirty="0" smtClean="0"/>
                        <a:t>() :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+ </a:t>
                      </a:r>
                      <a:r>
                        <a:rPr lang="pt-BR" baseline="0" dirty="0" err="1" smtClean="0"/>
                        <a:t>setCurso</a:t>
                      </a:r>
                      <a:r>
                        <a:rPr lang="pt-BR" baseline="0" dirty="0" smtClean="0"/>
                        <a:t>(curso : </a:t>
                      </a:r>
                      <a:r>
                        <a:rPr lang="pt-BR" baseline="0" dirty="0" err="1" smtClean="0"/>
                        <a:t>String</a:t>
                      </a:r>
                      <a:r>
                        <a:rPr lang="pt-BR" baseline="0" dirty="0" smtClean="0"/>
                        <a:t>)</a:t>
                      </a:r>
                    </a:p>
                    <a:p>
                      <a:r>
                        <a:rPr lang="pt-BR" baseline="0" dirty="0" smtClean="0"/>
                        <a:t>+ </a:t>
                      </a:r>
                      <a:r>
                        <a:rPr lang="pt-BR" baseline="0" dirty="0" err="1" smtClean="0"/>
                        <a:t>getCurso</a:t>
                      </a:r>
                      <a:r>
                        <a:rPr lang="pt-BR" baseline="0" dirty="0" smtClean="0"/>
                        <a:t>() :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+ imprimir() :</a:t>
                      </a:r>
                      <a:r>
                        <a:rPr lang="pt-BR" baseline="0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9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Computadores: Automatização de tarefas, armazenar e manipular valores. Por exemplo: dados conta bancária, cadastro do alunos.</a:t>
            </a:r>
          </a:p>
          <a:p>
            <a:r>
              <a:rPr lang="pt-BR" dirty="0" smtClean="0"/>
              <a:t>Softwares/Programas: Fazem com que o computador seja capaz de efetuar as tarefas de armazenar e manipular dados.</a:t>
            </a:r>
          </a:p>
          <a:p>
            <a:r>
              <a:rPr lang="pt-BR" dirty="0" smtClean="0"/>
              <a:t>Softwares/Programas: Conjunto de comandos e regras que o programa deve conhecer para manipular os recursos do computador.</a:t>
            </a:r>
          </a:p>
          <a:p>
            <a:r>
              <a:rPr lang="pt-BR" dirty="0" smtClean="0"/>
              <a:t>O conteúdo dos programas: são escritos em uma linguagem de programação de forma a possibilitar que outros programadores entendam.</a:t>
            </a:r>
          </a:p>
        </p:txBody>
      </p:sp>
    </p:spTree>
    <p:extLst>
      <p:ext uri="{BB962C8B-B14F-4D97-AF65-F5344CB8AC3E}">
        <p14:creationId xmlns:p14="http://schemas.microsoft.com/office/powerpoint/2010/main" val="36744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4400" dirty="0" smtClean="0">
                <a:latin typeface="+mj-lt"/>
              </a:rPr>
              <a:t>Paradigmas </a:t>
            </a:r>
            <a:r>
              <a:rPr lang="pt-BR" sz="4400" dirty="0">
                <a:latin typeface="+mj-lt"/>
              </a:rPr>
              <a:t>da </a:t>
            </a:r>
            <a:r>
              <a:rPr lang="pt-BR" sz="4400" dirty="0" smtClean="0">
                <a:latin typeface="+mj-lt"/>
              </a:rPr>
              <a:t>Programação</a:t>
            </a:r>
            <a:endParaRPr lang="pt-BR" sz="2400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dois paradigmas na programação:</a:t>
            </a:r>
          </a:p>
          <a:p>
            <a:pPr lvl="1"/>
            <a:r>
              <a:rPr lang="pt-BR" dirty="0"/>
              <a:t>Estruturado</a:t>
            </a:r>
          </a:p>
          <a:p>
            <a:pPr lvl="1"/>
            <a:r>
              <a:rPr lang="pt-BR" dirty="0"/>
              <a:t>Orientado a Objetos</a:t>
            </a:r>
          </a:p>
          <a:p>
            <a:r>
              <a:rPr lang="pt-BR" dirty="0" smtClean="0"/>
              <a:t>Paradigma: </a:t>
            </a:r>
            <a:r>
              <a:rPr lang="pt-BR" altLang="pt-BR" dirty="0">
                <a:ea typeface="ＭＳ Ｐゴシック" pitchFamily="34" charset="-128"/>
              </a:rPr>
              <a:t>Forma de abordar um problema. Representação de um padrão a ser seguido. Modelo da realidade que condiciona uma percepção, forma de pensar, acreditar e agir</a:t>
            </a:r>
            <a:r>
              <a:rPr lang="pt-BR" altLang="pt-BR" dirty="0" smtClean="0">
                <a:ea typeface="ＭＳ Ｐゴシック" pitchFamily="34" charset="-128"/>
              </a:rPr>
              <a:t>.</a:t>
            </a:r>
            <a:endParaRPr lang="pt-BR" altLang="pt-B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</a:t>
            </a:r>
            <a:r>
              <a:rPr lang="pt-BR" dirty="0" smtClean="0"/>
              <a:t>Programação -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Observe a seguinte frase:</a:t>
            </a:r>
          </a:p>
          <a:p>
            <a:pPr lvl="1"/>
            <a:r>
              <a:rPr lang="pt-BR" dirty="0" smtClean="0"/>
              <a:t>O navio atracou no porto e descarregou sua carga</a:t>
            </a:r>
          </a:p>
          <a:p>
            <a:r>
              <a:rPr lang="pt-BR" dirty="0" smtClean="0"/>
              <a:t>O paradigma estruturado estava focado nas ações (verbos):</a:t>
            </a:r>
          </a:p>
          <a:p>
            <a:pPr lvl="1"/>
            <a:r>
              <a:rPr lang="pt-BR" dirty="0" smtClean="0"/>
              <a:t>Atracar</a:t>
            </a:r>
          </a:p>
          <a:p>
            <a:pPr lvl="1"/>
            <a:r>
              <a:rPr lang="pt-BR" dirty="0" smtClean="0"/>
              <a:t>Descarregar</a:t>
            </a:r>
          </a:p>
          <a:p>
            <a:r>
              <a:rPr lang="pt-BR" dirty="0" smtClean="0"/>
              <a:t>Dessa forma o programador utilizando o paradigma estruturado iria criar uma rotina para realizar o atracar e depois o descarregar.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3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</a:t>
            </a:r>
            <a:r>
              <a:rPr lang="pt-BR" dirty="0" smtClean="0"/>
              <a:t>Programação –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Observe a seguinte frase:</a:t>
            </a:r>
          </a:p>
          <a:p>
            <a:pPr lvl="1"/>
            <a:r>
              <a:rPr lang="pt-BR" dirty="0" smtClean="0"/>
              <a:t>O navio atracou no porto e descarregou sua carga</a:t>
            </a:r>
          </a:p>
          <a:p>
            <a:r>
              <a:rPr lang="pt-BR" dirty="0" smtClean="0"/>
              <a:t>O paradigma Orientado a Objeto foca nos substantivos:</a:t>
            </a:r>
          </a:p>
          <a:p>
            <a:pPr lvl="1"/>
            <a:r>
              <a:rPr lang="pt-BR" dirty="0" smtClean="0"/>
              <a:t>Navio</a:t>
            </a:r>
          </a:p>
          <a:p>
            <a:pPr lvl="1"/>
            <a:r>
              <a:rPr lang="pt-BR" dirty="0" smtClean="0"/>
              <a:t>Porto</a:t>
            </a:r>
          </a:p>
          <a:p>
            <a:pPr lvl="1"/>
            <a:r>
              <a:rPr lang="pt-BR" dirty="0" smtClean="0"/>
              <a:t>Carga</a:t>
            </a:r>
          </a:p>
          <a:p>
            <a:r>
              <a:rPr lang="pt-BR" dirty="0" smtClean="0"/>
              <a:t>Dessa forma o programador utilizando o paradigma OO vai modelar o que é um navio, o que é um porto e o que é uma carga e como esses modelos interagem entre si. Dessa forma, o atracar e descarregar é a interação entre esses modelos.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Paradigmas da </a:t>
            </a:r>
            <a:r>
              <a:rPr lang="pt-BR" dirty="0" smtClean="0"/>
              <a:t>Programação – Orientado a Objetos x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Estruturado: rotina de atracar e descarregar</a:t>
            </a:r>
          </a:p>
          <a:p>
            <a:r>
              <a:rPr lang="pt-BR" dirty="0" smtClean="0"/>
              <a:t>Orientado a Objetos: modelo de navio, carga e porto.</a:t>
            </a:r>
          </a:p>
          <a:p>
            <a:pPr lvl="1"/>
            <a:endParaRPr lang="pt-BR" dirty="0"/>
          </a:p>
          <a:p>
            <a:r>
              <a:rPr lang="pt-BR" dirty="0" smtClean="0"/>
              <a:t>Se amanhã a forma de atracar e descarregar muda, um sistema estruturado (focado nas ações) é jogado fora e desenvolvido outro.</a:t>
            </a:r>
          </a:p>
          <a:p>
            <a:r>
              <a:rPr lang="pt-BR" dirty="0" smtClean="0"/>
              <a:t>Já o baseado em objetos a alteração vai ser mínima, pois o navio, carga e porto continuam sempre sendo a mesma coisa, só alterará a forma que esses se interagem.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6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 dirty="0" smtClean="0"/>
              <a:t>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Forma que o programador olha o mundo real e traz para dentro do mundo virtual (computacional), procurando copiá-lo da melhor forma possível.</a:t>
            </a:r>
          </a:p>
          <a:p>
            <a:r>
              <a:rPr lang="pt-BR" dirty="0"/>
              <a:t>Criada para tentar aproximar o mundo real do mundo virtual.</a:t>
            </a:r>
          </a:p>
          <a:p>
            <a:r>
              <a:rPr lang="pt-BR" dirty="0"/>
              <a:t>Simular o mundo real dentro do computador.</a:t>
            </a:r>
          </a:p>
          <a:p>
            <a:r>
              <a:rPr lang="pt-BR" dirty="0"/>
              <a:t>Na POO o programador é responsável por moldar o mundo dos objetos, e explicar para estes objetos como eles devem interagir entre si.</a:t>
            </a:r>
          </a:p>
          <a:p>
            <a:r>
              <a:rPr lang="pt-BR" dirty="0"/>
              <a:t>Conceito de Orientação Objeto depende mais da mentalidade do programador do que da linguagem de programação que está sendo utilizada.</a:t>
            </a:r>
          </a:p>
          <a:p>
            <a:r>
              <a:rPr lang="pt-BR" dirty="0"/>
              <a:t>Devemos enxergar o mundo de forma diferente.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9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Origem da Programação Orientada 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pt-BR" altLang="pt-BR" b="1" dirty="0">
                <a:ea typeface="ＭＳ Ｐゴシック" pitchFamily="34" charset="-128"/>
              </a:rPr>
              <a:t>Surgimento da O.O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Alan </a:t>
            </a:r>
            <a:r>
              <a:rPr lang="pt-BR" altLang="pt-BR" dirty="0" err="1">
                <a:ea typeface="ＭＳ Ｐゴシック" pitchFamily="34" charset="-128"/>
              </a:rPr>
              <a:t>Kay</a:t>
            </a:r>
            <a:r>
              <a:rPr lang="pt-BR" altLang="pt-BR" dirty="0">
                <a:ea typeface="ＭＳ Ｐゴシック" pitchFamily="34" charset="-128"/>
              </a:rPr>
              <a:t>, um dos pais do paradigma da O.O, formulou a chamada “Analogia biológica”. Nesta analogia, </a:t>
            </a:r>
            <a:r>
              <a:rPr lang="pt-BR" altLang="pt-BR" b="1" dirty="0">
                <a:ea typeface="ＭＳ Ｐゴシック" pitchFamily="34" charset="-128"/>
              </a:rPr>
              <a:t>ele imaginou como seria um software que funcionasse como um ser vivo</a:t>
            </a:r>
            <a:r>
              <a:rPr lang="pt-BR" altLang="pt-BR" dirty="0">
                <a:ea typeface="ＭＳ Ｐゴシック" pitchFamily="34" charset="-128"/>
              </a:rPr>
              <a:t>. </a:t>
            </a:r>
            <a:endParaRPr lang="pt-BR" altLang="pt-BR" dirty="0" smtClean="0"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dirty="0" smtClean="0">
                <a:ea typeface="ＭＳ Ｐゴシック" pitchFamily="34" charset="-128"/>
              </a:rPr>
              <a:t>Neste </a:t>
            </a:r>
            <a:r>
              <a:rPr lang="pt-BR" altLang="pt-BR" dirty="0">
                <a:ea typeface="ＭＳ Ｐゴシック" pitchFamily="34" charset="-128"/>
              </a:rPr>
              <a:t>sistema, cada “célula” interagiria com outras células através do envio de mensagens para realizar um objetivo comum. Ou seja, </a:t>
            </a:r>
            <a:r>
              <a:rPr lang="pt-BR" altLang="pt-BR" b="1" dirty="0">
                <a:ea typeface="ＭＳ Ｐゴシック" pitchFamily="34" charset="-128"/>
              </a:rPr>
              <a:t>agentes autônomos que se interagem entre si</a:t>
            </a:r>
            <a:r>
              <a:rPr lang="pt-BR" altLang="pt-BR" dirty="0">
                <a:ea typeface="ＭＳ Ｐゴシック" pitchFamily="34" charset="-128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pt-BR" altLang="pt-BR" dirty="0">
              <a:ea typeface="ＭＳ Ｐゴシック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pt-BR" altLang="pt-BR" dirty="0">
                <a:ea typeface="ＭＳ Ｐゴシック" pitchFamily="34" charset="-128"/>
              </a:rPr>
              <a:t>Ele estabeleceu os seguintes princípios da orientação a objetos:</a:t>
            </a:r>
          </a:p>
          <a:p>
            <a:pPr lvl="2">
              <a:buFontTx/>
              <a:buChar char="•"/>
            </a:pPr>
            <a:r>
              <a:rPr lang="pt-BR" altLang="pt-BR" sz="2400" dirty="0">
                <a:ea typeface="ＭＳ Ｐゴシック" pitchFamily="34" charset="-128"/>
              </a:rPr>
              <a:t>Qualquer coisa é um objeto</a:t>
            </a:r>
          </a:p>
          <a:p>
            <a:pPr lvl="2">
              <a:buFontTx/>
              <a:buChar char="•"/>
            </a:pPr>
            <a:r>
              <a:rPr lang="pt-BR" altLang="pt-BR" sz="2400" dirty="0">
                <a:ea typeface="ＭＳ Ｐゴシック" pitchFamily="34" charset="-128"/>
              </a:rPr>
              <a:t>Objetos realizam tarefas por meio de requisição de serviços a outros objetos</a:t>
            </a:r>
          </a:p>
          <a:p>
            <a:pPr lvl="2">
              <a:buFontTx/>
              <a:buChar char="•"/>
            </a:pPr>
            <a:r>
              <a:rPr lang="pt-BR" altLang="pt-BR" sz="2400" dirty="0">
                <a:ea typeface="ＭＳ Ｐゴシック" pitchFamily="34" charset="-128"/>
              </a:rPr>
              <a:t>A classe é um repositório para comportamento associado ao objeto</a:t>
            </a:r>
          </a:p>
          <a:p>
            <a:pPr lvl="2">
              <a:buFontTx/>
              <a:buChar char="•"/>
            </a:pPr>
            <a:r>
              <a:rPr lang="pt-BR" altLang="pt-BR" sz="2400" dirty="0">
                <a:ea typeface="ＭＳ Ｐゴシック" pitchFamily="34" charset="-128"/>
              </a:rPr>
              <a:t>Classes são organizadas em hierarquias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0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1292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Office Theme</vt:lpstr>
      <vt:lpstr>Programação Orientada a Objetos</vt:lpstr>
      <vt:lpstr>Aula de Hoje</vt:lpstr>
      <vt:lpstr>Introdução</vt:lpstr>
      <vt:lpstr>Paradigmas da Programação</vt:lpstr>
      <vt:lpstr>Paradigmas da Programação - Estruturado</vt:lpstr>
      <vt:lpstr>Paradigmas da Programação – Orientado a Objetos</vt:lpstr>
      <vt:lpstr>Paradigmas da Programação – Orientado a Objetos x Estruturado</vt:lpstr>
      <vt:lpstr>Programação Orientada a Objetos</vt:lpstr>
      <vt:lpstr> Origem da Programação Orientada a Objetos</vt:lpstr>
      <vt:lpstr> Paradigma Orientado a Objetos</vt:lpstr>
      <vt:lpstr> Programação Orientada a Objetos</vt:lpstr>
      <vt:lpstr>Conceitos iniciais</vt:lpstr>
      <vt:lpstr>Objeto</vt:lpstr>
      <vt:lpstr>Classe</vt:lpstr>
      <vt:lpstr>Classe</vt:lpstr>
      <vt:lpstr>Mensagens</vt:lpstr>
      <vt:lpstr> Encapsulamento</vt:lpstr>
      <vt:lpstr>Encapsulamento</vt:lpstr>
      <vt:lpstr>Abstração</vt:lpstr>
      <vt:lpstr>Instância</vt:lpstr>
      <vt:lpstr>Visibilidade</vt:lpstr>
      <vt:lpstr> Métodos de acesso</vt:lpstr>
      <vt:lpstr>Exemplo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48</cp:revision>
  <dcterms:created xsi:type="dcterms:W3CDTF">2019-03-06T21:04:18Z</dcterms:created>
  <dcterms:modified xsi:type="dcterms:W3CDTF">2021-08-23T19:22:13Z</dcterms:modified>
</cp:coreProperties>
</file>