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84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87" d="100"/>
          <a:sy n="87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Associação</a:t>
            </a:r>
          </a:p>
          <a:p>
            <a:r>
              <a:rPr lang="pt-BR" dirty="0" smtClean="0"/>
              <a:t>Professor: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136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altLang="pt-BR" sz="4000" dirty="0" smtClean="0">
                <a:ea typeface="ＭＳ Ｐゴシック" panose="020B0600070205080204" pitchFamily="34" charset="-128"/>
              </a:rPr>
              <a:t>Associação</a:t>
            </a:r>
            <a:endParaRPr lang="pt-BR" altLang="pt-BR" sz="4000" dirty="0">
              <a:ea typeface="ＭＳ Ｐゴシック" panose="020B0600070205080204" pitchFamily="34" charset="-128"/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38200" y="1280418"/>
            <a:ext cx="10515600" cy="48965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400" dirty="0" smtClean="0">
                <a:ea typeface="ＭＳ Ｐゴシック" panose="020B0600070205080204" pitchFamily="34" charset="-128"/>
              </a:rPr>
              <a:t>Quando duas </a:t>
            </a:r>
            <a:r>
              <a:rPr lang="pt-BR" altLang="pt-BR" sz="2400" dirty="0">
                <a:ea typeface="ＭＳ Ｐゴシック" panose="020B0600070205080204" pitchFamily="34" charset="-128"/>
              </a:rPr>
              <a:t>ou mais </a:t>
            </a:r>
            <a:r>
              <a:rPr lang="pt-BR" altLang="pt-BR" sz="2400" dirty="0" smtClean="0">
                <a:ea typeface="ＭＳ Ｐゴシック" panose="020B0600070205080204" pitchFamily="34" charset="-128"/>
              </a:rPr>
              <a:t>classes se </a:t>
            </a:r>
            <a:r>
              <a:rPr lang="pt-BR" altLang="pt-BR" sz="2400" dirty="0">
                <a:ea typeface="ＭＳ Ｐゴシック" panose="020B0600070205080204" pitchFamily="34" charset="-128"/>
              </a:rPr>
              <a:t>relacionam entre si, diz-se que existe uma associação entre eles.</a:t>
            </a:r>
          </a:p>
          <a:p>
            <a:pPr>
              <a:buFontTx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r>
              <a:rPr lang="pt-BR" altLang="pt-BR" sz="2400" dirty="0">
                <a:ea typeface="ＭＳ Ｐゴシック" panose="020B0600070205080204" pitchFamily="34" charset="-128"/>
              </a:rPr>
              <a:t>Existem diversas formas de associação entre pessoas e automóveis que não é somente “posse”. Pode ser “passageira”, “motorista” etc. Dessa forma pode-se utilizar um </a:t>
            </a:r>
            <a:r>
              <a:rPr lang="pt-BR" altLang="pt-BR" sz="2400" b="1" dirty="0">
                <a:ea typeface="ＭＳ Ｐゴシック" panose="020B0600070205080204" pitchFamily="34" charset="-128"/>
              </a:rPr>
              <a:t>nome de papel, </a:t>
            </a:r>
            <a:r>
              <a:rPr lang="pt-BR" altLang="pt-BR" sz="2400" dirty="0">
                <a:ea typeface="ＭＳ Ｐゴシック" panose="020B0600070205080204" pitchFamily="34" charset="-128"/>
              </a:rPr>
              <a:t>o qual pode ser colocado em um ou ambos os lados e deve ser lido como se fosse uma função.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78568"/>
              </p:ext>
            </p:extLst>
          </p:nvPr>
        </p:nvGraphicFramePr>
        <p:xfrm>
          <a:off x="2971800" y="2386655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08303"/>
              </p:ext>
            </p:extLst>
          </p:nvPr>
        </p:nvGraphicFramePr>
        <p:xfrm>
          <a:off x="6781800" y="2386655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Conector reto 3"/>
          <p:cNvCxnSpPr/>
          <p:nvPr/>
        </p:nvCxnSpPr>
        <p:spPr>
          <a:xfrm>
            <a:off x="5257800" y="2843855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2971800" y="497562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6781800" y="497562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5257800" y="543282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3" name="CaixaDeTexto 4"/>
          <p:cNvSpPr txBox="1">
            <a:spLocks noChangeArrowheads="1"/>
          </p:cNvSpPr>
          <p:nvPr/>
        </p:nvSpPr>
        <p:spPr bwMode="auto">
          <a:xfrm>
            <a:off x="5246688" y="5432821"/>
            <a:ext cx="920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Motorista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2971800" y="596622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/>
          </p:nvPr>
        </p:nvGraphicFramePr>
        <p:xfrm>
          <a:off x="6781800" y="5966220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Conector reto 14"/>
          <p:cNvCxnSpPr/>
          <p:nvPr/>
        </p:nvCxnSpPr>
        <p:spPr>
          <a:xfrm>
            <a:off x="5257800" y="642342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21" name="CaixaDeTexto 15"/>
          <p:cNvSpPr txBox="1">
            <a:spLocks noChangeArrowheads="1"/>
          </p:cNvSpPr>
          <p:nvPr/>
        </p:nvSpPr>
        <p:spPr bwMode="auto">
          <a:xfrm>
            <a:off x="5246688" y="6423421"/>
            <a:ext cx="920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Motorista</a:t>
            </a:r>
          </a:p>
        </p:txBody>
      </p:sp>
      <p:sp>
        <p:nvSpPr>
          <p:cNvPr id="11322" name="CaixaDeTexto 16"/>
          <p:cNvSpPr txBox="1">
            <a:spLocks noChangeArrowheads="1"/>
          </p:cNvSpPr>
          <p:nvPr/>
        </p:nvSpPr>
        <p:spPr bwMode="auto">
          <a:xfrm>
            <a:off x="5257801" y="6121796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Dono</a:t>
            </a:r>
          </a:p>
        </p:txBody>
      </p:sp>
      <p:sp>
        <p:nvSpPr>
          <p:cNvPr id="11323" name="CaixaDeTexto 17"/>
          <p:cNvSpPr txBox="1">
            <a:spLocks noChangeArrowheads="1"/>
          </p:cNvSpPr>
          <p:nvPr/>
        </p:nvSpPr>
        <p:spPr bwMode="auto">
          <a:xfrm>
            <a:off x="6256338" y="6121796"/>
            <a:ext cx="601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Frota</a:t>
            </a:r>
          </a:p>
        </p:txBody>
      </p:sp>
    </p:spTree>
    <p:extLst>
      <p:ext uri="{BB962C8B-B14F-4D97-AF65-F5344CB8AC3E}">
        <p14:creationId xmlns:p14="http://schemas.microsoft.com/office/powerpoint/2010/main" val="30744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038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4000" dirty="0">
                <a:ea typeface="ＭＳ Ｐゴシック" panose="020B0600070205080204" pitchFamily="34" charset="-128"/>
              </a:rPr>
              <a:t>Associação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38200" y="1326524"/>
            <a:ext cx="10515600" cy="48504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>
                <a:ea typeface="ＭＳ Ｐゴシック" panose="020B0600070205080204" pitchFamily="34" charset="-128"/>
              </a:rPr>
              <a:t>Como encontrar associações</a:t>
            </a:r>
          </a:p>
          <a:p>
            <a:pPr lvl="1"/>
            <a:r>
              <a:rPr lang="pt-BR" altLang="pt-BR" b="1" dirty="0">
                <a:ea typeface="ＭＳ Ｐゴシック" panose="020B0600070205080204" pitchFamily="34" charset="-128"/>
              </a:rPr>
              <a:t>Conceitos dependentes</a:t>
            </a:r>
            <a:r>
              <a:rPr lang="pt-BR" altLang="pt-BR" dirty="0">
                <a:ea typeface="ＭＳ Ｐゴシック" panose="020B0600070205080204" pitchFamily="34" charset="-128"/>
              </a:rPr>
              <a:t> (como compra) precisam necessariamente estar ligado aos conceitos complementares (Comprador e Item)</a:t>
            </a:r>
          </a:p>
          <a:p>
            <a:pPr lvl="1"/>
            <a:r>
              <a:rPr lang="pt-BR" altLang="pt-BR" dirty="0">
                <a:ea typeface="ＭＳ Ｐゴシック" panose="020B0600070205080204" pitchFamily="34" charset="-128"/>
              </a:rPr>
              <a:t>Informações associativas só podem ser representadas através de associações</a:t>
            </a:r>
          </a:p>
          <a:p>
            <a:pPr lvl="2"/>
            <a:r>
              <a:rPr lang="pt-BR" altLang="pt-BR" sz="2400" dirty="0">
                <a:ea typeface="ＭＳ Ｐゴシック" panose="020B0600070205080204" pitchFamily="34" charset="-128"/>
              </a:rPr>
              <a:t>Pessoa é dona ou motorista de um automóvel (informação só é representada por uma associação</a:t>
            </a:r>
            <a:r>
              <a:rPr lang="pt-BR" altLang="pt-BR" sz="2400" dirty="0" smtClean="0">
                <a:ea typeface="ＭＳ Ｐゴシック" panose="020B0600070205080204" pitchFamily="34" charset="-128"/>
              </a:rPr>
              <a:t>)</a:t>
            </a:r>
            <a:endParaRPr lang="pt-BR" altLang="pt-BR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0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67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4000" dirty="0">
                <a:ea typeface="ＭＳ Ｐゴシック" panose="020B0600070205080204" pitchFamily="34" charset="-128"/>
              </a:rPr>
              <a:t>Associação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38200" y="1043190"/>
            <a:ext cx="10515600" cy="51337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>
                <a:ea typeface="ＭＳ Ｐゴシック" panose="020B0600070205080204" pitchFamily="34" charset="-128"/>
              </a:rPr>
              <a:t>Multiplicidade de papéis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É fundamental </a:t>
            </a:r>
            <a:r>
              <a:rPr lang="pt-BR" altLang="pt-BR" sz="2000" dirty="0">
                <a:ea typeface="ＭＳ Ｐゴシック" panose="020B0600070205080204" pitchFamily="34" charset="-128"/>
              </a:rPr>
              <a:t>que se saiba a quantidade de elementos que uma associação permite em cada um de seus papéis.</a:t>
            </a:r>
          </a:p>
          <a:p>
            <a:pPr lvl="1">
              <a:buFont typeface="Arial" pitchFamily="34" charset="0"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Quantos </a:t>
            </a:r>
            <a:r>
              <a:rPr lang="pt-BR" altLang="pt-BR" sz="2000" dirty="0">
                <a:ea typeface="ＭＳ Ｐゴシック" panose="020B0600070205080204" pitchFamily="34" charset="-128"/>
              </a:rPr>
              <a:t>automóveis uma pessoa pode dirigir?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>
                <a:ea typeface="ＭＳ Ｐゴシック" panose="020B0600070205080204" pitchFamily="34" charset="-128"/>
              </a:rPr>
              <a:t>Quantos motoristas um automóvel pode ter?</a:t>
            </a:r>
            <a:endParaRPr lang="pt-BR" altLang="pt-BR" sz="2000" b="1" dirty="0"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pt-BR" altLang="pt-BR" sz="2000" b="1" dirty="0">
                <a:ea typeface="ＭＳ Ｐゴシック" panose="020B0600070205080204" pitchFamily="34" charset="-128"/>
              </a:rPr>
              <a:t>Retratação do presente x histórico (analista deve decidir o que está retratando)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>
                <a:ea typeface="ＭＳ Ｐゴシック" panose="020B0600070205080204" pitchFamily="34" charset="-128"/>
              </a:rPr>
              <a:t>Decisões</a:t>
            </a:r>
          </a:p>
          <a:p>
            <a:pPr lvl="2">
              <a:buFontTx/>
              <a:buChar char="•"/>
            </a:pPr>
            <a:r>
              <a:rPr lang="pt-BR" altLang="pt-BR" dirty="0">
                <a:ea typeface="ＭＳ Ｐゴシック" panose="020B0600070205080204" pitchFamily="34" charset="-128"/>
              </a:rPr>
              <a:t>Papel é obrigatório ou não.</a:t>
            </a:r>
          </a:p>
          <a:p>
            <a:pPr lvl="2">
              <a:buFontTx/>
              <a:buChar char="•"/>
            </a:pPr>
            <a:r>
              <a:rPr lang="pt-BR" altLang="pt-BR" dirty="0">
                <a:ea typeface="ＭＳ Ｐゴシック" panose="020B0600070205080204" pitchFamily="34" charset="-128"/>
              </a:rPr>
              <a:t>A quantidade de instâncias (objetos) podem ser associadas através 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do papel.</a:t>
            </a:r>
            <a:endParaRPr lang="pt-BR" altLang="pt-BR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87026"/>
              </p:ext>
            </p:extLst>
          </p:nvPr>
        </p:nvGraphicFramePr>
        <p:xfrm>
          <a:off x="2676128" y="2163198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21259"/>
              </p:ext>
            </p:extLst>
          </p:nvPr>
        </p:nvGraphicFramePr>
        <p:xfrm>
          <a:off x="7248128" y="2163198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4962128" y="2620397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4" name="CaixaDeTexto 7"/>
          <p:cNvSpPr txBox="1">
            <a:spLocks noChangeArrowheads="1"/>
          </p:cNvSpPr>
          <p:nvPr/>
        </p:nvSpPr>
        <p:spPr bwMode="auto">
          <a:xfrm>
            <a:off x="4951016" y="2772797"/>
            <a:ext cx="1268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 dirty="0"/>
              <a:t>0..1 Motorista</a:t>
            </a:r>
          </a:p>
        </p:txBody>
      </p:sp>
      <p:sp>
        <p:nvSpPr>
          <p:cNvPr id="13335" name="CaixaDeTexto 12"/>
          <p:cNvSpPr txBox="1">
            <a:spLocks noChangeArrowheads="1"/>
          </p:cNvSpPr>
          <p:nvPr/>
        </p:nvSpPr>
        <p:spPr bwMode="auto">
          <a:xfrm>
            <a:off x="6638528" y="276962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32316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156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sz="4000" dirty="0">
                <a:ea typeface="ＭＳ Ｐゴシック" panose="020B0600070205080204" pitchFamily="34" charset="-128"/>
              </a:rPr>
              <a:t>Associação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38200" y="980728"/>
            <a:ext cx="10515600" cy="51962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000" b="1" dirty="0">
                <a:ea typeface="ＭＳ Ｐゴシック" panose="020B0600070205080204" pitchFamily="34" charset="-128"/>
              </a:rPr>
              <a:t>Multiplicidade de papéis</a:t>
            </a:r>
          </a:p>
          <a:p>
            <a:pPr>
              <a:buFontTx/>
              <a:buChar char="•"/>
            </a:pPr>
            <a:endParaRPr lang="pt-BR" altLang="pt-BR" sz="2000" b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048000" y="1397001"/>
          <a:ext cx="6096000" cy="1482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Anotações</a:t>
                      </a:r>
                      <a:endParaRPr lang="pt-BR" sz="1800" dirty="0"/>
                    </a:p>
                  </a:txBody>
                  <a:tcPr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*</a:t>
                      </a:r>
                      <a:endParaRPr lang="pt-BR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Infinito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,</a:t>
                      </a:r>
                      <a:endParaRPr lang="pt-BR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Significa</a:t>
                      </a:r>
                      <a:r>
                        <a:rPr lang="pt-BR" sz="1800" baseline="0" dirty="0" smtClean="0"/>
                        <a:t> E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..</a:t>
                      </a:r>
                      <a:endParaRPr lang="pt-BR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Significa até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3048000" y="3281364"/>
          <a:ext cx="6096000" cy="296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Anotações – Exemplos usuais</a:t>
                      </a:r>
                      <a:endParaRPr lang="pt-BR" sz="1800" dirty="0"/>
                    </a:p>
                  </a:txBody>
                  <a:tcPr marT="45725" marB="45725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Exatamente 1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0..1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Zero ou um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*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 zero a infinito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1..*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 um a infinito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2..5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 dois a cinco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2,5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Dois</a:t>
                      </a:r>
                      <a:r>
                        <a:rPr lang="pt-BR" sz="1800" baseline="0" dirty="0" smtClean="0"/>
                        <a:t> ou cinco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2,5..8</a:t>
                      </a:r>
                      <a:endParaRPr lang="pt-BR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Dois ou de cinco a oito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1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394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sz="4000" dirty="0">
                <a:ea typeface="ＭＳ Ｐゴシック" panose="020B0600070205080204" pitchFamily="34" charset="-128"/>
              </a:rPr>
              <a:t>Associação</a:t>
            </a:r>
            <a:endParaRPr lang="pt-BR" altLang="pt-BR" sz="24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38200" y="1133341"/>
            <a:ext cx="10515600" cy="50436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000" b="1" dirty="0">
                <a:ea typeface="ＭＳ Ｐゴシック" panose="020B0600070205080204" pitchFamily="34" charset="-128"/>
              </a:rPr>
              <a:t>Multiplicidade de papéis</a:t>
            </a:r>
          </a:p>
          <a:p>
            <a:pPr>
              <a:buFontTx/>
              <a:buChar char="•"/>
            </a:pPr>
            <a:endParaRPr lang="pt-BR" altLang="pt-BR" sz="2000" b="1" dirty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z="2000" b="1" dirty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z="2000" b="1" dirty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z="2000" b="1" dirty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r>
              <a:rPr lang="pt-BR" altLang="pt-BR" sz="2000" dirty="0">
                <a:ea typeface="ＭＳ Ｐゴシック" panose="020B0600070205080204" pitchFamily="34" charset="-128"/>
              </a:rPr>
              <a:t>Uma pessoa pode ter uma frota composta de um numero qualquer de automóveis e pode ser motorista de um automóvel (opcional);</a:t>
            </a:r>
          </a:p>
          <a:p>
            <a:pPr>
              <a:buFontTx/>
              <a:buChar char="•"/>
            </a:pPr>
            <a:r>
              <a:rPr lang="pt-BR" altLang="pt-BR" sz="2000" dirty="0">
                <a:ea typeface="ＭＳ Ｐゴシック" panose="020B0600070205080204" pitchFamily="34" charset="-128"/>
              </a:rPr>
              <a:t>Um automóvel tem um único dono (obrigatório) e pode ter ou não um motorista (opcional)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83237"/>
              </p:ext>
            </p:extLst>
          </p:nvPr>
        </p:nvGraphicFramePr>
        <p:xfrm>
          <a:off x="2242866" y="1947229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Pessoa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51316"/>
              </p:ext>
            </p:extLst>
          </p:nvPr>
        </p:nvGraphicFramePr>
        <p:xfrm>
          <a:off x="7424466" y="1947229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Automovel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>
          <a:xfrm>
            <a:off x="4528866" y="2404428"/>
            <a:ext cx="289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2" name="CaixaDeTexto 9"/>
          <p:cNvSpPr txBox="1">
            <a:spLocks noChangeArrowheads="1"/>
          </p:cNvSpPr>
          <p:nvPr/>
        </p:nvSpPr>
        <p:spPr bwMode="auto">
          <a:xfrm>
            <a:off x="4517754" y="2404429"/>
            <a:ext cx="1268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0..1 Motorista</a:t>
            </a:r>
          </a:p>
        </p:txBody>
      </p:sp>
      <p:sp>
        <p:nvSpPr>
          <p:cNvPr id="15383" name="CaixaDeTexto 11"/>
          <p:cNvSpPr txBox="1">
            <a:spLocks noChangeArrowheads="1"/>
          </p:cNvSpPr>
          <p:nvPr/>
        </p:nvSpPr>
        <p:spPr bwMode="auto">
          <a:xfrm>
            <a:off x="4528866" y="2102804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1 Dono</a:t>
            </a:r>
          </a:p>
        </p:txBody>
      </p:sp>
      <p:sp>
        <p:nvSpPr>
          <p:cNvPr id="15384" name="CaixaDeTexto 12"/>
          <p:cNvSpPr txBox="1">
            <a:spLocks noChangeArrowheads="1"/>
          </p:cNvSpPr>
          <p:nvPr/>
        </p:nvSpPr>
        <p:spPr bwMode="auto">
          <a:xfrm>
            <a:off x="6662467" y="2091692"/>
            <a:ext cx="722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Frota *</a:t>
            </a:r>
          </a:p>
        </p:txBody>
      </p:sp>
      <p:sp>
        <p:nvSpPr>
          <p:cNvPr id="15385" name="CaixaDeTexto 13"/>
          <p:cNvSpPr txBox="1">
            <a:spLocks noChangeArrowheads="1"/>
          </p:cNvSpPr>
          <p:nvPr/>
        </p:nvSpPr>
        <p:spPr bwMode="auto">
          <a:xfrm>
            <a:off x="6662466" y="2401254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13329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5235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Associação</a:t>
            </a:r>
            <a:endParaRPr lang="pt-BR" altLang="pt-BR" sz="2400" dirty="0">
              <a:ea typeface="ＭＳ Ｐゴシック" panose="020B0600070205080204" pitchFamily="34" charset="-128"/>
            </a:endParaRP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38200" y="1155342"/>
            <a:ext cx="10515600" cy="50216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000" b="1" dirty="0">
                <a:ea typeface="ＭＳ Ｐゴシック" panose="020B0600070205080204" pitchFamily="34" charset="-128"/>
              </a:rPr>
              <a:t>Agregação e Composição 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>
                <a:ea typeface="ＭＳ Ｐゴシック" panose="020B0600070205080204" pitchFamily="34" charset="-128"/>
              </a:rPr>
              <a:t>Algumas agregações podem ser consideradas mais fortes do que outras no sentido de que elas definem um objeto que é composto por outros, exemplo: uma casa é composta por cômodos.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>
                <a:ea typeface="ＭＳ Ｐゴシック" panose="020B0600070205080204" pitchFamily="34" charset="-128"/>
              </a:rPr>
              <a:t>Se um item não pode ser parte de nenhum outro conceito, então a agregação é considerada forte e é chamada de </a:t>
            </a:r>
            <a:r>
              <a:rPr lang="pt-BR" altLang="pt-BR" sz="2000" b="1" dirty="0">
                <a:ea typeface="ＭＳ Ｐゴシック" panose="020B0600070205080204" pitchFamily="34" charset="-128"/>
              </a:rPr>
              <a:t>composição</a:t>
            </a:r>
            <a:r>
              <a:rPr lang="pt-BR" altLang="pt-BR" sz="2000" dirty="0">
                <a:ea typeface="ＭＳ Ｐゴシック" panose="020B0600070205080204" pitchFamily="34" charset="-128"/>
              </a:rPr>
              <a:t>, representada pelo losango preto</a:t>
            </a:r>
          </a:p>
          <a:p>
            <a:pPr lvl="1">
              <a:buFont typeface="Arial" pitchFamily="34" charset="0"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endParaRPr lang="pt-BR" altLang="pt-BR" sz="2000" dirty="0"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pt-BR" altLang="pt-BR" sz="2000" dirty="0">
                <a:ea typeface="ＭＳ Ｐゴシック" panose="020B0600070205080204" pitchFamily="34" charset="-128"/>
              </a:rPr>
              <a:t>Quando a exclusividade não é exigida usa-se o losango branco, que indica </a:t>
            </a:r>
            <a:r>
              <a:rPr lang="pt-BR" altLang="pt-BR" sz="2000" b="1" dirty="0">
                <a:ea typeface="ＭＳ Ｐゴシック" panose="020B0600070205080204" pitchFamily="34" charset="-128"/>
              </a:rPr>
              <a:t>agregação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20226"/>
              </p:ext>
            </p:extLst>
          </p:nvPr>
        </p:nvGraphicFramePr>
        <p:xfrm>
          <a:off x="3276600" y="3131958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Venda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46494"/>
              </p:ext>
            </p:extLst>
          </p:nvPr>
        </p:nvGraphicFramePr>
        <p:xfrm>
          <a:off x="6858000" y="3131958"/>
          <a:ext cx="2286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Item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>
          <a:xfrm>
            <a:off x="5562600" y="3589158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Decisão 1"/>
          <p:cNvSpPr/>
          <p:nvPr/>
        </p:nvSpPr>
        <p:spPr>
          <a:xfrm>
            <a:off x="5562600" y="3398658"/>
            <a:ext cx="609600" cy="3810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28786"/>
              </p:ext>
            </p:extLst>
          </p:nvPr>
        </p:nvGraphicFramePr>
        <p:xfrm>
          <a:off x="3276600" y="4755988"/>
          <a:ext cx="2286000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Time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06849"/>
              </p:ext>
            </p:extLst>
          </p:nvPr>
        </p:nvGraphicFramePr>
        <p:xfrm>
          <a:off x="6858000" y="4755988"/>
          <a:ext cx="2286000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Jogador</a:t>
                      </a:r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Conector reto 16"/>
          <p:cNvCxnSpPr/>
          <p:nvPr/>
        </p:nvCxnSpPr>
        <p:spPr>
          <a:xfrm>
            <a:off x="5562600" y="5213188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uxograma: Decisão 17"/>
          <p:cNvSpPr/>
          <p:nvPr/>
        </p:nvSpPr>
        <p:spPr>
          <a:xfrm>
            <a:off x="5562600" y="5022688"/>
            <a:ext cx="609600" cy="381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5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424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Theme</vt:lpstr>
      <vt:lpstr>Programação Orientada a Objetos</vt:lpstr>
      <vt:lpstr>Associação</vt:lpstr>
      <vt:lpstr>Associação</vt:lpstr>
      <vt:lpstr>Associação</vt:lpstr>
      <vt:lpstr>Associação</vt:lpstr>
      <vt:lpstr>Associação</vt:lpstr>
      <vt:lpstr>Associação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48</cp:revision>
  <dcterms:created xsi:type="dcterms:W3CDTF">2019-03-06T21:04:18Z</dcterms:created>
  <dcterms:modified xsi:type="dcterms:W3CDTF">2021-09-27T18:01:51Z</dcterms:modified>
</cp:coreProperties>
</file>