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88" r:id="rId3"/>
    <p:sldId id="279" r:id="rId4"/>
    <p:sldId id="280" r:id="rId5"/>
    <p:sldId id="281" r:id="rId6"/>
    <p:sldId id="284" r:id="rId7"/>
    <p:sldId id="285" r:id="rId8"/>
    <p:sldId id="286" r:id="rId9"/>
    <p:sldId id="287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E35"/>
    <a:srgbClr val="214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8"/>
    <p:restoredTop sz="94714"/>
  </p:normalViewPr>
  <p:slideViewPr>
    <p:cSldViewPr snapToGrid="0" snapToObjects="1">
      <p:cViewPr varScale="1">
        <p:scale>
          <a:sx n="87" d="100"/>
          <a:sy n="87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B753-A2B7-FD49-80D7-0D64972E0ACD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F7DC1-04B5-1043-B2B3-7B077A635E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4400" dirty="0" smtClean="0"/>
              <a:t>Programação Orientada a Objetos</a:t>
            </a:r>
            <a:br>
              <a:rPr lang="pt-BR" sz="4400" dirty="0" smtClean="0"/>
            </a:br>
            <a:r>
              <a:rPr lang="pt-BR" sz="4400" dirty="0" smtClean="0"/>
              <a:t>Método construtor</a:t>
            </a:r>
            <a:br>
              <a:rPr lang="pt-BR" sz="4400" dirty="0" smtClean="0"/>
            </a:br>
            <a:r>
              <a:rPr lang="pt-BR" sz="4400" dirty="0" smtClean="0"/>
              <a:t>Sobrecarga de métodos</a:t>
            </a: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Ms.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8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e Métodos estáticos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São pertencentes a classe e não a instância de objeto. Ou seja, podem ser acessados e modificados diretamente pela classe sem a necessidade de instanciação de um objeto.</a:t>
            </a:r>
          </a:p>
          <a:p>
            <a:r>
              <a:rPr lang="pt-BR" dirty="0" smtClean="0"/>
              <a:t>Utiliza a palavra chave </a:t>
            </a:r>
            <a:r>
              <a:rPr lang="pt-BR" b="1" dirty="0" err="1" smtClean="0"/>
              <a:t>static</a:t>
            </a:r>
            <a:endParaRPr lang="pt-BR" b="1" dirty="0" smtClean="0"/>
          </a:p>
          <a:p>
            <a:r>
              <a:rPr lang="pt-BR" dirty="0" smtClean="0"/>
              <a:t>No Java já utilizamos alguns métodos como:</a:t>
            </a: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JOptionPane</a:t>
            </a:r>
            <a:r>
              <a:rPr lang="pt-BR" dirty="0" err="1" smtClean="0"/>
              <a:t>.</a:t>
            </a:r>
            <a:r>
              <a:rPr lang="pt-BR" dirty="0" err="1" smtClean="0">
                <a:solidFill>
                  <a:schemeClr val="accent1"/>
                </a:solidFill>
              </a:rPr>
              <a:t>showMessageDialog</a:t>
            </a:r>
            <a:r>
              <a:rPr lang="pt-BR" dirty="0" smtClean="0"/>
              <a:t>(...);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Classe </a:t>
            </a:r>
            <a:r>
              <a:rPr lang="pt-BR" dirty="0" err="1" smtClean="0">
                <a:solidFill>
                  <a:srgbClr val="FF0000"/>
                </a:solidFill>
              </a:rPr>
              <a:t>JOptionPane</a:t>
            </a:r>
            <a:endParaRPr lang="pt-BR" dirty="0" smtClean="0">
              <a:solidFill>
                <a:srgbClr val="FF0000"/>
              </a:solidFill>
            </a:endParaRPr>
          </a:p>
          <a:p>
            <a:pPr lvl="2"/>
            <a:r>
              <a:rPr lang="pt-BR" dirty="0" smtClean="0">
                <a:solidFill>
                  <a:schemeClr val="accent1"/>
                </a:solidFill>
              </a:rPr>
              <a:t>Método estático </a:t>
            </a:r>
            <a:r>
              <a:rPr lang="pt-BR" dirty="0" err="1" smtClean="0">
                <a:solidFill>
                  <a:schemeClr val="accent1"/>
                </a:solidFill>
              </a:rPr>
              <a:t>showMessageDialog</a:t>
            </a:r>
            <a:endParaRPr lang="pt-BR" dirty="0" smtClean="0">
              <a:solidFill>
                <a:schemeClr val="accent1"/>
              </a:solidFill>
            </a:endParaRP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Integer</a:t>
            </a:r>
            <a:r>
              <a:rPr lang="pt-BR" dirty="0" err="1" smtClean="0">
                <a:solidFill>
                  <a:schemeClr val="accent1"/>
                </a:solidFill>
              </a:rPr>
              <a:t>.ParseInt</a:t>
            </a:r>
            <a:r>
              <a:rPr lang="pt-BR" dirty="0" smtClean="0"/>
              <a:t>(...);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Classe </a:t>
            </a:r>
            <a:r>
              <a:rPr lang="pt-BR" dirty="0" err="1" smtClean="0">
                <a:solidFill>
                  <a:srgbClr val="FF0000"/>
                </a:solidFill>
              </a:rPr>
              <a:t>Integer</a:t>
            </a:r>
            <a:endParaRPr lang="pt-BR" dirty="0" smtClean="0">
              <a:solidFill>
                <a:srgbClr val="FF0000"/>
              </a:solidFill>
            </a:endParaRPr>
          </a:p>
          <a:p>
            <a:pPr lvl="2"/>
            <a:r>
              <a:rPr lang="pt-BR" dirty="0" smtClean="0">
                <a:solidFill>
                  <a:schemeClr val="accent1"/>
                </a:solidFill>
              </a:rPr>
              <a:t>Método estático </a:t>
            </a:r>
            <a:r>
              <a:rPr lang="pt-BR" dirty="0" err="1" smtClean="0">
                <a:solidFill>
                  <a:schemeClr val="accent1"/>
                </a:solidFill>
              </a:rPr>
              <a:t>ParseInt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4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Definindo um atributo estático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Conta{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1"/>
                </a:solidFill>
              </a:rPr>
              <a:t>   </a:t>
            </a:r>
            <a:r>
              <a:rPr lang="pt-BR" dirty="0" err="1" smtClean="0">
                <a:solidFill>
                  <a:schemeClr val="accent1"/>
                </a:solidFill>
              </a:rPr>
              <a:t>private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err="1" smtClean="0">
                <a:solidFill>
                  <a:schemeClr val="accent1"/>
                </a:solidFill>
              </a:rPr>
              <a:t>static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err="1" smtClean="0">
                <a:solidFill>
                  <a:schemeClr val="accent1"/>
                </a:solidFill>
              </a:rPr>
              <a:t>int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err="1" smtClean="0">
                <a:solidFill>
                  <a:schemeClr val="accent1"/>
                </a:solidFill>
              </a:rPr>
              <a:t>quantidadeContas</a:t>
            </a:r>
            <a:r>
              <a:rPr lang="pt-BR" dirty="0" smtClean="0">
                <a:solidFill>
                  <a:schemeClr val="accent1"/>
                </a:solidFill>
              </a:rPr>
              <a:t>=0;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Conta(){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</a:t>
            </a:r>
            <a:r>
              <a:rPr lang="pt-BR" dirty="0" err="1" smtClean="0"/>
              <a:t>quantidadeContas</a:t>
            </a:r>
            <a:r>
              <a:rPr lang="pt-BR" dirty="0" smtClean="0"/>
              <a:t>++;</a:t>
            </a:r>
          </a:p>
          <a:p>
            <a:pPr marL="0" indent="0">
              <a:buNone/>
            </a:pPr>
            <a:r>
              <a:rPr lang="pt-BR" dirty="0" smtClean="0"/>
              <a:t>   }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getQtdeTotalContas</a:t>
            </a:r>
            <a:r>
              <a:rPr lang="pt-BR" dirty="0" smtClean="0"/>
              <a:t>(){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quantidadeContas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}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24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Definindo um método estático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Conta{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quantidadeContas</a:t>
            </a:r>
            <a:r>
              <a:rPr lang="pt-BR" dirty="0" smtClean="0"/>
              <a:t>=0;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 err="1" smtClean="0"/>
              <a:t>public</a:t>
            </a:r>
            <a:r>
              <a:rPr lang="pt-BR" dirty="0" smtClean="0"/>
              <a:t> Conta(){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</a:t>
            </a:r>
            <a:r>
              <a:rPr lang="pt-BR" dirty="0" err="1" smtClean="0"/>
              <a:t>quantidadeContas</a:t>
            </a:r>
            <a:r>
              <a:rPr lang="pt-BR" dirty="0" smtClean="0"/>
              <a:t>++;</a:t>
            </a:r>
          </a:p>
          <a:p>
            <a:pPr marL="0" indent="0">
              <a:buNone/>
            </a:pPr>
            <a:r>
              <a:rPr lang="pt-BR" dirty="0" smtClean="0"/>
              <a:t>   } 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getQtdeTotalContas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quantidadeContas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}</a:t>
            </a:r>
            <a:endParaRPr lang="pt-BR" dirty="0" smtClean="0"/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smtClean="0">
                <a:solidFill>
                  <a:schemeClr val="accent1"/>
                </a:solidFill>
              </a:rPr>
              <a:t>  </a:t>
            </a:r>
            <a:r>
              <a:rPr lang="pt-BR" dirty="0" err="1" smtClean="0">
                <a:solidFill>
                  <a:schemeClr val="accent1"/>
                </a:solidFill>
              </a:rPr>
              <a:t>public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err="1" smtClean="0">
                <a:solidFill>
                  <a:schemeClr val="accent1"/>
                </a:solidFill>
              </a:rPr>
              <a:t>static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err="1" smtClean="0">
                <a:solidFill>
                  <a:schemeClr val="accent1"/>
                </a:solidFill>
              </a:rPr>
              <a:t>int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err="1" smtClean="0">
                <a:solidFill>
                  <a:schemeClr val="accent1"/>
                </a:solidFill>
              </a:rPr>
              <a:t>getQuantidadeContas</a:t>
            </a:r>
            <a:r>
              <a:rPr lang="pt-BR" dirty="0" smtClean="0">
                <a:solidFill>
                  <a:schemeClr val="accent1"/>
                </a:solidFill>
              </a:rPr>
              <a:t>(){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smtClean="0">
                <a:solidFill>
                  <a:schemeClr val="accent1"/>
                </a:solidFill>
              </a:rPr>
              <a:t>       </a:t>
            </a:r>
            <a:r>
              <a:rPr lang="pt-BR" dirty="0" err="1" smtClean="0">
                <a:solidFill>
                  <a:schemeClr val="accent1"/>
                </a:solidFill>
              </a:rPr>
              <a:t>return</a:t>
            </a:r>
            <a:r>
              <a:rPr lang="pt-BR" dirty="0" smtClean="0">
                <a:solidFill>
                  <a:schemeClr val="accent1"/>
                </a:solidFill>
              </a:rPr>
              <a:t> </a:t>
            </a:r>
            <a:r>
              <a:rPr lang="pt-BR" dirty="0" err="1" smtClean="0">
                <a:solidFill>
                  <a:schemeClr val="accent1"/>
                </a:solidFill>
              </a:rPr>
              <a:t>quantidadeContas</a:t>
            </a:r>
            <a:r>
              <a:rPr lang="pt-BR" dirty="0" smtClean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accent1"/>
                </a:solidFill>
              </a:rPr>
              <a:t>   }</a:t>
            </a: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 smtClean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62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 abordados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</a:p>
          <a:p>
            <a:r>
              <a:rPr lang="pt-BR" dirty="0" smtClean="0"/>
              <a:t>Sobrecarga de métodos</a:t>
            </a:r>
          </a:p>
          <a:p>
            <a:r>
              <a:rPr lang="pt-BR" dirty="0" smtClean="0"/>
              <a:t>Atributos e métodos estáticos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37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Esse método determina quais ações </a:t>
            </a:r>
            <a:r>
              <a:rPr lang="pt-BR" dirty="0"/>
              <a:t>devem ser executadas </a:t>
            </a:r>
            <a:r>
              <a:rPr lang="pt-BR" dirty="0" smtClean="0"/>
              <a:t>quando um objeto dessa classe for instanciado;</a:t>
            </a:r>
          </a:p>
          <a:p>
            <a:r>
              <a:rPr lang="pt-BR" dirty="0"/>
              <a:t> </a:t>
            </a:r>
            <a:r>
              <a:rPr lang="pt-BR" dirty="0" smtClean="0"/>
              <a:t>O nome do método deve </a:t>
            </a:r>
            <a:r>
              <a:rPr lang="pt-BR" dirty="0"/>
              <a:t>ser o mesmo nome da classe e sem indicação do tipo de </a:t>
            </a:r>
            <a:r>
              <a:rPr lang="pt-BR" dirty="0" smtClean="0"/>
              <a:t>retorno;</a:t>
            </a:r>
          </a:p>
          <a:p>
            <a:r>
              <a:rPr lang="pt-BR" dirty="0"/>
              <a:t>O construtor é unicamente invocado no momento da criação do objeto através do operador new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exemplo:</a:t>
            </a:r>
          </a:p>
          <a:p>
            <a:pPr lvl="1"/>
            <a:r>
              <a:rPr lang="pt-BR" dirty="0" smtClean="0"/>
              <a:t>Pessoa p = </a:t>
            </a:r>
            <a:r>
              <a:rPr lang="pt-BR" dirty="0" smtClean="0">
                <a:solidFill>
                  <a:srgbClr val="FF0000"/>
                </a:solidFill>
              </a:rPr>
              <a:t>new Pessoa()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15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classe tem pelo menos um construtor sempre definido. Se nenhum construtor for explicitamente definido pelo programador da classe, um construtor padrão, que não recebe argumentos, é incluído para a </a:t>
            </a:r>
            <a:r>
              <a:rPr lang="pt-BR" dirty="0" smtClean="0"/>
              <a:t>classe.</a:t>
            </a:r>
          </a:p>
          <a:p>
            <a:r>
              <a:rPr lang="pt-BR" dirty="0" smtClean="0"/>
              <a:t>Se </a:t>
            </a:r>
            <a:r>
              <a:rPr lang="pt-BR" dirty="0"/>
              <a:t>o programador da classe criar pelo menos um método construtor, o construtor padrão </a:t>
            </a:r>
            <a:r>
              <a:rPr lang="pt-BR" b="1" dirty="0"/>
              <a:t>não será</a:t>
            </a:r>
            <a:r>
              <a:rPr lang="pt-BR" dirty="0"/>
              <a:t> criado </a:t>
            </a:r>
            <a:r>
              <a:rPr lang="pt-BR" dirty="0" smtClean="0"/>
              <a:t>automaticamente.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60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implementação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656079"/>
              </p:ext>
            </p:extLst>
          </p:nvPr>
        </p:nvGraphicFramePr>
        <p:xfrm>
          <a:off x="3913567" y="1825625"/>
          <a:ext cx="4364865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Pessoa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cpf</a:t>
                      </a:r>
                      <a:r>
                        <a:rPr lang="pt-BR" dirty="0" smtClean="0"/>
                        <a:t>: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String</a:t>
                      </a:r>
                      <a:endParaRPr lang="pt-BR" baseline="0" dirty="0" smtClean="0"/>
                    </a:p>
                    <a:p>
                      <a:r>
                        <a:rPr lang="pt-BR" baseline="0" dirty="0" smtClean="0"/>
                        <a:t>nome: </a:t>
                      </a:r>
                      <a:r>
                        <a:rPr lang="pt-BR" baseline="0" dirty="0" err="1" smtClean="0"/>
                        <a:t>String</a:t>
                      </a:r>
                      <a:endParaRPr lang="pt-BR" baseline="0" dirty="0" smtClean="0"/>
                    </a:p>
                    <a:p>
                      <a:r>
                        <a:rPr lang="pt-BR" baseline="0" dirty="0" err="1" smtClean="0"/>
                        <a:t>carteiraMotorista</a:t>
                      </a:r>
                      <a:r>
                        <a:rPr lang="pt-BR" baseline="0" dirty="0" smtClean="0"/>
                        <a:t> : </a:t>
                      </a:r>
                      <a:r>
                        <a:rPr lang="pt-BR" baseline="0" dirty="0" err="1" smtClean="0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Pessoa (</a:t>
                      </a:r>
                      <a:r>
                        <a:rPr lang="pt-BR" dirty="0" err="1" smtClean="0"/>
                        <a:t>cpf</a:t>
                      </a:r>
                      <a:r>
                        <a:rPr lang="pt-BR" baseline="0" dirty="0" smtClean="0"/>
                        <a:t>: </a:t>
                      </a:r>
                      <a:r>
                        <a:rPr lang="pt-BR" baseline="0" dirty="0" err="1" smtClean="0"/>
                        <a:t>String</a:t>
                      </a:r>
                      <a:r>
                        <a:rPr lang="pt-BR" baseline="0" dirty="0" smtClean="0"/>
                        <a:t>, nome : </a:t>
                      </a:r>
                      <a:r>
                        <a:rPr lang="pt-BR" baseline="0" dirty="0" err="1" smtClean="0"/>
                        <a:t>string</a:t>
                      </a:r>
                      <a:r>
                        <a:rPr lang="pt-BR" baseline="0" dirty="0" smtClean="0"/>
                        <a:t>)</a:t>
                      </a:r>
                    </a:p>
                    <a:p>
                      <a:r>
                        <a:rPr lang="pt-BR" baseline="0" dirty="0" smtClean="0"/>
                        <a:t>imprimir():</a:t>
                      </a:r>
                      <a:r>
                        <a:rPr lang="pt-BR" baseline="0" dirty="0" err="1" smtClean="0"/>
                        <a:t>String</a:t>
                      </a:r>
                      <a:endParaRPr lang="pt-BR" baseline="0" dirty="0" smtClean="0"/>
                    </a:p>
                    <a:p>
                      <a:r>
                        <a:rPr lang="pt-BR" baseline="0" dirty="0" err="1" smtClean="0"/>
                        <a:t>setCarteiraMotorista</a:t>
                      </a:r>
                      <a:r>
                        <a:rPr lang="pt-BR" baseline="0" dirty="0" smtClean="0"/>
                        <a:t>(</a:t>
                      </a:r>
                      <a:r>
                        <a:rPr lang="pt-BR" baseline="0" dirty="0" err="1" smtClean="0"/>
                        <a:t>carteira:String</a:t>
                      </a:r>
                      <a:r>
                        <a:rPr lang="pt-BR" baseline="0" dirty="0" smtClean="0"/>
                        <a:t>)</a:t>
                      </a:r>
                    </a:p>
                    <a:p>
                      <a:r>
                        <a:rPr lang="pt-BR" baseline="0" dirty="0" err="1" smtClean="0"/>
                        <a:t>getCarteiraMotorista</a:t>
                      </a:r>
                      <a:r>
                        <a:rPr lang="pt-BR" baseline="0" dirty="0" smtClean="0"/>
                        <a:t>():</a:t>
                      </a:r>
                      <a:r>
                        <a:rPr lang="pt-BR" baseline="0" dirty="0" err="1" smtClean="0"/>
                        <a:t>String</a:t>
                      </a:r>
                      <a:endParaRPr lang="pt-B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65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Java, </a:t>
            </a:r>
            <a:r>
              <a:rPr lang="pt-BR" b="1" dirty="0"/>
              <a:t>dois ou mais </a:t>
            </a:r>
            <a:r>
              <a:rPr lang="pt-BR" b="1" dirty="0" smtClean="0"/>
              <a:t>métodos </a:t>
            </a:r>
            <a:r>
              <a:rPr lang="pt-BR" b="1" dirty="0"/>
              <a:t>da mesma classe podem compartilhar o mesmo nome, contanto que suas </a:t>
            </a:r>
            <a:r>
              <a:rPr lang="pt-BR" b="1" dirty="0" smtClean="0"/>
              <a:t>declarações </a:t>
            </a:r>
            <a:r>
              <a:rPr lang="pt-BR" b="1" dirty="0"/>
              <a:t>de </a:t>
            </a:r>
            <a:r>
              <a:rPr lang="pt-BR" b="1" dirty="0" smtClean="0"/>
              <a:t>parâmetros </a:t>
            </a:r>
            <a:r>
              <a:rPr lang="pt-BR" b="1" dirty="0"/>
              <a:t>sejam diferentes</a:t>
            </a:r>
            <a:r>
              <a:rPr lang="pt-BR" b="1" dirty="0" smtClean="0"/>
              <a:t>.</a:t>
            </a:r>
          </a:p>
          <a:p>
            <a:r>
              <a:rPr lang="pt-BR" dirty="0" smtClean="0"/>
              <a:t>Ou seja, um método pode ter o mesmo nome mas assinatura diferente.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8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Assinatura de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26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Composto pelo nome do método mais os tipos dos parâmetros de entrada.</a:t>
            </a:r>
          </a:p>
          <a:p>
            <a:r>
              <a:rPr lang="pt-BR" dirty="0" smtClean="0"/>
              <a:t>Por exemplo: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accent1"/>
                </a:solidFill>
              </a:rPr>
              <a:t>calcular</a:t>
            </a:r>
            <a:r>
              <a:rPr lang="pt-BR" dirty="0" smtClean="0"/>
              <a:t>() </a:t>
            </a:r>
          </a:p>
          <a:p>
            <a:pPr lvl="2"/>
            <a:r>
              <a:rPr lang="pt-BR" dirty="0" smtClean="0"/>
              <a:t>Nome: calcular</a:t>
            </a:r>
          </a:p>
          <a:p>
            <a:pPr lvl="2"/>
            <a:r>
              <a:rPr lang="pt-BR" dirty="0" smtClean="0"/>
              <a:t>Parâmetros: </a:t>
            </a:r>
            <a:r>
              <a:rPr lang="pt-BR" dirty="0" err="1" smtClean="0"/>
              <a:t>void</a:t>
            </a:r>
            <a:endParaRPr lang="pt-BR" dirty="0" smtClean="0"/>
          </a:p>
          <a:p>
            <a:pPr lvl="2"/>
            <a:r>
              <a:rPr lang="pt-BR" b="1" dirty="0" smtClean="0"/>
              <a:t>Assinatura: calcular </a:t>
            </a:r>
            <a:r>
              <a:rPr lang="pt-BR" b="1" dirty="0" err="1" smtClean="0"/>
              <a:t>void</a:t>
            </a:r>
            <a:endParaRPr lang="pt-BR" b="1" dirty="0" smtClean="0"/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accent1"/>
                </a:solidFill>
              </a:rPr>
              <a:t>calcular</a:t>
            </a:r>
            <a:r>
              <a:rPr lang="pt-BR" dirty="0" smtClean="0"/>
              <a:t>(numero1 : </a:t>
            </a:r>
            <a:r>
              <a:rPr lang="pt-BR" dirty="0" err="1" smtClean="0">
                <a:solidFill>
                  <a:schemeClr val="accent1"/>
                </a:solidFill>
              </a:rPr>
              <a:t>double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Nome: calcular</a:t>
            </a:r>
          </a:p>
          <a:p>
            <a:pPr lvl="2"/>
            <a:r>
              <a:rPr lang="pt-BR" dirty="0" smtClean="0"/>
              <a:t>Parâmetros: </a:t>
            </a:r>
            <a:r>
              <a:rPr lang="pt-BR" dirty="0" err="1" smtClean="0"/>
              <a:t>double</a:t>
            </a:r>
            <a:endParaRPr lang="pt-BR" dirty="0" smtClean="0"/>
          </a:p>
          <a:p>
            <a:pPr lvl="2"/>
            <a:r>
              <a:rPr lang="pt-BR" b="1" dirty="0" smtClean="0"/>
              <a:t>Assinatura: calcular </a:t>
            </a:r>
            <a:r>
              <a:rPr lang="pt-BR" b="1" dirty="0" err="1" smtClean="0"/>
              <a:t>double</a:t>
            </a:r>
            <a:endParaRPr lang="pt-BR" b="1" dirty="0" smtClean="0"/>
          </a:p>
          <a:p>
            <a:pPr lvl="1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smtClean="0">
                <a:solidFill>
                  <a:schemeClr val="accent1"/>
                </a:solidFill>
              </a:rPr>
              <a:t>calcular</a:t>
            </a:r>
            <a:r>
              <a:rPr lang="pt-BR" dirty="0" smtClean="0"/>
              <a:t>(numero1 </a:t>
            </a:r>
            <a:r>
              <a:rPr lang="pt-BR" dirty="0"/>
              <a:t>: </a:t>
            </a:r>
            <a:r>
              <a:rPr lang="pt-BR" dirty="0" err="1" smtClean="0">
                <a:solidFill>
                  <a:schemeClr val="accent1"/>
                </a:solidFill>
              </a:rPr>
              <a:t>double</a:t>
            </a:r>
            <a:r>
              <a:rPr lang="pt-BR" dirty="0" smtClean="0">
                <a:solidFill>
                  <a:schemeClr val="accent1"/>
                </a:solidFill>
              </a:rPr>
              <a:t>, </a:t>
            </a:r>
            <a:r>
              <a:rPr lang="pt-BR" dirty="0" smtClean="0"/>
              <a:t>numero2 </a:t>
            </a:r>
            <a:r>
              <a:rPr lang="pt-BR" dirty="0"/>
              <a:t>: </a:t>
            </a:r>
            <a:r>
              <a:rPr lang="pt-BR" dirty="0" err="1">
                <a:solidFill>
                  <a:schemeClr val="accent1"/>
                </a:solidFill>
              </a:rPr>
              <a:t>double</a:t>
            </a:r>
            <a:r>
              <a:rPr lang="pt-BR" dirty="0" smtClean="0"/>
              <a:t>)</a:t>
            </a:r>
            <a:endParaRPr lang="pt-BR" dirty="0"/>
          </a:p>
          <a:p>
            <a:pPr lvl="2"/>
            <a:r>
              <a:rPr lang="pt-BR" dirty="0"/>
              <a:t>Nome: calcular</a:t>
            </a:r>
          </a:p>
          <a:p>
            <a:pPr lvl="2"/>
            <a:r>
              <a:rPr lang="pt-BR" dirty="0"/>
              <a:t>Parâmetros: </a:t>
            </a:r>
            <a:r>
              <a:rPr lang="pt-BR" dirty="0" err="1" smtClean="0"/>
              <a:t>double</a:t>
            </a:r>
            <a:r>
              <a:rPr lang="pt-BR" dirty="0" smtClean="0"/>
              <a:t> e </a:t>
            </a:r>
            <a:r>
              <a:rPr lang="pt-BR" dirty="0" err="1" smtClean="0"/>
              <a:t>double</a:t>
            </a:r>
            <a:endParaRPr lang="pt-BR" dirty="0" smtClean="0"/>
          </a:p>
          <a:p>
            <a:pPr lvl="2"/>
            <a:r>
              <a:rPr lang="pt-BR" b="1" dirty="0" smtClean="0"/>
              <a:t>Assinatura: calcular </a:t>
            </a:r>
            <a:r>
              <a:rPr lang="pt-BR" b="1" dirty="0" err="1" smtClean="0"/>
              <a:t>double</a:t>
            </a:r>
            <a:r>
              <a:rPr lang="pt-BR" b="1" dirty="0" smtClean="0"/>
              <a:t> </a:t>
            </a:r>
            <a:r>
              <a:rPr lang="pt-BR" b="1" dirty="0" err="1" smtClean="0"/>
              <a:t>double</a:t>
            </a:r>
            <a:endParaRPr lang="pt-BR" b="1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183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calcular</a:t>
            </a:r>
            <a:r>
              <a:rPr lang="pt-BR" dirty="0"/>
              <a:t>() </a:t>
            </a:r>
            <a:endParaRPr lang="pt-BR" dirty="0" smtClean="0"/>
          </a:p>
          <a:p>
            <a:pPr lvl="1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calcular</a:t>
            </a:r>
            <a:r>
              <a:rPr lang="pt-BR" dirty="0"/>
              <a:t>(numero1 : </a:t>
            </a:r>
            <a:r>
              <a:rPr lang="pt-BR" dirty="0" err="1">
                <a:solidFill>
                  <a:schemeClr val="accent1"/>
                </a:solidFill>
              </a:rPr>
              <a:t>double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calcular</a:t>
            </a:r>
            <a:r>
              <a:rPr lang="pt-BR" dirty="0"/>
              <a:t>(numero1 : </a:t>
            </a:r>
            <a:r>
              <a:rPr lang="pt-BR" dirty="0" err="1">
                <a:solidFill>
                  <a:schemeClr val="accent1"/>
                </a:solidFill>
              </a:rPr>
              <a:t>double</a:t>
            </a:r>
            <a:r>
              <a:rPr lang="pt-BR" dirty="0">
                <a:solidFill>
                  <a:schemeClr val="accent1"/>
                </a:solidFill>
              </a:rPr>
              <a:t>, </a:t>
            </a:r>
            <a:r>
              <a:rPr lang="pt-BR" dirty="0"/>
              <a:t>numero2 : </a:t>
            </a:r>
            <a:r>
              <a:rPr lang="pt-BR" dirty="0" err="1">
                <a:solidFill>
                  <a:schemeClr val="accent1"/>
                </a:solidFill>
              </a:rPr>
              <a:t>double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smtClean="0"/>
              <a:t>Todos os métodos tem o mesmo nome, mas a assinatura é diferente.</a:t>
            </a:r>
          </a:p>
          <a:p>
            <a:r>
              <a:rPr lang="pt-BR" dirty="0" smtClean="0"/>
              <a:t>Podemos dizer que a sobrecarga permite </a:t>
            </a:r>
            <a:r>
              <a:rPr lang="pt-BR" dirty="0"/>
              <a:t>ao programador mais facilidade na criação de variações de códigos já criados, poupando-o assim de inventar nomes para cada operação que compõem um mesmo escopo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8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</a:t>
            </a:r>
            <a:r>
              <a:rPr lang="pt-BR" dirty="0"/>
              <a:t>os </a:t>
            </a:r>
            <a:r>
              <a:rPr lang="pt-BR" dirty="0" smtClean="0"/>
              <a:t>métodos, </a:t>
            </a:r>
            <a:r>
              <a:rPr lang="pt-BR" dirty="0"/>
              <a:t>os construtores </a:t>
            </a:r>
            <a:r>
              <a:rPr lang="pt-BR" dirty="0" smtClean="0"/>
              <a:t>também </a:t>
            </a:r>
            <a:r>
              <a:rPr lang="pt-BR" dirty="0"/>
              <a:t>podem ser sobrecarregados. Isso permite a </a:t>
            </a:r>
            <a:r>
              <a:rPr lang="pt-BR" dirty="0" smtClean="0"/>
              <a:t>construção </a:t>
            </a:r>
            <a:r>
              <a:rPr lang="pt-BR" dirty="0"/>
              <a:t>de objetos de </a:t>
            </a:r>
            <a:r>
              <a:rPr lang="pt-BR" dirty="0" smtClean="0"/>
              <a:t>varias maneiras: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Pessoa()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Pessoa(</a:t>
            </a:r>
            <a:r>
              <a:rPr lang="pt-BR" dirty="0" err="1" smtClean="0"/>
              <a:t>codigo</a:t>
            </a:r>
            <a:r>
              <a:rPr lang="pt-BR" dirty="0" smtClean="0"/>
              <a:t> :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Public</a:t>
            </a:r>
            <a:r>
              <a:rPr lang="pt-BR" dirty="0" smtClean="0"/>
              <a:t> Pessoa (</a:t>
            </a:r>
            <a:r>
              <a:rPr lang="pt-BR" dirty="0" err="1" smtClean="0"/>
              <a:t>codigo</a:t>
            </a:r>
            <a:r>
              <a:rPr lang="pt-BR" dirty="0" smtClean="0"/>
              <a:t>: </a:t>
            </a:r>
            <a:r>
              <a:rPr lang="pt-BR" dirty="0" err="1" smtClean="0"/>
              <a:t>int</a:t>
            </a:r>
            <a:r>
              <a:rPr lang="pt-BR" dirty="0" smtClean="0"/>
              <a:t>, nome : </a:t>
            </a:r>
            <a:r>
              <a:rPr lang="pt-BR" dirty="0" err="1" smtClean="0"/>
              <a:t>String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18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499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Programação Orientada a Objetos Método construtor Sobrecarga de métodos</vt:lpstr>
      <vt:lpstr>Tópicos abordados</vt:lpstr>
      <vt:lpstr>Método Construtor</vt:lpstr>
      <vt:lpstr>Método Construtor</vt:lpstr>
      <vt:lpstr>Exemplo de implementação</vt:lpstr>
      <vt:lpstr>Sobrecarga de métodos</vt:lpstr>
      <vt:lpstr>Assinatura de métodos</vt:lpstr>
      <vt:lpstr>Sobrecarga de métodos</vt:lpstr>
      <vt:lpstr>Sobrecarga de construtores</vt:lpstr>
      <vt:lpstr>Atributos e Métodos estáticos</vt:lpstr>
      <vt:lpstr>Exemplo: Definindo um atributo estático</vt:lpstr>
      <vt:lpstr>Exemplo: Definindo um método estático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Edson Martin Feitosa</cp:lastModifiedBy>
  <cp:revision>52</cp:revision>
  <dcterms:created xsi:type="dcterms:W3CDTF">2019-03-06T21:04:18Z</dcterms:created>
  <dcterms:modified xsi:type="dcterms:W3CDTF">2021-09-13T12:52:25Z</dcterms:modified>
</cp:coreProperties>
</file>