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56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37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92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41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31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59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40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06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21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13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85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13701-9232-407A-A742-9A924B61AFE3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48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son.feitosa@prof.uniso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ecnologiaeinformacao.netlify.app/_pages/java-b/in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java.orac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org/" TargetMode="External"/><Relationship Id="rId2" Type="http://schemas.openxmlformats.org/officeDocument/2006/relationships/hyperlink" Target="https://netbeans.apache.org/download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Edson Martin Feitosa</a:t>
            </a:r>
          </a:p>
          <a:p>
            <a:r>
              <a:rPr lang="pt-BR" dirty="0" smtClean="0"/>
              <a:t>E-mail: </a:t>
            </a:r>
            <a:r>
              <a:rPr lang="pt-BR" dirty="0" smtClean="0">
                <a:hlinkClick r:id="rId2"/>
              </a:rPr>
              <a:t>edson.feitosa@prof.uniso.br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314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Origem da linguagem de programação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Desenvolvida pela Sun Microsystems em 1991, iniciado no projeto chamado Green </a:t>
            </a:r>
            <a:r>
              <a:rPr lang="pt-BR" dirty="0" smtClean="0"/>
              <a:t>Team </a:t>
            </a:r>
            <a:r>
              <a:rPr lang="pt-BR" dirty="0"/>
              <a:t>por Patrick </a:t>
            </a:r>
            <a:r>
              <a:rPr lang="pt-BR" dirty="0" err="1"/>
              <a:t>Naughton</a:t>
            </a:r>
            <a:r>
              <a:rPr lang="pt-BR" dirty="0"/>
              <a:t>, Mike Sheridan e James </a:t>
            </a:r>
            <a:r>
              <a:rPr lang="pt-BR" dirty="0" err="1" smtClean="0"/>
              <a:t>Gosling</a:t>
            </a:r>
            <a:r>
              <a:rPr lang="pt-BR" dirty="0" smtClean="0"/>
              <a:t>, como linguagem de programação para o desenvolvimento do produto Star </a:t>
            </a:r>
            <a:r>
              <a:rPr lang="pt-BR" dirty="0" err="1" smtClean="0"/>
              <a:t>Seven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Muito difundida com o estouro da internet e hoje possui seu ambiente de execução presente em navegadores, mainframes, sistemas operacionais, celulares, palmtops, cartões inteligentes etc. </a:t>
            </a:r>
          </a:p>
          <a:p>
            <a:r>
              <a:rPr lang="pt-BR" dirty="0"/>
              <a:t>Em 13 de novembro de 2006 lançado como software livre sob os termos da GNU General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License</a:t>
            </a:r>
            <a:r>
              <a:rPr lang="pt-BR" dirty="0"/>
              <a:t> (GPL).</a:t>
            </a:r>
          </a:p>
          <a:p>
            <a:r>
              <a:rPr lang="pt-BR" dirty="0"/>
              <a:t>Adquirida pela Oracle Corporation em 2009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100" dirty="0"/>
              <a:t>Fonte: </a:t>
            </a:r>
            <a:r>
              <a:rPr lang="pt-BR" sz="1100" dirty="0">
                <a:hlinkClick r:id="rId2"/>
              </a:rPr>
              <a:t>https://tecnologiaeinformacao.netlify.app/_</a:t>
            </a:r>
            <a:r>
              <a:rPr lang="pt-BR" sz="1100" dirty="0" smtClean="0">
                <a:hlinkClick r:id="rId2"/>
              </a:rPr>
              <a:t>pages/java-b/intro</a:t>
            </a:r>
            <a:r>
              <a:rPr lang="pt-BR" sz="1100" dirty="0" smtClean="0"/>
              <a:t> </a:t>
            </a:r>
            <a:endParaRPr lang="pt-BR" sz="11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125" y="353118"/>
            <a:ext cx="1274284" cy="147250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2125" y="5034708"/>
            <a:ext cx="1463916" cy="155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Comparação entre linguagens </a:t>
            </a:r>
            <a:r>
              <a:rPr lang="pt-BR" dirty="0" err="1" smtClean="0"/>
              <a:t>multiplataforma</a:t>
            </a:r>
            <a:r>
              <a:rPr lang="pt-BR" dirty="0" smtClean="0"/>
              <a:t> ( C e Java 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671"/>
          <a:stretch/>
        </p:blipFill>
        <p:spPr>
          <a:xfrm>
            <a:off x="2256974" y="1825625"/>
            <a:ext cx="6962252" cy="43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3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Comparação entre linguagens </a:t>
            </a:r>
            <a:r>
              <a:rPr lang="pt-BR" dirty="0" err="1"/>
              <a:t>multiplataforma</a:t>
            </a:r>
            <a:r>
              <a:rPr lang="pt-BR" dirty="0"/>
              <a:t> ( C e Java 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26" y="1825625"/>
            <a:ext cx="6963747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1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Java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1460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JDK – Java </a:t>
            </a:r>
            <a:r>
              <a:rPr lang="pt-BR" dirty="0" err="1" smtClean="0"/>
              <a:t>Development</a:t>
            </a:r>
            <a:r>
              <a:rPr lang="pt-BR" dirty="0" smtClean="0"/>
              <a:t> Kit		JRE – Java </a:t>
            </a:r>
            <a:r>
              <a:rPr lang="pt-BR" dirty="0" err="1" smtClean="0"/>
              <a:t>Runtime</a:t>
            </a:r>
            <a:r>
              <a:rPr lang="pt-BR" dirty="0" smtClean="0"/>
              <a:t> </a:t>
            </a:r>
            <a:r>
              <a:rPr lang="pt-BR" dirty="0" err="1" smtClean="0"/>
              <a:t>Environment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Link de </a:t>
            </a:r>
            <a:r>
              <a:rPr lang="pt-BR" dirty="0" err="1" smtClean="0"/>
              <a:t>dowload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http://java.oracle.com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r>
              <a:rPr lang="pt-BR" dirty="0" smtClean="0"/>
              <a:t>Existem três tipos de JDK: </a:t>
            </a:r>
          </a:p>
          <a:p>
            <a:r>
              <a:rPr lang="pt-BR" b="1" dirty="0" smtClean="0"/>
              <a:t>SE – Standard </a:t>
            </a:r>
            <a:r>
              <a:rPr lang="pt-BR" b="1" dirty="0" err="1" smtClean="0"/>
              <a:t>Edition</a:t>
            </a:r>
            <a:endParaRPr lang="pt-BR" b="1" dirty="0" smtClean="0"/>
          </a:p>
          <a:p>
            <a:r>
              <a:rPr lang="pt-BR" dirty="0" smtClean="0"/>
              <a:t>EE – Enterprise </a:t>
            </a:r>
            <a:r>
              <a:rPr lang="pt-BR" dirty="0" err="1" smtClean="0"/>
              <a:t>Edition</a:t>
            </a:r>
            <a:endParaRPr lang="pt-BR" dirty="0" smtClean="0"/>
          </a:p>
          <a:p>
            <a:r>
              <a:rPr lang="pt-BR" dirty="0" smtClean="0"/>
              <a:t>ME – Micro </a:t>
            </a:r>
            <a:r>
              <a:rPr lang="pt-BR" dirty="0" err="1" smtClean="0"/>
              <a:t>Edition</a:t>
            </a:r>
            <a:endParaRPr lang="pt-BR" dirty="0" smtClean="0"/>
          </a:p>
          <a:p>
            <a:pPr lvl="6"/>
            <a:r>
              <a:rPr lang="pt-BR" dirty="0" smtClean="0">
                <a:solidFill>
                  <a:srgbClr val="FF0000"/>
                </a:solidFill>
              </a:rPr>
              <a:t>Como escolher? Depende do que você vai desenvolver!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41" y="2118917"/>
            <a:ext cx="4238625" cy="20478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330" y="2218627"/>
            <a:ext cx="2962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5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IDEs</a:t>
            </a:r>
            <a:r>
              <a:rPr lang="pt-BR" dirty="0" smtClean="0"/>
              <a:t> (</a:t>
            </a:r>
            <a:r>
              <a:rPr lang="pt-BR" i="1" dirty="0" err="1"/>
              <a:t>Integrated</a:t>
            </a:r>
            <a:r>
              <a:rPr lang="pt-BR" i="1" dirty="0"/>
              <a:t> </a:t>
            </a:r>
            <a:r>
              <a:rPr lang="pt-BR" i="1" dirty="0" err="1"/>
              <a:t>development</a:t>
            </a:r>
            <a:r>
              <a:rPr lang="pt-BR" i="1" dirty="0"/>
              <a:t> </a:t>
            </a:r>
            <a:r>
              <a:rPr lang="pt-BR" i="1" dirty="0" err="1"/>
              <a:t>Environment</a:t>
            </a:r>
            <a:r>
              <a:rPr lang="pt-BR" dirty="0" smtClean="0"/>
              <a:t>) – Ambiente de desenvolvimento Integrado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NetBeans</a:t>
            </a:r>
            <a:r>
              <a:rPr lang="pt-BR" dirty="0"/>
              <a:t> (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netbeans.apache.org/download/index.html</a:t>
            </a:r>
            <a:r>
              <a:rPr lang="pt-BR" dirty="0" smtClean="0"/>
              <a:t> )</a:t>
            </a:r>
          </a:p>
          <a:p>
            <a:r>
              <a:rPr lang="pt-BR" dirty="0"/>
              <a:t>Eclipse (</a:t>
            </a:r>
            <a:r>
              <a:rPr lang="pt-BR" dirty="0">
                <a:hlinkClick r:id="rId3"/>
              </a:rPr>
              <a:t>http://eclipse.org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 )</a:t>
            </a:r>
          </a:p>
          <a:p>
            <a:r>
              <a:rPr lang="pt-BR" dirty="0" smtClean="0"/>
              <a:t>Visual Studio </a:t>
            </a:r>
            <a:r>
              <a:rPr lang="pt-BR" dirty="0" err="1" smtClean="0"/>
              <a:t>Code</a:t>
            </a:r>
            <a:r>
              <a:rPr lang="pt-BR" dirty="0"/>
              <a:t> (</a:t>
            </a:r>
            <a:r>
              <a:rPr lang="pt-BR" dirty="0">
                <a:hlinkClick r:id="rId4"/>
              </a:rPr>
              <a:t>https://code.visualstudio.com</a:t>
            </a:r>
            <a:r>
              <a:rPr lang="pt-BR" dirty="0" smtClean="0">
                <a:hlinkClick r:id="rId4"/>
              </a:rPr>
              <a:t>/</a:t>
            </a:r>
            <a:r>
              <a:rPr lang="pt-BR" dirty="0" smtClean="0"/>
              <a:t> )</a:t>
            </a:r>
          </a:p>
          <a:p>
            <a:r>
              <a:rPr lang="pt-BR" dirty="0" smtClean="0"/>
              <a:t>Outras...</a:t>
            </a:r>
          </a:p>
          <a:p>
            <a:endParaRPr lang="pt-BR" dirty="0"/>
          </a:p>
          <a:p>
            <a:r>
              <a:rPr lang="pt-BR" dirty="0" err="1" smtClean="0"/>
              <a:t>Importente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Todo arquivo com o código fonte no </a:t>
            </a:r>
            <a:r>
              <a:rPr lang="pt-BR" dirty="0" err="1" smtClean="0"/>
              <a:t>java</a:t>
            </a:r>
            <a:r>
              <a:rPr lang="pt-BR" dirty="0" smtClean="0"/>
              <a:t> tem a extensão .</a:t>
            </a:r>
            <a:r>
              <a:rPr lang="pt-BR" dirty="0" err="1" smtClean="0"/>
              <a:t>java</a:t>
            </a:r>
            <a:endParaRPr lang="pt-BR" dirty="0" smtClean="0"/>
          </a:p>
          <a:p>
            <a:pPr lvl="1"/>
            <a:r>
              <a:rPr lang="pt-BR" dirty="0" smtClean="0"/>
              <a:t>Todo arquivo compilado pelo </a:t>
            </a:r>
            <a:r>
              <a:rPr lang="pt-BR" dirty="0" err="1" smtClean="0"/>
              <a:t>javac</a:t>
            </a:r>
            <a:r>
              <a:rPr lang="pt-BR" dirty="0" smtClean="0"/>
              <a:t> tem a extensão .</a:t>
            </a:r>
            <a:r>
              <a:rPr lang="pt-BR" smtClean="0"/>
              <a:t>class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63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Numéricos</a:t>
            </a:r>
          </a:p>
          <a:p>
            <a:pPr lvl="1"/>
            <a:r>
              <a:rPr lang="pt-BR" dirty="0" smtClean="0"/>
              <a:t>Inteiros</a:t>
            </a:r>
          </a:p>
          <a:p>
            <a:pPr lvl="2"/>
            <a:r>
              <a:rPr lang="pt-BR" dirty="0"/>
              <a:t>b</a:t>
            </a:r>
            <a:r>
              <a:rPr lang="pt-BR" dirty="0" smtClean="0"/>
              <a:t>yte – 1 byte</a:t>
            </a:r>
          </a:p>
          <a:p>
            <a:pPr lvl="2"/>
            <a:r>
              <a:rPr lang="pt-BR" dirty="0"/>
              <a:t>s</a:t>
            </a:r>
            <a:r>
              <a:rPr lang="pt-BR" dirty="0" smtClean="0"/>
              <a:t>hort – 2 bytes</a:t>
            </a:r>
          </a:p>
          <a:p>
            <a:pPr lvl="2"/>
            <a:r>
              <a:rPr lang="pt-BR" dirty="0" err="1">
                <a:solidFill>
                  <a:srgbClr val="FF0000"/>
                </a:solidFill>
              </a:rPr>
              <a:t>i</a:t>
            </a:r>
            <a:r>
              <a:rPr lang="pt-BR" dirty="0" err="1" smtClean="0">
                <a:solidFill>
                  <a:srgbClr val="FF0000"/>
                </a:solidFill>
              </a:rPr>
              <a:t>nt</a:t>
            </a:r>
            <a:r>
              <a:rPr lang="pt-BR" dirty="0" smtClean="0"/>
              <a:t> – 4 bytes</a:t>
            </a:r>
          </a:p>
          <a:p>
            <a:pPr lvl="2"/>
            <a:r>
              <a:rPr lang="pt-BR" dirty="0" err="1" smtClean="0"/>
              <a:t>long</a:t>
            </a:r>
            <a:r>
              <a:rPr lang="pt-BR" dirty="0" smtClean="0"/>
              <a:t> – 8 bytes</a:t>
            </a:r>
          </a:p>
          <a:p>
            <a:pPr lvl="1"/>
            <a:r>
              <a:rPr lang="pt-BR" dirty="0" smtClean="0"/>
              <a:t>Reais</a:t>
            </a:r>
          </a:p>
          <a:p>
            <a:pPr lvl="2"/>
            <a:r>
              <a:rPr lang="pt-BR" dirty="0" err="1" smtClean="0"/>
              <a:t>float</a:t>
            </a:r>
            <a:r>
              <a:rPr lang="pt-BR" dirty="0" smtClean="0"/>
              <a:t> – 4 bytes</a:t>
            </a:r>
          </a:p>
          <a:p>
            <a:pPr lvl="2"/>
            <a:r>
              <a:rPr lang="pt-BR" dirty="0" err="1" smtClean="0">
                <a:solidFill>
                  <a:srgbClr val="FF0000"/>
                </a:solidFill>
              </a:rPr>
              <a:t>double</a:t>
            </a:r>
            <a:r>
              <a:rPr lang="pt-BR" dirty="0" smtClean="0"/>
              <a:t> – 8 bytes</a:t>
            </a:r>
          </a:p>
          <a:p>
            <a:pPr lvl="1"/>
            <a:r>
              <a:rPr lang="pt-BR" dirty="0" err="1" smtClean="0"/>
              <a:t>Caracter</a:t>
            </a:r>
            <a:endParaRPr lang="pt-BR" dirty="0" smtClean="0"/>
          </a:p>
          <a:p>
            <a:pPr lvl="2"/>
            <a:r>
              <a:rPr lang="pt-BR" dirty="0" smtClean="0"/>
              <a:t>char</a:t>
            </a:r>
          </a:p>
          <a:p>
            <a:pPr lvl="1"/>
            <a:r>
              <a:rPr lang="pt-BR" dirty="0" smtClean="0"/>
              <a:t>Booleano</a:t>
            </a:r>
          </a:p>
          <a:p>
            <a:pPr lvl="2"/>
            <a:r>
              <a:rPr lang="pt-BR" dirty="0" err="1" smtClean="0"/>
              <a:t>boolean</a:t>
            </a:r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929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Inferência de 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var x </a:t>
            </a:r>
            <a:r>
              <a:rPr lang="pt-BR" smtClean="0"/>
              <a:t>= </a:t>
            </a:r>
            <a:r>
              <a:rPr lang="pt-BR" smtClean="0"/>
              <a:t>38;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Quando declaramos uma variável sem tipo com o var, o </a:t>
            </a:r>
            <a:r>
              <a:rPr lang="pt-BR" dirty="0" err="1" smtClean="0"/>
              <a:t>java</a:t>
            </a:r>
            <a:r>
              <a:rPr lang="pt-BR" dirty="0" smtClean="0"/>
              <a:t> </a:t>
            </a:r>
            <a:r>
              <a:rPr lang="pt-BR" dirty="0" err="1" smtClean="0"/>
              <a:t>defide</a:t>
            </a:r>
            <a:r>
              <a:rPr lang="pt-BR" dirty="0" smtClean="0"/>
              <a:t> o tipo segundo o valor padrão.</a:t>
            </a:r>
          </a:p>
          <a:p>
            <a:pPr marL="0" indent="0">
              <a:buNone/>
            </a:pPr>
            <a:r>
              <a:rPr lang="pt-BR" dirty="0" smtClean="0"/>
              <a:t>Esse tipo de declaração exige um valor padrão.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39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Wrappers</a:t>
            </a:r>
            <a:r>
              <a:rPr lang="pt-BR" dirty="0" smtClean="0"/>
              <a:t>  - Versão objeto dos tipos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 tipo primitivo tem uma classe relacionada.</a:t>
            </a:r>
          </a:p>
          <a:p>
            <a:r>
              <a:rPr lang="pt-BR" dirty="0" smtClean="0"/>
              <a:t>Pode ser identificada pelo nome do tipo em letra maiúscula, somente o tipo primitivo char que seu </a:t>
            </a:r>
            <a:r>
              <a:rPr lang="pt-BR" dirty="0" err="1" smtClean="0"/>
              <a:t>wrapper</a:t>
            </a:r>
            <a:r>
              <a:rPr lang="pt-BR" dirty="0" smtClean="0"/>
              <a:t> correspondente é </a:t>
            </a:r>
            <a:r>
              <a:rPr lang="pt-BR" dirty="0" err="1" smtClean="0"/>
              <a:t>Character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Métodos de conversão dos </a:t>
            </a:r>
            <a:r>
              <a:rPr lang="pt-BR" dirty="0" err="1" smtClean="0"/>
              <a:t>Wrappers</a:t>
            </a:r>
            <a:endParaRPr lang="pt-BR" dirty="0" smtClean="0"/>
          </a:p>
          <a:p>
            <a:pPr lvl="1"/>
            <a:r>
              <a:rPr lang="pt-BR" dirty="0" err="1" smtClean="0"/>
              <a:t>Int.parseInt</a:t>
            </a:r>
            <a:r>
              <a:rPr lang="pt-BR" dirty="0" smtClean="0"/>
              <a:t>()</a:t>
            </a:r>
          </a:p>
          <a:p>
            <a:pPr lvl="1"/>
            <a:r>
              <a:rPr lang="pt-BR" dirty="0" err="1" smtClean="0"/>
              <a:t>Float.parseFloat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...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2641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Entrada/Saída e operadores aritméticos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Scan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Operadores aritméticos</a:t>
            </a:r>
          </a:p>
          <a:p>
            <a:pPr lvl="1"/>
            <a:r>
              <a:rPr lang="pt-BR" dirty="0" smtClean="0"/>
              <a:t>+ soma</a:t>
            </a:r>
          </a:p>
          <a:p>
            <a:pPr lvl="1"/>
            <a:r>
              <a:rPr lang="pt-BR" dirty="0" smtClean="0"/>
              <a:t>- subtração</a:t>
            </a:r>
          </a:p>
          <a:p>
            <a:pPr lvl="1"/>
            <a:r>
              <a:rPr lang="pt-BR" dirty="0" smtClean="0"/>
              <a:t>* multiplicação</a:t>
            </a:r>
          </a:p>
          <a:p>
            <a:pPr lvl="1"/>
            <a:r>
              <a:rPr lang="pt-BR" smtClean="0"/>
              <a:t>/ divisão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46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Me. Edson Martin Feitosa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pt-BR" altLang="pt-BR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Formação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pt-BR" alt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Técnico em Administração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pt-BR" alt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Bacharelado em Ciência da Computação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Licenciatura Plena com Habilitação em Informática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Pós Graduação em MBA em Gestão Estratégica de Negócios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Mestre em Processos Tecnológicos e Ambientais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pt-BR" sz="3200" b="1" dirty="0"/>
              <a:t>Atividade profissional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Analista de Sistemas – UNISO - 2005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Professor </a:t>
            </a:r>
            <a:r>
              <a:rPr lang="pt-B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Graduação </a:t>
            </a: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Pós Graduação - UNISO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Professor Graduação Anhanguera (TADS, CC e ENG.COMP) - 2012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34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PTD – Plano de Trabalho Docente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Objetivos</a:t>
            </a:r>
          </a:p>
          <a:p>
            <a:pPr lvl="1"/>
            <a:r>
              <a:rPr lang="pt-BR" dirty="0" smtClean="0"/>
              <a:t>Compreender e implementar os conceitos de programação que envolvem o paradigma da orientação a objetos. </a:t>
            </a:r>
          </a:p>
          <a:p>
            <a:pPr lvl="1"/>
            <a:r>
              <a:rPr lang="pt-BR" dirty="0" smtClean="0"/>
              <a:t>Implementar a modelagem de aplicações orientada a objetos a partir dos elementos básicos da linguagem de especificação UML (Linguagem de Modelagem Unificada).</a:t>
            </a:r>
          </a:p>
          <a:p>
            <a:r>
              <a:rPr lang="pt-BR" dirty="0" smtClean="0"/>
              <a:t>Ementa</a:t>
            </a:r>
          </a:p>
          <a:p>
            <a:pPr lvl="1"/>
            <a:r>
              <a:rPr lang="pt-BR" dirty="0" smtClean="0"/>
              <a:t>Introdução a Orientação a Objetos. Objetos, Classes, Atributos, Visibilidade, Escopo de classe, Construtores, Finalizadores, Abstração de Dados e ocultamento de informações, Superclasses e subclasses, Membros protegidos, Relacionamento entre objetos de superclasse e objetos de subclasse, Conversão implícita de objeto de subclasse e objeto de superclasse, Composição versus herança, Introdução ao Polimorfismo, Vinculação dinâmica de método, Tratamento de eventos do mouse, Tratamento de eventos do teclado, Gerenciadores de Layout, Tratamento de exceções.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377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PTD – Plano de Trabalho Docente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Conteúdo programático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 Apresentação da disciplina (Ementa, Objetivos, Conteúdo Programático, Critérios de Avaliação, Bibliografia).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Revisão de conceitos básicos da programação estruturada utilizando a linguagem Java (declaração de variáveis, operadores, operações E/S, estrutura condicional, estrutura repetitiva)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Introdução a Orientação a Objetos 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smtClean="0"/>
              <a:t> Conceitos básicos da programação orientada a objetos (Classe, atributos, métodos, objeto, instanciação, passagem de mensagens, ocultação de informação, acesso privado versus acesso público, representação UML de uma classe).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smtClean="0"/>
              <a:t>Atividades práticas em laboratório</a:t>
            </a:r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17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PTD – Plano de Trabalho Docente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Conteúdo programático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pt-BR" dirty="0" smtClean="0"/>
              <a:t>Generalização e Especialização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smtClean="0"/>
              <a:t> Definição e Representação de Generalização, Superclasse, Subclasse, Herança, Polimorfismo utilizando a linguagem de especificação UML.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smtClean="0"/>
              <a:t>Exercícios voltados para implementação da Generalização, Herança, Polimorfismo, classe abstrata método abstrato, Sobrecarga de Métodos.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pt-BR" dirty="0" smtClean="0"/>
              <a:t>Avaliação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pt-BR" dirty="0" smtClean="0"/>
              <a:t>Associação entre Objetos.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smtClean="0"/>
              <a:t> Definição e representação UML de uma associação binária. Tipos de Associações. Multiplicidade.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smtClean="0"/>
              <a:t> Implementação de uma associação binária usando ponteiros e matriz de objetos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smtClean="0"/>
              <a:t>Composição. Representação UML. Implementação de uma composição usando coleções de objetos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smtClean="0"/>
              <a:t>Atividades práticas em laboratório</a:t>
            </a:r>
          </a:p>
          <a:p>
            <a:pPr marL="1371600" lvl="2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2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PTD – Plano de Trabalho Docente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pt-BR" dirty="0" smtClean="0"/>
              <a:t>Construção de aplicações GUI (</a:t>
            </a:r>
            <a:r>
              <a:rPr lang="pt-BR" dirty="0" err="1" smtClean="0"/>
              <a:t>Graphic</a:t>
            </a:r>
            <a:r>
              <a:rPr lang="pt-BR" dirty="0" smtClean="0"/>
              <a:t> </a:t>
            </a:r>
            <a:r>
              <a:rPr lang="pt-BR" dirty="0" err="1" smtClean="0"/>
              <a:t>User</a:t>
            </a:r>
            <a:r>
              <a:rPr lang="pt-BR" dirty="0" smtClean="0"/>
              <a:t> Interface)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 Definição de uma aplicação GUI.	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. Recursos de Interface. (Formulários, Botões, Caixa de Edição, Rótulos, Botões de Radio, Caixa de Lista, </a:t>
            </a:r>
            <a:r>
              <a:rPr lang="pt-BR" dirty="0" err="1" smtClean="0"/>
              <a:t>etc</a:t>
            </a:r>
            <a:r>
              <a:rPr lang="pt-BR" dirty="0" smtClean="0"/>
              <a:t> ...). Eventos (de teclado, de mouse, </a:t>
            </a:r>
            <a:r>
              <a:rPr lang="pt-BR" dirty="0" err="1" smtClean="0"/>
              <a:t>etc</a:t>
            </a:r>
            <a:r>
              <a:rPr lang="pt-BR" dirty="0" smtClean="0"/>
              <a:t> ...). Gerenciadores de </a:t>
            </a:r>
            <a:r>
              <a:rPr lang="pt-BR" dirty="0" err="1" smtClean="0"/>
              <a:t>Lay-out</a:t>
            </a:r>
            <a:endParaRPr lang="pt-BR" dirty="0" smtClean="0"/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Tratamento de Exceções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Interação entre uma aplicação GUI e Objetos.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Atividades práticas em laboratório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t-BR" dirty="0" smtClean="0"/>
              <a:t>Compreensão e implementação de um diagrama de classes em uma aplicação orientada a objetos.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272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Formas 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(N1 + N2 + N3) / 3</a:t>
            </a:r>
          </a:p>
          <a:p>
            <a:endParaRPr lang="pt-BR" dirty="0"/>
          </a:p>
          <a:p>
            <a:r>
              <a:rPr lang="pt-BR" dirty="0" smtClean="0"/>
              <a:t>N1 e N2 são avaliações (teórico / prática).</a:t>
            </a:r>
          </a:p>
          <a:p>
            <a:r>
              <a:rPr lang="pt-BR" dirty="0" smtClean="0"/>
              <a:t>N3 é uma nota gerada da entrega das atividades.</a:t>
            </a:r>
          </a:p>
          <a:p>
            <a:endParaRPr lang="pt-BR" dirty="0"/>
          </a:p>
          <a:p>
            <a:r>
              <a:rPr lang="pt-BR" dirty="0" smtClean="0"/>
              <a:t>Caso a média seja inferior a 6,00 o aluno poderá realizar uma prova que substituirá uma das três notas (a que tiver o valor mais baixo).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13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 Básica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DEITEL, H. M.; DEITEL, P. J.. </a:t>
            </a:r>
            <a:r>
              <a:rPr lang="pt-BR" b="1" dirty="0"/>
              <a:t>Java: como programar</a:t>
            </a:r>
            <a:r>
              <a:rPr lang="pt-BR" dirty="0"/>
              <a:t>. 6.ed. </a:t>
            </a:r>
            <a:r>
              <a:rPr lang="pt-BR" dirty="0" err="1"/>
              <a:t>s.l</a:t>
            </a:r>
            <a:r>
              <a:rPr lang="pt-BR" dirty="0"/>
              <a:t>. </a:t>
            </a:r>
            <a:r>
              <a:rPr lang="pt-BR" dirty="0" err="1"/>
              <a:t>Bookman</a:t>
            </a:r>
            <a:r>
              <a:rPr lang="pt-BR" dirty="0"/>
              <a:t> Companhia Editora, 2005. Número de chamada: 005.133J D372j 2010, 31 exemplares. </a:t>
            </a:r>
            <a:endParaRPr lang="pt-BR" dirty="0" smtClean="0"/>
          </a:p>
          <a:p>
            <a:r>
              <a:rPr lang="pt-BR" dirty="0" smtClean="0"/>
              <a:t>SANTOS</a:t>
            </a:r>
            <a:r>
              <a:rPr lang="pt-BR" dirty="0"/>
              <a:t>, R.. </a:t>
            </a:r>
            <a:r>
              <a:rPr lang="pt-BR" b="1" dirty="0"/>
              <a:t>Introdução à programação orientada a objeto usando JAVA</a:t>
            </a:r>
            <a:r>
              <a:rPr lang="pt-BR" dirty="0"/>
              <a:t>. Rio de Janeiro: Editora Campos, 2003. Número de chamada: 005.133J S238i, 13 exemplares. </a:t>
            </a:r>
            <a:endParaRPr lang="pt-BR" dirty="0" smtClean="0"/>
          </a:p>
          <a:p>
            <a:r>
              <a:rPr lang="pt-BR" dirty="0" smtClean="0"/>
              <a:t>BARNES</a:t>
            </a:r>
            <a:r>
              <a:rPr lang="pt-BR" dirty="0"/>
              <a:t>, D.,J.;KOLLING, M.. </a:t>
            </a:r>
            <a:r>
              <a:rPr lang="pt-BR" b="1" dirty="0"/>
              <a:t>Programação Orientada a Objetos com Java – uma introdução prática usando o BLUEJ</a:t>
            </a:r>
            <a:r>
              <a:rPr lang="pt-BR" dirty="0"/>
              <a:t>. São Paulo: Pearson, 2004. Número de chamada: 005.133J B241p 2009, 13 exemplares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 </a:t>
            </a:r>
            <a:r>
              <a:rPr lang="pt-BR" dirty="0"/>
              <a:t>DEITEL, H. M.; DEITEL, P. J.. </a:t>
            </a:r>
            <a:r>
              <a:rPr lang="pt-BR" b="1" dirty="0"/>
              <a:t>Java: como programar</a:t>
            </a:r>
            <a:r>
              <a:rPr lang="pt-BR" dirty="0"/>
              <a:t>. 8.ed. São Paulo: Pearson </a:t>
            </a:r>
          </a:p>
        </p:txBody>
      </p:sp>
    </p:spTree>
    <p:extLst>
      <p:ext uri="{BB962C8B-B14F-4D97-AF65-F5344CB8AC3E}">
        <p14:creationId xmlns:p14="http://schemas.microsoft.com/office/powerpoint/2010/main" val="6602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Origem da Programação Orientada a Objetos (POO)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2168" y="2328671"/>
            <a:ext cx="5513832" cy="3848291"/>
          </a:xfrm>
        </p:spPr>
        <p:txBody>
          <a:bodyPr/>
          <a:lstStyle/>
          <a:p>
            <a:pPr marL="0" indent="0">
              <a:buNone/>
            </a:pPr>
            <a:r>
              <a:rPr lang="pt-BR" b="1" u="sng" dirty="0" smtClean="0"/>
              <a:t>Evolução da programação</a:t>
            </a:r>
            <a:r>
              <a:rPr lang="pt-BR" dirty="0" smtClean="0"/>
              <a:t>		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7522"/>
          <a:stretch/>
        </p:blipFill>
        <p:spPr>
          <a:xfrm>
            <a:off x="1121648" y="2966654"/>
            <a:ext cx="2984827" cy="32266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96" y="4121450"/>
            <a:ext cx="3983752" cy="207181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498336" y="2328671"/>
            <a:ext cx="48554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/>
              <a:t>Criador da POO</a:t>
            </a:r>
          </a:p>
          <a:p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Alan </a:t>
            </a:r>
            <a:r>
              <a:rPr lang="pt-BR" sz="1400" dirty="0"/>
              <a:t>Key, matemático e biólogo, por volta de 1970</a:t>
            </a:r>
            <a:r>
              <a:rPr lang="pt-B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Idealizador do projeto </a:t>
            </a:r>
            <a:r>
              <a:rPr lang="pt-BR" sz="1400" dirty="0" err="1" smtClean="0"/>
              <a:t>Dynabook</a:t>
            </a:r>
            <a:r>
              <a:rPr lang="pt-BR" sz="1400" dirty="0"/>
              <a:t> </a:t>
            </a:r>
            <a:r>
              <a:rPr lang="pt-BR" sz="1400" dirty="0" smtClean="0"/>
              <a:t>onde para realizar a programação foi criado a 1 POO chamada de </a:t>
            </a:r>
            <a:r>
              <a:rPr lang="pt-BR" sz="1400" dirty="0" err="1" smtClean="0"/>
              <a:t>Smalltalk</a:t>
            </a:r>
            <a:r>
              <a:rPr lang="pt-B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Trabalho a Xerox, </a:t>
            </a:r>
            <a:r>
              <a:rPr lang="pt-BR" sz="1400" dirty="0" err="1" smtClean="0"/>
              <a:t>Aple</a:t>
            </a:r>
            <a:r>
              <a:rPr lang="pt-BR" sz="1400" dirty="0" smtClean="0"/>
              <a:t>, Disney e </a:t>
            </a:r>
            <a:r>
              <a:rPr lang="pt-BR" sz="1400" dirty="0" err="1" smtClean="0"/>
              <a:t>Hp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94940" y="1959339"/>
            <a:ext cx="1010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objetivo da POO e aproximar o mundo digital do real</a:t>
            </a:r>
          </a:p>
        </p:txBody>
      </p:sp>
    </p:spTree>
    <p:extLst>
      <p:ext uri="{BB962C8B-B14F-4D97-AF65-F5344CB8AC3E}">
        <p14:creationId xmlns:p14="http://schemas.microsoft.com/office/powerpoint/2010/main" val="14190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737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Programação Orientada a Objetos</vt:lpstr>
      <vt:lpstr>Prof. Me. Edson Martin Feitosa</vt:lpstr>
      <vt:lpstr>PTD – Plano de Trabalho Docente</vt:lpstr>
      <vt:lpstr>PTD – Plano de Trabalho Docente</vt:lpstr>
      <vt:lpstr>PTD – Plano de Trabalho Docente</vt:lpstr>
      <vt:lpstr>PTD – Plano de Trabalho Docente</vt:lpstr>
      <vt:lpstr>Formas de Avaliação</vt:lpstr>
      <vt:lpstr>Bibliografia Básica</vt:lpstr>
      <vt:lpstr>Origem da Programação Orientada a Objetos (POO)</vt:lpstr>
      <vt:lpstr>Origem da linguagem de programação Java</vt:lpstr>
      <vt:lpstr>Comparação entre linguagens multiplataforma ( C e Java )</vt:lpstr>
      <vt:lpstr>Comparação entre linguagens multiplataforma ( C e Java )</vt:lpstr>
      <vt:lpstr>Instalação do Java </vt:lpstr>
      <vt:lpstr>IDEs (Integrated development Environment) – Ambiente de desenvolvimento Integrado</vt:lpstr>
      <vt:lpstr>Tipos primitivos</vt:lpstr>
      <vt:lpstr>Inferência de tipos</vt:lpstr>
      <vt:lpstr>Wrappers  - Versão objeto dos tipos primitivos</vt:lpstr>
      <vt:lpstr>Entrada/Saída e operadores aritméticos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Edson Martin Feitosa</dc:creator>
  <cp:lastModifiedBy>Edson Martin Feitosa</cp:lastModifiedBy>
  <cp:revision>34</cp:revision>
  <dcterms:created xsi:type="dcterms:W3CDTF">2021-08-03T19:01:39Z</dcterms:created>
  <dcterms:modified xsi:type="dcterms:W3CDTF">2021-08-09T12:39:26Z</dcterms:modified>
</cp:coreProperties>
</file>