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8"/>
    <p:restoredTop sz="94714"/>
  </p:normalViewPr>
  <p:slideViewPr>
    <p:cSldViewPr snapToGrid="0" snapToObjects="1">
      <p:cViewPr varScale="1">
        <p:scale>
          <a:sx n="87" d="100"/>
          <a:sy n="8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Ms.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75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 tipo especial de associação. </a:t>
            </a:r>
          </a:p>
          <a:p>
            <a:r>
              <a:rPr lang="pt-BR" dirty="0" smtClean="0"/>
              <a:t>Podemos interpretá-la como “é um tipo de” ou “é um”.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200" dirty="0" smtClean="0"/>
              <a:t>Aluno é um tipo de pessoa.</a:t>
            </a:r>
          </a:p>
          <a:p>
            <a:r>
              <a:rPr lang="pt-BR" sz="2200" dirty="0" smtClean="0"/>
              <a:t>Professor é um tipo de pessoa.</a:t>
            </a:r>
          </a:p>
          <a:p>
            <a:r>
              <a:rPr lang="pt-BR" sz="2200" dirty="0" smtClean="0"/>
              <a:t>Podemos entender que Aluno e Professor herdam todas as características e ações da classe pessoa.</a:t>
            </a:r>
          </a:p>
        </p:txBody>
      </p:sp>
      <p:pic>
        <p:nvPicPr>
          <p:cNvPr id="1028" name="Picture 4" descr="Questoes Gratis | Questoes GRATIS para Concursos Publ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49" y="2884868"/>
            <a:ext cx="5346501" cy="20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6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Também conhecido como generalização e especialização.</a:t>
            </a:r>
          </a:p>
          <a:p>
            <a:pPr lvl="1"/>
            <a:r>
              <a:rPr lang="pt-BR" dirty="0" smtClean="0"/>
              <a:t>Pessoa é a generalização e professor/aluno a especialização.</a:t>
            </a:r>
          </a:p>
          <a:p>
            <a:r>
              <a:rPr lang="pt-BR" dirty="0" smtClean="0"/>
              <a:t>Possibilita a reutilização de código.</a:t>
            </a:r>
          </a:p>
          <a:p>
            <a:r>
              <a:rPr lang="pt-BR" dirty="0" smtClean="0"/>
              <a:t>Possibilita criar uma classe com base em uma já existente.</a:t>
            </a:r>
          </a:p>
          <a:p>
            <a:pPr lvl="1"/>
            <a:r>
              <a:rPr lang="pt-BR" dirty="0" smtClean="0"/>
              <a:t>Nova classe absorve as características e ações da classe já existente.</a:t>
            </a:r>
          </a:p>
          <a:p>
            <a:r>
              <a:rPr lang="pt-BR" dirty="0" smtClean="0"/>
              <a:t>Uma classe filha pode ter apenas um único pai</a:t>
            </a:r>
          </a:p>
          <a:p>
            <a:pPr lvl="1"/>
            <a:r>
              <a:rPr lang="pt-BR" dirty="0" smtClean="0"/>
              <a:t>O Java não permite heranças múltiplas.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7985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-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Superclasse e subclasse</a:t>
            </a:r>
          </a:p>
          <a:p>
            <a:pPr lvl="1"/>
            <a:r>
              <a:rPr lang="pt-BR" dirty="0" smtClean="0"/>
              <a:t>As classes derivadas no Java são chamadas de subclasse</a:t>
            </a:r>
          </a:p>
          <a:p>
            <a:pPr lvl="1"/>
            <a:r>
              <a:rPr lang="pt-BR" dirty="0" smtClean="0"/>
              <a:t>A classe de origem no Java é chamada de superclasse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8" name="Picture 4" descr="Questoes Gratis | Questoes GRATIS para Concursos Publ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4" y="3799268"/>
            <a:ext cx="5346501" cy="20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07712" y="4285730"/>
            <a:ext cx="4005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Pessoa: Superclasse</a:t>
            </a:r>
          </a:p>
          <a:p>
            <a:r>
              <a:rPr lang="pt-BR" sz="2400" dirty="0" smtClean="0"/>
              <a:t>Aluno: Subclasse</a:t>
            </a:r>
          </a:p>
          <a:p>
            <a:r>
              <a:rPr lang="pt-BR" sz="2400" dirty="0" smtClean="0"/>
              <a:t>Professor: Subclasse</a:t>
            </a:r>
            <a:endParaRPr lang="pt-BR" sz="2400" dirty="0"/>
          </a:p>
        </p:txBody>
      </p:sp>
      <p:pic>
        <p:nvPicPr>
          <p:cNvPr id="3074" name="Picture 2" descr="https://upload.wikimedia.org/wikipedia/commons/1/1b/UML_heranc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362" y="3997310"/>
            <a:ext cx="2081728" cy="183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existente no mundo real</a:t>
            </a:r>
            <a:endParaRPr lang="pt-BR" dirty="0"/>
          </a:p>
        </p:txBody>
      </p:sp>
      <p:pic>
        <p:nvPicPr>
          <p:cNvPr id="2050" name="Picture 2" descr="Herança pode ser o Mal da Orientação a Objetos — Parte Final – Object  Pascal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79" y="2575775"/>
            <a:ext cx="6943442" cy="39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6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Implementando em Java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022761" y="1825625"/>
            <a:ext cx="6331039" cy="4351338"/>
          </a:xfrm>
        </p:spPr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Pessoa{...}</a:t>
            </a:r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Aluno </a:t>
            </a:r>
            <a:r>
              <a:rPr lang="pt-BR" b="1" dirty="0" err="1" smtClean="0"/>
              <a:t>extends</a:t>
            </a:r>
            <a:r>
              <a:rPr lang="pt-BR" dirty="0" smtClean="0"/>
              <a:t> Pessoa{...}</a:t>
            </a:r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Professor </a:t>
            </a:r>
            <a:r>
              <a:rPr lang="pt-BR" b="1" dirty="0" err="1" smtClean="0"/>
              <a:t>extends</a:t>
            </a:r>
            <a:r>
              <a:rPr lang="pt-BR" dirty="0" smtClean="0"/>
              <a:t> Pessoa{...}</a:t>
            </a:r>
          </a:p>
          <a:p>
            <a:endParaRPr lang="pt-BR" dirty="0"/>
          </a:p>
          <a:p>
            <a:r>
              <a:rPr lang="pt-BR" dirty="0" smtClean="0"/>
              <a:t>A palavra </a:t>
            </a:r>
            <a:r>
              <a:rPr lang="pt-BR" b="1" dirty="0" err="1" smtClean="0"/>
              <a:t>extends</a:t>
            </a:r>
            <a:r>
              <a:rPr lang="pt-BR" b="1" dirty="0" smtClean="0"/>
              <a:t> </a:t>
            </a:r>
            <a:r>
              <a:rPr lang="pt-BR" dirty="0" smtClean="0"/>
              <a:t>possibilita herdarmos um classe.</a:t>
            </a:r>
          </a:p>
          <a:p>
            <a:r>
              <a:rPr lang="pt-BR" b="1" dirty="0" smtClean="0"/>
              <a:t>Dessa forma, todos os atributos e métodos da pessoa estarão disponíveis em Aluno e Professor.</a:t>
            </a:r>
          </a:p>
          <a:p>
            <a:endParaRPr lang="pt-BR" dirty="0"/>
          </a:p>
        </p:txBody>
      </p:sp>
      <p:pic>
        <p:nvPicPr>
          <p:cNvPr id="7" name="Picture 4" descr="Questoes Gratis | Questoes GRATIS para Concursos Publicos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7" r="21479"/>
          <a:stretch/>
        </p:blipFill>
        <p:spPr bwMode="auto">
          <a:xfrm>
            <a:off x="838200" y="1825625"/>
            <a:ext cx="3065173" cy="19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40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845">
            <a:off x="3652871" y="4617365"/>
            <a:ext cx="3248025" cy="48577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953765"/>
              </p:ext>
            </p:extLst>
          </p:nvPr>
        </p:nvGraphicFramePr>
        <p:xfrm>
          <a:off x="838200" y="1825625"/>
          <a:ext cx="3450465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Pessoa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err="1" smtClean="0"/>
                        <a:t>email</a:t>
                      </a:r>
                      <a:r>
                        <a:rPr lang="pt-BR" sz="1600" baseline="0" dirty="0" smtClean="0"/>
                        <a:t> 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smtClean="0"/>
                        <a:t>celular 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+ Pessoa()</a:t>
                      </a:r>
                    </a:p>
                    <a:p>
                      <a:r>
                        <a:rPr lang="pt-BR" sz="1600" dirty="0" smtClean="0"/>
                        <a:t>+</a:t>
                      </a:r>
                      <a:r>
                        <a:rPr lang="pt-BR" sz="1600" baseline="0" dirty="0" smtClean="0"/>
                        <a:t> Pessoa(</a:t>
                      </a:r>
                      <a:r>
                        <a:rPr lang="pt-BR" sz="1600" baseline="0" dirty="0" err="1" smtClean="0"/>
                        <a:t>email</a:t>
                      </a:r>
                      <a:r>
                        <a:rPr lang="pt-BR" sz="1600" baseline="0" dirty="0" smtClean="0"/>
                        <a:t>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celular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)</a:t>
                      </a:r>
                    </a:p>
                    <a:p>
                      <a:r>
                        <a:rPr lang="pt-BR" sz="1600" baseline="0" dirty="0" smtClean="0"/>
                        <a:t>+ </a:t>
                      </a:r>
                      <a:r>
                        <a:rPr lang="pt-BR" sz="1600" baseline="0" dirty="0" err="1" smtClean="0"/>
                        <a:t>gets</a:t>
                      </a:r>
                      <a:r>
                        <a:rPr lang="pt-BR" sz="1600" baseline="0" dirty="0" smtClean="0"/>
                        <a:t>...</a:t>
                      </a:r>
                    </a:p>
                    <a:p>
                      <a:r>
                        <a:rPr lang="pt-BR" sz="1600" baseline="0" dirty="0" smtClean="0"/>
                        <a:t>+ sets...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228203"/>
              </p:ext>
            </p:extLst>
          </p:nvPr>
        </p:nvGraphicFramePr>
        <p:xfrm>
          <a:off x="6645499" y="1439495"/>
          <a:ext cx="4068651" cy="250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PessoaFisica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smtClean="0"/>
                        <a:t>nome: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err="1" smtClean="0"/>
                        <a:t>cpf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+ </a:t>
                      </a:r>
                      <a:r>
                        <a:rPr lang="pt-BR" sz="1600" dirty="0" err="1" smtClean="0"/>
                        <a:t>PessoaFisica</a:t>
                      </a:r>
                      <a:r>
                        <a:rPr lang="pt-BR" sz="1600" dirty="0" smtClean="0"/>
                        <a:t> ()</a:t>
                      </a:r>
                    </a:p>
                    <a:p>
                      <a:r>
                        <a:rPr lang="pt-BR" sz="1600" dirty="0" smtClean="0"/>
                        <a:t>+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err="1" smtClean="0"/>
                        <a:t>PessoaFisica</a:t>
                      </a:r>
                      <a:r>
                        <a:rPr lang="pt-BR" sz="1600" dirty="0" smtClean="0"/>
                        <a:t>(nome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</a:t>
                      </a:r>
                      <a:r>
                        <a:rPr lang="pt-BR" sz="1600" baseline="0" dirty="0" err="1" smtClean="0"/>
                        <a:t>cpf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</a:t>
                      </a:r>
                      <a:r>
                        <a:rPr lang="pt-BR" sz="1600" baseline="0" dirty="0" err="1" smtClean="0"/>
                        <a:t>email</a:t>
                      </a:r>
                      <a:r>
                        <a:rPr lang="pt-BR" sz="1600" baseline="0" dirty="0" smtClean="0"/>
                        <a:t>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celular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)</a:t>
                      </a:r>
                    </a:p>
                    <a:p>
                      <a:r>
                        <a:rPr lang="pt-BR" sz="1600" baseline="0" dirty="0" smtClean="0"/>
                        <a:t>+ </a:t>
                      </a:r>
                      <a:r>
                        <a:rPr lang="pt-BR" sz="1600" baseline="0" dirty="0" err="1" smtClean="0"/>
                        <a:t>gets</a:t>
                      </a:r>
                      <a:r>
                        <a:rPr lang="pt-BR" sz="1600" baseline="0" dirty="0" smtClean="0"/>
                        <a:t>...</a:t>
                      </a:r>
                    </a:p>
                    <a:p>
                      <a:r>
                        <a:rPr lang="pt-BR" sz="1600" baseline="0" dirty="0" smtClean="0"/>
                        <a:t>+ sets...</a:t>
                      </a:r>
                    </a:p>
                    <a:p>
                      <a:r>
                        <a:rPr lang="pt-BR" sz="1600" baseline="0" dirty="0" smtClean="0"/>
                        <a:t>+ imprimir():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7629"/>
              </p:ext>
            </p:extLst>
          </p:nvPr>
        </p:nvGraphicFramePr>
        <p:xfrm>
          <a:off x="6645500" y="4159876"/>
          <a:ext cx="4068651" cy="2491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24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PessoaJuridica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err="1" smtClean="0"/>
                        <a:t>razao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600" baseline="0" dirty="0" err="1" smtClean="0"/>
                        <a:t>cnpj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+ </a:t>
                      </a:r>
                      <a:r>
                        <a:rPr lang="pt-BR" sz="1600" dirty="0" err="1" smtClean="0"/>
                        <a:t>PessoaJuridica</a:t>
                      </a:r>
                      <a:r>
                        <a:rPr lang="pt-BR" sz="1600" dirty="0" smtClean="0"/>
                        <a:t> ()</a:t>
                      </a:r>
                    </a:p>
                    <a:p>
                      <a:r>
                        <a:rPr lang="pt-BR" sz="1600" dirty="0" smtClean="0"/>
                        <a:t>+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err="1" smtClean="0"/>
                        <a:t>PessoaJuridica</a:t>
                      </a:r>
                      <a:r>
                        <a:rPr lang="pt-BR" sz="1600" dirty="0" smtClean="0"/>
                        <a:t> (</a:t>
                      </a:r>
                      <a:r>
                        <a:rPr lang="pt-BR" sz="1600" dirty="0" err="1" smtClean="0"/>
                        <a:t>razao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</a:t>
                      </a:r>
                      <a:r>
                        <a:rPr lang="pt-BR" sz="1600" baseline="0" dirty="0" err="1" smtClean="0"/>
                        <a:t>cnpj</a:t>
                      </a:r>
                      <a:r>
                        <a:rPr lang="pt-BR" sz="1600" baseline="0" dirty="0" smtClean="0"/>
                        <a:t>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</a:t>
                      </a:r>
                      <a:r>
                        <a:rPr lang="pt-BR" sz="1600" baseline="0" dirty="0" err="1" smtClean="0"/>
                        <a:t>email</a:t>
                      </a:r>
                      <a:r>
                        <a:rPr lang="pt-BR" sz="1600" baseline="0" dirty="0" smtClean="0"/>
                        <a:t>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, celular : </a:t>
                      </a:r>
                      <a:r>
                        <a:rPr lang="pt-BR" sz="1600" baseline="0" dirty="0" err="1" smtClean="0"/>
                        <a:t>String</a:t>
                      </a:r>
                      <a:r>
                        <a:rPr lang="pt-BR" sz="1600" baseline="0" dirty="0" smtClean="0"/>
                        <a:t>)</a:t>
                      </a:r>
                    </a:p>
                    <a:p>
                      <a:r>
                        <a:rPr lang="pt-BR" sz="1600" baseline="0" dirty="0" smtClean="0"/>
                        <a:t>+ </a:t>
                      </a:r>
                      <a:r>
                        <a:rPr lang="pt-BR" sz="1600" baseline="0" dirty="0" err="1" smtClean="0"/>
                        <a:t>gets</a:t>
                      </a:r>
                      <a:r>
                        <a:rPr lang="pt-BR" sz="1600" baseline="0" dirty="0" smtClean="0"/>
                        <a:t>...</a:t>
                      </a:r>
                    </a:p>
                    <a:p>
                      <a:r>
                        <a:rPr lang="pt-BR" sz="1600" baseline="0" dirty="0" smtClean="0"/>
                        <a:t>+ sets...</a:t>
                      </a:r>
                    </a:p>
                    <a:p>
                      <a:r>
                        <a:rPr lang="pt-BR" sz="1600" baseline="0" dirty="0" smtClean="0"/>
                        <a:t>+ imprimir():</a:t>
                      </a:r>
                      <a:r>
                        <a:rPr lang="pt-BR" sz="1600" baseline="0" dirty="0" err="1" smtClean="0"/>
                        <a:t>String</a:t>
                      </a:r>
                      <a:endParaRPr lang="pt-BR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81" y="2583130"/>
            <a:ext cx="2253802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310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Programação Orientada a Objetos Herança</vt:lpstr>
      <vt:lpstr>Herança</vt:lpstr>
      <vt:lpstr>Herança</vt:lpstr>
      <vt:lpstr>Herança - Java</vt:lpstr>
      <vt:lpstr>Herança</vt:lpstr>
      <vt:lpstr>Implementando em Java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56</cp:revision>
  <dcterms:created xsi:type="dcterms:W3CDTF">2019-03-06T21:04:18Z</dcterms:created>
  <dcterms:modified xsi:type="dcterms:W3CDTF">2021-10-05T13:13:02Z</dcterms:modified>
</cp:coreProperties>
</file>