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57" r:id="rId5"/>
    <p:sldId id="258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linkedin.com/in/edson-martin-feitosa/" TargetMode="External"/><Relationship Id="rId1" Type="http://schemas.openxmlformats.org/officeDocument/2006/relationships/hyperlink" Target="mailto:edson.feitosa@facens.br" TargetMode="External"/><Relationship Id="rId6" Type="http://schemas.openxmlformats.org/officeDocument/2006/relationships/image" Target="../media/image14.svg"/><Relationship Id="rId5" Type="http://schemas.openxmlformats.org/officeDocument/2006/relationships/image" Target="../media/image12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edson-martin-feitosa/" TargetMode="External"/><Relationship Id="rId7" Type="http://schemas.openxmlformats.org/officeDocument/2006/relationships/image" Target="../media/image14.svg"/><Relationship Id="rId1" Type="http://schemas.openxmlformats.org/officeDocument/2006/relationships/image" Target="../media/image11.png"/><Relationship Id="rId6" Type="http://schemas.openxmlformats.org/officeDocument/2006/relationships/image" Target="../media/image12.png"/><Relationship Id="rId5" Type="http://schemas.openxmlformats.org/officeDocument/2006/relationships/hyperlink" Target="mailto:edson.feitosa@facens.br" TargetMode="External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E835E-A26A-4853-9BA0-5C0BD8F2204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B72D98-57E0-4CBA-9371-13954BF228A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E-mail: </a:t>
          </a:r>
          <a:r>
            <a:rPr lang="pt-BR">
              <a:hlinkClick xmlns:r="http://schemas.openxmlformats.org/officeDocument/2006/relationships" r:id="rId1"/>
            </a:rPr>
            <a:t>edson.feitosa@facens.br</a:t>
          </a:r>
          <a:r>
            <a:rPr lang="pt-BR"/>
            <a:t> </a:t>
          </a:r>
          <a:endParaRPr lang="en-US"/>
        </a:p>
      </dgm:t>
    </dgm:pt>
    <dgm:pt modelId="{36F85439-C5B8-4D98-9134-3940E661E0DA}" type="parTrans" cxnId="{7F9152AA-7517-4FC7-B9CB-D702BD3D7261}">
      <dgm:prSet/>
      <dgm:spPr/>
      <dgm:t>
        <a:bodyPr/>
        <a:lstStyle/>
        <a:p>
          <a:endParaRPr lang="en-US"/>
        </a:p>
      </dgm:t>
    </dgm:pt>
    <dgm:pt modelId="{EE312741-1DDF-4258-9EC3-B7E7B1143B07}" type="sibTrans" cxnId="{7F9152AA-7517-4FC7-B9CB-D702BD3D7261}">
      <dgm:prSet/>
      <dgm:spPr/>
      <dgm:t>
        <a:bodyPr/>
        <a:lstStyle/>
        <a:p>
          <a:endParaRPr lang="en-US"/>
        </a:p>
      </dgm:t>
    </dgm:pt>
    <dgm:pt modelId="{C78F28A9-8678-45CB-9D27-211051CDD35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Linkedin: </a:t>
          </a:r>
          <a:r>
            <a:rPr lang="pt-BR">
              <a:hlinkClick xmlns:r="http://schemas.openxmlformats.org/officeDocument/2006/relationships" r:id="rId2"/>
            </a:rPr>
            <a:t>https://www.linkedin.com/in/edson-martin-feitosa/</a:t>
          </a:r>
          <a:r>
            <a:rPr lang="pt-BR"/>
            <a:t> </a:t>
          </a:r>
          <a:endParaRPr lang="en-US"/>
        </a:p>
      </dgm:t>
    </dgm:pt>
    <dgm:pt modelId="{D41CE01E-CB2A-421D-83D9-BC0DC9765A8A}" type="parTrans" cxnId="{6AB66787-04DF-4977-B2D4-060EAAEAB92D}">
      <dgm:prSet/>
      <dgm:spPr/>
      <dgm:t>
        <a:bodyPr/>
        <a:lstStyle/>
        <a:p>
          <a:endParaRPr lang="en-US"/>
        </a:p>
      </dgm:t>
    </dgm:pt>
    <dgm:pt modelId="{8613519B-2ADC-4605-B0B6-BF5F2235D748}" type="sibTrans" cxnId="{6AB66787-04DF-4977-B2D4-060EAAEAB92D}">
      <dgm:prSet/>
      <dgm:spPr/>
      <dgm:t>
        <a:bodyPr/>
        <a:lstStyle/>
        <a:p>
          <a:endParaRPr lang="en-US"/>
        </a:p>
      </dgm:t>
    </dgm:pt>
    <dgm:pt modelId="{39CF0174-1A95-496F-9269-DC710DBD6A13}" type="pres">
      <dgm:prSet presAssocID="{AACE835E-A26A-4853-9BA0-5C0BD8F2204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F258312-34EF-4211-B305-F67055C637AA}" type="pres">
      <dgm:prSet presAssocID="{94B72D98-57E0-4CBA-9371-13954BF228A4}" presName="compNode" presStyleCnt="0"/>
      <dgm:spPr/>
    </dgm:pt>
    <dgm:pt modelId="{D01DE122-D7F8-4A26-8F14-FBCE17C2248A}" type="pres">
      <dgm:prSet presAssocID="{94B72D98-57E0-4CBA-9371-13954BF228A4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CFC92918-9A2C-41EC-A353-8D407F3677F5}" type="pres">
      <dgm:prSet presAssocID="{94B72D98-57E0-4CBA-9371-13954BF228A4}" presName="spaceRect" presStyleCnt="0"/>
      <dgm:spPr/>
    </dgm:pt>
    <dgm:pt modelId="{48FB4CB2-7BD9-427B-B08E-8A4BF16A8FED}" type="pres">
      <dgm:prSet presAssocID="{94B72D98-57E0-4CBA-9371-13954BF228A4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E2E9CD0E-BD15-4B40-8163-F69C57904529}" type="pres">
      <dgm:prSet presAssocID="{EE312741-1DDF-4258-9EC3-B7E7B1143B07}" presName="sibTrans" presStyleCnt="0"/>
      <dgm:spPr/>
    </dgm:pt>
    <dgm:pt modelId="{1A14A1EE-3765-4404-BB06-F74D08753BA4}" type="pres">
      <dgm:prSet presAssocID="{C78F28A9-8678-45CB-9D27-211051CDD356}" presName="compNode" presStyleCnt="0"/>
      <dgm:spPr/>
    </dgm:pt>
    <dgm:pt modelId="{7AB9CB91-5F55-4A8E-8A89-25DAB471127E}" type="pres">
      <dgm:prSet presAssocID="{C78F28A9-8678-45CB-9D27-211051CDD356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9B33F83-1952-4849-80A5-F27EAC94F777}" type="pres">
      <dgm:prSet presAssocID="{C78F28A9-8678-45CB-9D27-211051CDD356}" presName="spaceRect" presStyleCnt="0"/>
      <dgm:spPr/>
    </dgm:pt>
    <dgm:pt modelId="{58BBE1A4-7193-4F78-8A61-6C408ED3CB26}" type="pres">
      <dgm:prSet presAssocID="{C78F28A9-8678-45CB-9D27-211051CDD356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EDAB68A-8861-4039-A939-4D1A55104C96}" type="presOf" srcId="{C78F28A9-8678-45CB-9D27-211051CDD356}" destId="{58BBE1A4-7193-4F78-8A61-6C408ED3CB26}" srcOrd="0" destOrd="0" presId="urn:microsoft.com/office/officeart/2018/2/layout/IconLabelList"/>
    <dgm:cxn modelId="{F6D83114-0EC2-409B-BAB2-EF6E5743B9F3}" type="presOf" srcId="{AACE835E-A26A-4853-9BA0-5C0BD8F2204B}" destId="{39CF0174-1A95-496F-9269-DC710DBD6A13}" srcOrd="0" destOrd="0" presId="urn:microsoft.com/office/officeart/2018/2/layout/IconLabelList"/>
    <dgm:cxn modelId="{7F9152AA-7517-4FC7-B9CB-D702BD3D7261}" srcId="{AACE835E-A26A-4853-9BA0-5C0BD8F2204B}" destId="{94B72D98-57E0-4CBA-9371-13954BF228A4}" srcOrd="0" destOrd="0" parTransId="{36F85439-C5B8-4D98-9134-3940E661E0DA}" sibTransId="{EE312741-1DDF-4258-9EC3-B7E7B1143B07}"/>
    <dgm:cxn modelId="{744D3AF3-EDEB-44B4-81A3-90C7432699BE}" type="presOf" srcId="{94B72D98-57E0-4CBA-9371-13954BF228A4}" destId="{48FB4CB2-7BD9-427B-B08E-8A4BF16A8FED}" srcOrd="0" destOrd="0" presId="urn:microsoft.com/office/officeart/2018/2/layout/IconLabelList"/>
    <dgm:cxn modelId="{6AB66787-04DF-4977-B2D4-060EAAEAB92D}" srcId="{AACE835E-A26A-4853-9BA0-5C0BD8F2204B}" destId="{C78F28A9-8678-45CB-9D27-211051CDD356}" srcOrd="1" destOrd="0" parTransId="{D41CE01E-CB2A-421D-83D9-BC0DC9765A8A}" sibTransId="{8613519B-2ADC-4605-B0B6-BF5F2235D748}"/>
    <dgm:cxn modelId="{523EBF3A-2709-4A50-AA80-AD6A106972BF}" type="presParOf" srcId="{39CF0174-1A95-496F-9269-DC710DBD6A13}" destId="{6F258312-34EF-4211-B305-F67055C637AA}" srcOrd="0" destOrd="0" presId="urn:microsoft.com/office/officeart/2018/2/layout/IconLabelList"/>
    <dgm:cxn modelId="{0520F20D-7A41-4A5D-8F53-B277ED0D7661}" type="presParOf" srcId="{6F258312-34EF-4211-B305-F67055C637AA}" destId="{D01DE122-D7F8-4A26-8F14-FBCE17C2248A}" srcOrd="0" destOrd="0" presId="urn:microsoft.com/office/officeart/2018/2/layout/IconLabelList"/>
    <dgm:cxn modelId="{0F14356E-0181-4D74-8EC8-603B0455EBDC}" type="presParOf" srcId="{6F258312-34EF-4211-B305-F67055C637AA}" destId="{CFC92918-9A2C-41EC-A353-8D407F3677F5}" srcOrd="1" destOrd="0" presId="urn:microsoft.com/office/officeart/2018/2/layout/IconLabelList"/>
    <dgm:cxn modelId="{9B51B7A3-76DD-4731-A959-FDBA9DBDCAC6}" type="presParOf" srcId="{6F258312-34EF-4211-B305-F67055C637AA}" destId="{48FB4CB2-7BD9-427B-B08E-8A4BF16A8FED}" srcOrd="2" destOrd="0" presId="urn:microsoft.com/office/officeart/2018/2/layout/IconLabelList"/>
    <dgm:cxn modelId="{D716073B-22DE-4ABD-9A50-9C96D3898423}" type="presParOf" srcId="{39CF0174-1A95-496F-9269-DC710DBD6A13}" destId="{E2E9CD0E-BD15-4B40-8163-F69C57904529}" srcOrd="1" destOrd="0" presId="urn:microsoft.com/office/officeart/2018/2/layout/IconLabelList"/>
    <dgm:cxn modelId="{C0CD7A1C-3F1F-4CBA-B67A-AF7F1D1F4FC5}" type="presParOf" srcId="{39CF0174-1A95-496F-9269-DC710DBD6A13}" destId="{1A14A1EE-3765-4404-BB06-F74D08753BA4}" srcOrd="2" destOrd="0" presId="urn:microsoft.com/office/officeart/2018/2/layout/IconLabelList"/>
    <dgm:cxn modelId="{98B3D837-5E07-4D93-961E-4BA76888B2F7}" type="presParOf" srcId="{1A14A1EE-3765-4404-BB06-F74D08753BA4}" destId="{7AB9CB91-5F55-4A8E-8A89-25DAB471127E}" srcOrd="0" destOrd="0" presId="urn:microsoft.com/office/officeart/2018/2/layout/IconLabelList"/>
    <dgm:cxn modelId="{6216EB32-6B59-4710-BEAB-ACD0C5AFD4B8}" type="presParOf" srcId="{1A14A1EE-3765-4404-BB06-F74D08753BA4}" destId="{89B33F83-1952-4849-80A5-F27EAC94F777}" srcOrd="1" destOrd="0" presId="urn:microsoft.com/office/officeart/2018/2/layout/IconLabelList"/>
    <dgm:cxn modelId="{64F58EB6-FA90-46CC-A1B0-40E7D76352CB}" type="presParOf" srcId="{1A14A1EE-3765-4404-BB06-F74D08753BA4}" destId="{58BBE1A4-7193-4F78-8A61-6C408ED3CB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DE122-D7F8-4A26-8F14-FBCE17C2248A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B4CB2-7BD9-427B-B08E-8A4BF16A8FED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E-mail: </a:t>
          </a:r>
          <a:r>
            <a:rPr lang="pt-BR" sz="1800" kern="1200">
              <a:hlinkClick xmlns:r="http://schemas.openxmlformats.org/officeDocument/2006/relationships" r:id="rId5"/>
            </a:rPr>
            <a:t>edson.feitosa@facens.br</a:t>
          </a:r>
          <a:r>
            <a:rPr lang="pt-BR" sz="1800" kern="1200"/>
            <a:t> </a:t>
          </a:r>
          <a:endParaRPr lang="en-US" sz="1800" kern="1200"/>
        </a:p>
      </dsp:txBody>
      <dsp:txXfrm>
        <a:off x="559800" y="3022743"/>
        <a:ext cx="4320000" cy="720000"/>
      </dsp:txXfrm>
    </dsp:sp>
    <dsp:sp modelId="{7AB9CB91-5F55-4A8E-8A89-25DAB471127E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BE1A4-7193-4F78-8A61-6C408ED3CB26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/>
            <a:t>Linkedin: </a:t>
          </a:r>
          <a:r>
            <a:rPr lang="pt-BR" sz="1800" kern="1200">
              <a:hlinkClick xmlns:r="http://schemas.openxmlformats.org/officeDocument/2006/relationships" r:id="rId8"/>
            </a:rPr>
            <a:t>https://www.linkedin.com/in/edson-martin-feitosa/</a:t>
          </a:r>
          <a:r>
            <a:rPr lang="pt-BR" sz="1800" kern="1200"/>
            <a:t> </a:t>
          </a:r>
          <a:endParaRPr lang="en-US" sz="1800" kern="1200"/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5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97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71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86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96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5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90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2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93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9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2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773CC-E0A4-46C5-995C-830C7D400E43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42FB-3266-487B-B1D7-448890313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74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son.feitosa@facens.b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orusinfo.com.br/conheca-os-principais-bancos-de-dados-em-202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o de fundo de tecnologia de redes e blocos azuis">
            <a:extLst>
              <a:ext uri="{FF2B5EF4-FFF2-40B4-BE49-F238E27FC236}">
                <a16:creationId xmlns:a16="http://schemas.microsoft.com/office/drawing/2014/main" id="{9BB91EE9-E47C-9593-BA99-01E8BBF21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00" b="-44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3000" dirty="0"/>
              <a:t>Workshop: Banco de dados Relacional: Da análise ao Modelo Entidade Relacionamento de um estudo de caso de sistema bancário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 dirty="0" err="1"/>
              <a:t>Profº</a:t>
            </a:r>
            <a:r>
              <a:rPr lang="pt-BR" sz="2000" dirty="0"/>
              <a:t> Me Edson Martin Feitosa</a:t>
            </a:r>
          </a:p>
          <a:p>
            <a:pPr algn="l"/>
            <a:r>
              <a:rPr lang="pt-BR" sz="2000" dirty="0"/>
              <a:t>E-mail: </a:t>
            </a:r>
            <a:r>
              <a:rPr lang="pt-BR" sz="2000">
                <a:hlinkClick r:id="rId3"/>
              </a:rPr>
              <a:t>edson.feitosa@facens.br</a:t>
            </a:r>
            <a:endParaRPr lang="pt-BR" sz="2000" dirty="0"/>
          </a:p>
          <a:p>
            <a:pPr algn="l"/>
            <a:endParaRPr lang="pt-BR" sz="2000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76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Material do Workshop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80"/>
          <a:stretch/>
        </p:blipFill>
        <p:spPr>
          <a:xfrm>
            <a:off x="5544094" y="456524"/>
            <a:ext cx="5423414" cy="556873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14120" y="6212205"/>
            <a:ext cx="687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https://github.com/edsonmfeitosa/Workshop_Sistema_Bancario</a:t>
            </a:r>
          </a:p>
        </p:txBody>
      </p:sp>
    </p:spTree>
    <p:extLst>
      <p:ext uri="{BB962C8B-B14F-4D97-AF65-F5344CB8AC3E}">
        <p14:creationId xmlns:p14="http://schemas.microsoft.com/office/powerpoint/2010/main" val="261406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banco de dados em 2024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4179"/>
            <a:ext cx="9815814" cy="4391368"/>
          </a:xfrm>
        </p:spPr>
        <p:txBody>
          <a:bodyPr>
            <a:normAutofit fontScale="77500" lnSpcReduction="2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Fonte: </a:t>
            </a:r>
            <a:r>
              <a:rPr lang="pt-BR" dirty="0">
                <a:hlinkClick r:id="rId2"/>
              </a:rPr>
              <a:t>https://horusinfo.com.br/conheca-os-principais-bancos-de-dados-em-2024/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06" y="1844179"/>
            <a:ext cx="8670275" cy="34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2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2">
            <a:extLst>
              <a:ext uri="{FF2B5EF4-FFF2-40B4-BE49-F238E27FC236}">
                <a16:creationId xmlns:a16="http://schemas.microsoft.com/office/drawing/2014/main" id="{12C63567-9A18-430B-817B-152D609F57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64019" y="554009"/>
            <a:ext cx="4789763" cy="1662878"/>
          </a:xfrm>
        </p:spPr>
        <p:txBody>
          <a:bodyPr>
            <a:normAutofit/>
          </a:bodyPr>
          <a:lstStyle/>
          <a:p>
            <a:r>
              <a:rPr lang="pt-BR" sz="4000"/>
              <a:t>Banco de Dados relacional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1" r="27137" b="1"/>
          <a:stretch/>
        </p:blipFill>
        <p:spPr>
          <a:xfrm>
            <a:off x="20" y="10"/>
            <a:ext cx="3003103" cy="391288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7" r="1" b="18214"/>
          <a:stretch/>
        </p:blipFill>
        <p:spPr>
          <a:xfrm>
            <a:off x="3180257" y="10"/>
            <a:ext cx="3016307" cy="222332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63" b="1"/>
          <a:stretch/>
        </p:blipFill>
        <p:spPr>
          <a:xfrm>
            <a:off x="-1" y="4079988"/>
            <a:ext cx="3003123" cy="277801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" r="10328" b="-3"/>
          <a:stretch/>
        </p:blipFill>
        <p:spPr>
          <a:xfrm>
            <a:off x="3180257" y="4629236"/>
            <a:ext cx="3016307" cy="2228765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64019" y="2412009"/>
            <a:ext cx="4789763" cy="3713895"/>
          </a:xfrm>
        </p:spPr>
        <p:txBody>
          <a:bodyPr>
            <a:normAutofit/>
          </a:bodyPr>
          <a:lstStyle/>
          <a:p>
            <a:r>
              <a:rPr lang="pt-BR" altLang="pt-BR" sz="2000">
                <a:latin typeface="Arial" panose="020B0604020202020204" pitchFamily="34" charset="0"/>
              </a:rPr>
              <a:t>Armazenam dados em tabelas com linhas e colunas.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 As tabelas são interligadas por meio de relacionamentos, o que permite que os dados sejam facilmente consultados e manipulados.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 São estruturados e organizados, o que facilita a busca por informações específicas.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 Alguns exemplos populares de bancos de dados relacionais incluem Oracle, SQL Server, MySQL e PostgreSQL. </a:t>
            </a:r>
            <a:endParaRPr lang="pt-BR" sz="2000"/>
          </a:p>
          <a:p>
            <a:pPr lvl="1"/>
            <a:endParaRPr lang="pt-BR" sz="200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6266" y="2942382"/>
            <a:ext cx="3120298" cy="9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pt-BR" sz="3900">
                <a:solidFill>
                  <a:srgbClr val="FFFFFF"/>
                </a:solidFill>
              </a:rPr>
              <a:t>MER – Modelo Entidade Relacionamento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t-BR" altLang="pt-BR" sz="2000">
                <a:solidFill>
                  <a:schemeClr val="tx1">
                    <a:alpha val="80000"/>
                  </a:schemeClr>
                </a:solidFill>
                <a:ea typeface="ＭＳ Ｐゴシック" panose="020B0600070205080204" pitchFamily="34" charset="-128"/>
              </a:rPr>
              <a:t>É um modelo abstrato cuja finalidade é descrever de maneira conceitual os dados a serem utilizados em um sistema de informação.</a:t>
            </a:r>
          </a:p>
          <a:p>
            <a:r>
              <a:rPr lang="pt-BR" altLang="pt-BR" sz="2000">
                <a:solidFill>
                  <a:schemeClr val="tx1">
                    <a:alpha val="80000"/>
                  </a:schemeClr>
                </a:solidFill>
                <a:ea typeface="ＭＳ Ｐゴシック" panose="020B0600070205080204" pitchFamily="34" charset="-128"/>
              </a:rPr>
              <a:t>Esse modelo se baseia na percepção do mundo real onde o mesmo mapeia os objetos desse contexto como </a:t>
            </a:r>
            <a:r>
              <a:rPr lang="pt-BR" altLang="pt-BR" sz="2000" u="sng">
                <a:solidFill>
                  <a:schemeClr val="tx1">
                    <a:alpha val="80000"/>
                  </a:schemeClr>
                </a:solidFill>
                <a:ea typeface="ＭＳ Ｐゴシック" panose="020B0600070205080204" pitchFamily="34" charset="-128"/>
              </a:rPr>
              <a:t>entidades</a:t>
            </a:r>
            <a:r>
              <a:rPr lang="pt-BR" altLang="pt-BR" sz="2000">
                <a:solidFill>
                  <a:schemeClr val="tx1">
                    <a:alpha val="80000"/>
                  </a:schemeClr>
                </a:solidFill>
                <a:ea typeface="ＭＳ Ｐゴシック" panose="020B0600070205080204" pitchFamily="34" charset="-128"/>
              </a:rPr>
              <a:t> os </a:t>
            </a:r>
            <a:r>
              <a:rPr lang="pt-BR" altLang="pt-BR" sz="2000" u="sng">
                <a:solidFill>
                  <a:schemeClr val="tx1">
                    <a:alpha val="80000"/>
                  </a:schemeClr>
                </a:solidFill>
                <a:ea typeface="ＭＳ Ｐゴシック" panose="020B0600070205080204" pitchFamily="34" charset="-128"/>
              </a:rPr>
              <a:t>relacionamentos</a:t>
            </a:r>
            <a:r>
              <a:rPr lang="pt-BR" altLang="pt-BR" sz="2000">
                <a:solidFill>
                  <a:schemeClr val="tx1">
                    <a:alpha val="80000"/>
                  </a:schemeClr>
                </a:solidFill>
                <a:ea typeface="ＭＳ Ｐゴシック" panose="020B0600070205080204" pitchFamily="34" charset="-128"/>
              </a:rPr>
              <a:t> entre esses objetos e suas características como </a:t>
            </a:r>
            <a:r>
              <a:rPr lang="pt-BR" altLang="pt-BR" sz="2000" u="sng">
                <a:solidFill>
                  <a:schemeClr val="tx1">
                    <a:alpha val="80000"/>
                  </a:schemeClr>
                </a:solidFill>
                <a:ea typeface="ＭＳ Ｐゴシック" panose="020B0600070205080204" pitchFamily="34" charset="-128"/>
              </a:rPr>
              <a:t>atributos</a:t>
            </a:r>
            <a:r>
              <a:rPr lang="pt-BR" altLang="pt-BR" sz="2000">
                <a:solidFill>
                  <a:schemeClr val="tx1">
                    <a:alpha val="80000"/>
                  </a:schemeClr>
                </a:solidFill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56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3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 de MER (Nível conceitual)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796" b="1978"/>
          <a:stretch/>
        </p:blipFill>
        <p:spPr>
          <a:xfrm>
            <a:off x="3552464" y="1653910"/>
            <a:ext cx="7999456" cy="381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7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2"/>
          <p:cNvSpPr>
            <a:spLocks noGrp="1"/>
          </p:cNvSpPr>
          <p:nvPr>
            <p:ph type="title"/>
          </p:nvPr>
        </p:nvSpPr>
        <p:spPr bwMode="auto">
          <a:xfrm>
            <a:off x="5868557" y="1138036"/>
            <a:ext cx="5444382" cy="140247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3200">
                <a:ea typeface="ＭＳ Ｐゴシック" panose="020B0600070205080204" pitchFamily="34" charset="-128"/>
              </a:rPr>
              <a:t>Passos para geração de um MER</a:t>
            </a:r>
          </a:p>
        </p:txBody>
      </p:sp>
      <p:pic>
        <p:nvPicPr>
          <p:cNvPr id="22534" name="Picture 22533" descr="Muitos pontos de interrogação em tela de fundo preta">
            <a:extLst>
              <a:ext uri="{FF2B5EF4-FFF2-40B4-BE49-F238E27FC236}">
                <a16:creationId xmlns:a16="http://schemas.microsoft.com/office/drawing/2014/main" id="{8975D4AA-73DF-4E97-2554-952A1C622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81" r="2" b="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22538" name="Straight Connector 2253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1" name="Espaço Reservado para Conteúdo 3"/>
          <p:cNvSpPr>
            <a:spLocks noGrp="1"/>
          </p:cNvSpPr>
          <p:nvPr>
            <p:ph idx="1"/>
          </p:nvPr>
        </p:nvSpPr>
        <p:spPr bwMode="auto">
          <a:xfrm>
            <a:off x="5868557" y="2551176"/>
            <a:ext cx="5444382" cy="359120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AutoNum type="arabicPeriod"/>
            </a:pPr>
            <a:r>
              <a:rPr lang="pt-BR" altLang="pt-BR" sz="1100" b="1">
                <a:ea typeface="ＭＳ Ｐゴシック" panose="020B0600070205080204" pitchFamily="34" charset="-128"/>
              </a:rPr>
              <a:t>Levantamento das entidades: </a:t>
            </a:r>
            <a:r>
              <a:rPr lang="pt-BR" altLang="pt-BR" sz="1100">
                <a:ea typeface="ＭＳ Ｐゴシック" panose="020B0600070205080204" pitchFamily="34" charset="-128"/>
              </a:rPr>
              <a:t>Tendo em mente o objetivo principal da modelagem é necessário fazer uma releitura no documento que possui o contexto do problema a ser modelado listando as entidades, como toda entidade é uma coisa, ou objeto real ou abstrato sua definição é muito parecida com a definição de substantivo, ou seja, listando os substantivos do problema é só levantar a real necessidade de armazenar informações daquele objeto no contexto atual do problema.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pt-BR" altLang="pt-BR" sz="1100" b="1">
                <a:ea typeface="ＭＳ Ｐゴシック" panose="020B0600070205080204" pitchFamily="34" charset="-128"/>
              </a:rPr>
              <a:t>Levantamento dos atributos</a:t>
            </a:r>
            <a:r>
              <a:rPr lang="pt-BR" altLang="pt-BR" sz="1100">
                <a:ea typeface="ＭＳ Ｐゴシック" panose="020B0600070205080204" pitchFamily="34" charset="-128"/>
              </a:rPr>
              <a:t>: Após identificar as entidades o próximo passo é verificar quais serão os atributos, nem sempre todos os atributos encontram-se no documento gerado com o levantamento de requisitos, muitas vezes é necessário verificar com o cliente requisitante se todos os atributos levantados são necessários para satisfazer o problema.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pt-BR" altLang="pt-BR" sz="1100">
                <a:ea typeface="ＭＳ Ｐゴシック" panose="020B0600070205080204" pitchFamily="34" charset="-128"/>
              </a:rPr>
              <a:t>Faça uma releitura do documento objetivando o </a:t>
            </a:r>
            <a:r>
              <a:rPr lang="pt-BR" altLang="pt-BR" sz="1100" b="1">
                <a:ea typeface="ＭＳ Ｐゴシック" panose="020B0600070205080204" pitchFamily="34" charset="-128"/>
              </a:rPr>
              <a:t>Levantamento dos relacionamentos: </a:t>
            </a:r>
            <a:r>
              <a:rPr lang="pt-BR" altLang="pt-BR" sz="1100">
                <a:ea typeface="ＭＳ Ｐゴシック" panose="020B0600070205080204" pitchFamily="34" charset="-128"/>
              </a:rPr>
              <a:t> identificar ações que liguem uma entidade levantada à outra, por definição o relacionamento é um verbo.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pt-BR" altLang="pt-BR" sz="1100" b="1">
                <a:ea typeface="ＭＳ Ｐゴシック" panose="020B0600070205080204" pitchFamily="34" charset="-128"/>
              </a:rPr>
              <a:t>Levantamento das cardinalidades: </a:t>
            </a:r>
            <a:r>
              <a:rPr lang="pt-BR" altLang="pt-BR" sz="1100">
                <a:ea typeface="ＭＳ Ｐゴシック" panose="020B0600070205080204" pitchFamily="34" charset="-128"/>
              </a:rPr>
              <a:t>Após ligar as entidades levantadas com os relacionamentos definidos é necessário definir o grau de cardinalidade.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pt-BR" altLang="pt-BR" sz="1100" b="1">
                <a:ea typeface="ＭＳ Ｐゴシック" panose="020B0600070205080204" pitchFamily="34" charset="-128"/>
              </a:rPr>
              <a:t>Realizar a normalização dos dados.</a:t>
            </a:r>
          </a:p>
          <a:p>
            <a:endParaRPr lang="pt-BR" altLang="pt-BR" sz="1100">
              <a:ea typeface="ＭＳ Ｐゴシック" panose="020B0600070205080204" pitchFamily="34" charset="-128"/>
            </a:endParaRP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A13FDADD-2E9E-4D9F-A082-DF70AB97FC86}" type="slidenum">
              <a:rPr lang="en-US" altLang="pt-BR">
                <a:solidFill>
                  <a:schemeClr val="tx1">
                    <a:lumMod val="50000"/>
                    <a:lumOff val="50000"/>
                  </a:schemeClr>
                </a:solidFill>
              </a:rPr>
              <a:pPr eaLnBrk="1" hangingPunct="1">
                <a:spcAft>
                  <a:spcPts val="600"/>
                </a:spcAft>
              </a:pPr>
              <a:t>7</a:t>
            </a:fld>
            <a:endParaRPr lang="en-US" alt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2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9018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Estudo de caso: Sistema bancário</a:t>
            </a:r>
          </a:p>
        </p:txBody>
      </p:sp>
      <p:sp>
        <p:nvSpPr>
          <p:cNvPr id="31747" name="Espaço Reservado para Conteúdo 3"/>
          <p:cNvSpPr>
            <a:spLocks noGrp="1"/>
          </p:cNvSpPr>
          <p:nvPr>
            <p:ph idx="1"/>
          </p:nvPr>
        </p:nvSpPr>
        <p:spPr bwMode="auto">
          <a:xfrm>
            <a:off x="838200" y="1597446"/>
            <a:ext cx="10515600" cy="47589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BR" altLang="pt-BR" sz="1800" dirty="0">
                <a:ea typeface="ＭＳ Ｐゴシック" panose="020B0600070205080204" pitchFamily="34" charset="-128"/>
              </a:rPr>
              <a:t>O banco popular S/A. possui inúmeras agências no interior do estado de São Paulo, contando atualmente com um número significativo de clientes, o procedimento de abertura de uma conta corrente é bastante simples, não havendo necessidade de fazer um depósito inicial, já que alguns clientes utilizam a conta apenas para receber os seus salários. Como todo banco, existe a possibilidade de abertura de uma conta corrente conjunta (no caso de casais, por exemplo). Toda conta corrente está associada a uma agência bancária, mas nada impede que um cliente possua contas em agências diferentes, desde que isso seja de seu interesse. Os movimentos de cada conta corrente (créditos e débitos) são armazenados pelos sistemas informatizados do banco de maneira a tornar possível a emissão de extratos bancários a que cada cliente tem direito.</a:t>
            </a:r>
          </a:p>
          <a:p>
            <a:pPr marL="0" indent="0">
              <a:buNone/>
            </a:pPr>
            <a:r>
              <a:rPr lang="pt-BR" altLang="pt-BR" sz="1800" dirty="0">
                <a:ea typeface="ＭＳ Ｐゴシック" panose="020B0600070205080204" pitchFamily="34" charset="-128"/>
              </a:rPr>
              <a:t>Com base nessas informações, faça o MER correspondente, identificando também os principais atributos necessários ao gerenciamento das contas correntes do banco, considere ainda as seguintes especificações.</a:t>
            </a:r>
          </a:p>
          <a:p>
            <a:pPr lvl="1">
              <a:buFontTx/>
              <a:buAutoNum type="alphaLcParenR"/>
            </a:pPr>
            <a:r>
              <a:rPr lang="pt-BR" altLang="pt-BR" sz="1800" dirty="0">
                <a:ea typeface="ＭＳ Ｐゴシック" panose="020B0600070205080204" pitchFamily="34" charset="-128"/>
              </a:rPr>
              <a:t>Não existem duas contas com o mesmo número, mesmo que em agências diferentes.</a:t>
            </a:r>
          </a:p>
          <a:p>
            <a:pPr lvl="1">
              <a:buFontTx/>
              <a:buAutoNum type="alphaLcParenR"/>
            </a:pPr>
            <a:r>
              <a:rPr lang="pt-BR" altLang="pt-BR" sz="1800" dirty="0">
                <a:ea typeface="ＭＳ Ｐゴシック" panose="020B0600070205080204" pitchFamily="34" charset="-128"/>
              </a:rPr>
              <a:t>O sistema deve permitir saber a data em que a conta foi aberta.</a:t>
            </a:r>
          </a:p>
          <a:p>
            <a:pPr lvl="1">
              <a:buFontTx/>
              <a:buAutoNum type="alphaLcParenR"/>
            </a:pPr>
            <a:r>
              <a:rPr lang="pt-BR" altLang="pt-BR" sz="1800" dirty="0">
                <a:ea typeface="ＭＳ Ｐゴシック" panose="020B0600070205080204" pitchFamily="34" charset="-128"/>
              </a:rPr>
              <a:t>Toda agência possui, além de seu código, um nome próprio.</a:t>
            </a:r>
          </a:p>
          <a:p>
            <a:pPr lvl="1">
              <a:buFontTx/>
              <a:buAutoNum type="alphaLcParenR"/>
            </a:pPr>
            <a:r>
              <a:rPr lang="pt-BR" altLang="pt-BR" sz="1800" dirty="0">
                <a:ea typeface="ＭＳ Ｐゴシック" panose="020B0600070205080204" pitchFamily="34" charset="-128"/>
              </a:rPr>
              <a:t>Todo cliente possui sua própria senha, mesmo que os clientes estejam associados a mesma conta, no caso de conta conjunta.</a:t>
            </a:r>
          </a:p>
          <a:p>
            <a:endParaRPr lang="pt-BR" altLang="pt-BR" sz="1800" dirty="0">
              <a:ea typeface="ＭＳ Ｐゴシック" panose="020B0600070205080204" pitchFamily="34" charset="-128"/>
            </a:endParaRPr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1862ED-E436-4466-A43F-6FA07CEF3BE5}" type="slidenum">
              <a:rPr lang="en-US" altLang="pt-BR">
                <a:solidFill>
                  <a:srgbClr val="000000"/>
                </a:solidFill>
              </a:rPr>
              <a:pPr eaLnBrk="1" hangingPunct="1"/>
              <a:t>8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05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Obrigado</a:t>
            </a:r>
            <a:endParaRPr lang="pt-BR" dirty="0"/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D6CFBD23-E4BA-E3A5-3411-1B9FDFC998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435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637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Tema do Office</vt:lpstr>
      <vt:lpstr>Workshop: Banco de dados Relacional: Da análise ao Modelo Entidade Relacionamento de um estudo de caso de sistema bancário</vt:lpstr>
      <vt:lpstr>Material do Workshop</vt:lpstr>
      <vt:lpstr>Principais banco de dados em 2024</vt:lpstr>
      <vt:lpstr>Banco de Dados relacional</vt:lpstr>
      <vt:lpstr>MER – Modelo Entidade Relacionamento</vt:lpstr>
      <vt:lpstr>Exemplo de MER (Nível conceitual)</vt:lpstr>
      <vt:lpstr>Passos para geração de um MER</vt:lpstr>
      <vt:lpstr>Estudo de caso: Sistema bancário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Workshop: Banco de dados Relacional: Da análise ao Modelo Entidade Relacionamento de um estudo de caso de sistema bancário</dc:title>
  <dc:creator>Edson Martin Feitosa</dc:creator>
  <cp:lastModifiedBy>Edson Martin Feitosa</cp:lastModifiedBy>
  <cp:revision>17</cp:revision>
  <dcterms:created xsi:type="dcterms:W3CDTF">2024-05-27T17:27:58Z</dcterms:created>
  <dcterms:modified xsi:type="dcterms:W3CDTF">2024-06-04T12:13:35Z</dcterms:modified>
</cp:coreProperties>
</file>