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63" r:id="rId7"/>
    <p:sldId id="266" r:id="rId8"/>
    <p:sldId id="264" r:id="rId9"/>
    <p:sldId id="265" r:id="rId10"/>
    <p:sldId id="269" r:id="rId11"/>
    <p:sldId id="267" r:id="rId12"/>
    <p:sldId id="268" r:id="rId13"/>
    <p:sldId id="270" r:id="rId14"/>
    <p:sldId id="271" r:id="rId15"/>
    <p:sldId id="272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29251B-8557-487E-9DB6-356982F5E9B2}">
          <p14:sldIdLst>
            <p14:sldId id="256"/>
            <p14:sldId id="262"/>
            <p14:sldId id="263"/>
            <p14:sldId id="266"/>
            <p14:sldId id="264"/>
            <p14:sldId id="265"/>
            <p14:sldId id="269"/>
            <p14:sldId id="267"/>
            <p14:sldId id="268"/>
            <p14:sldId id="270"/>
            <p14:sldId id="271"/>
            <p14:sldId id="272"/>
          </p14:sldIdLst>
        </p14:section>
        <p14:section name="Seção sem Título" id="{2DD6AEFB-CC75-4265-85BF-39C1F2A51F5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86B"/>
    <a:srgbClr val="F7D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8AAE2-9032-4945-BE3F-7FE19ED0E42D}" v="1" dt="2020-09-25T20:18:30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0" y="24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Carlos De Sousa" userId="S::ext-rodrigo.sousa@bbts.com.br::cf8a3b57-24f9-47c1-a56f-36bce1ad6ab5" providerId="AD" clId="Web-{2868AAE2-9032-4945-BE3F-7FE19ED0E42D}"/>
    <pc:docChg chg="modSld">
      <pc:chgData name="Rodrigo Carlos De Sousa" userId="S::ext-rodrigo.sousa@bbts.com.br::cf8a3b57-24f9-47c1-a56f-36bce1ad6ab5" providerId="AD" clId="Web-{2868AAE2-9032-4945-BE3F-7FE19ED0E42D}" dt="2020-09-25T20:18:30.727" v="0" actId="1076"/>
      <pc:docMkLst>
        <pc:docMk/>
      </pc:docMkLst>
      <pc:sldChg chg="modSp">
        <pc:chgData name="Rodrigo Carlos De Sousa" userId="S::ext-rodrigo.sousa@bbts.com.br::cf8a3b57-24f9-47c1-a56f-36bce1ad6ab5" providerId="AD" clId="Web-{2868AAE2-9032-4945-BE3F-7FE19ED0E42D}" dt="2020-09-25T20:18:30.727" v="0" actId="1076"/>
        <pc:sldMkLst>
          <pc:docMk/>
          <pc:sldMk cId="55632072" sldId="268"/>
        </pc:sldMkLst>
        <pc:spChg chg="mod">
          <ac:chgData name="Rodrigo Carlos De Sousa" userId="S::ext-rodrigo.sousa@bbts.com.br::cf8a3b57-24f9-47c1-a56f-36bce1ad6ab5" providerId="AD" clId="Web-{2868AAE2-9032-4945-BE3F-7FE19ED0E42D}" dt="2020-09-25T20:18:30.727" v="0" actId="1076"/>
          <ac:spMkLst>
            <pc:docMk/>
            <pc:sldMk cId="55632072" sldId="268"/>
            <ac:spMk id="2" creationId="{1956A519-3CA7-394D-8319-69696E0F5F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60D03-3B2A-48FE-AC06-C11AD3CB1E7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25292-7085-46FC-AE92-032622A362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74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E912D-6C84-4DCA-8305-52D81F7C691F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A052-67B1-4CC2-8731-89A9570A9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6178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556953"/>
            <a:ext cx="10058400" cy="3804736"/>
          </a:xfrm>
          <a:prstGeom prst="rect">
            <a:avLst/>
          </a:prstGeom>
        </p:spPr>
        <p:txBody>
          <a:bodyPr anchor="b"/>
          <a:lstStyle>
            <a:lvl1pPr>
              <a:defRPr lang="pt-BR" sz="8000" kern="1200" spc="-50" baseline="0" dirty="0">
                <a:solidFill>
                  <a:srgbClr val="13386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1096963" y="4463936"/>
            <a:ext cx="10058400" cy="11222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pt-BR" sz="2400" kern="1200" cap="all" spc="200" baseline="0" dirty="0" smtClean="0">
                <a:solidFill>
                  <a:srgbClr val="13386B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>
          <a:xfrm>
            <a:off x="1096963" y="5688401"/>
            <a:ext cx="10058400" cy="259032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915430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5074920"/>
            <a:ext cx="11544299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375" y="5993716"/>
            <a:ext cx="11544299" cy="311834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9500FAB-8FAD-4ACF-8D6A-694C9DFFDD49}"/>
              </a:ext>
            </a:extLst>
          </p:cNvPr>
          <p:cNvSpPr txBox="1">
            <a:spLocks/>
          </p:cNvSpPr>
          <p:nvPr userDrawn="1"/>
        </p:nvSpPr>
        <p:spPr>
          <a:xfrm>
            <a:off x="1100050" y="6564701"/>
            <a:ext cx="10055313" cy="231431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 dirty="0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418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DeTexto 11"/>
          <p:cNvSpPr txBox="1"/>
          <p:nvPr userDrawn="1"/>
        </p:nvSpPr>
        <p:spPr>
          <a:xfrm>
            <a:off x="304800" y="5335155"/>
            <a:ext cx="1156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+mj-lt"/>
              </a:rPr>
              <a:t>Obrigado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DA22AD-C42C-4205-ACA7-236894372187}"/>
              </a:ext>
            </a:extLst>
          </p:cNvPr>
          <p:cNvSpPr txBox="1">
            <a:spLocks/>
          </p:cNvSpPr>
          <p:nvPr userDrawn="1"/>
        </p:nvSpPr>
        <p:spPr>
          <a:xfrm>
            <a:off x="1100050" y="6564701"/>
            <a:ext cx="10055313" cy="231431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 dirty="0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7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0819" y="1280160"/>
            <a:ext cx="11521441" cy="458893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40819" y="831272"/>
            <a:ext cx="11521441" cy="349135"/>
          </a:xfrm>
          <a:prstGeom prst="rect">
            <a:avLst/>
          </a:prstGeom>
        </p:spPr>
        <p:txBody>
          <a:bodyPr/>
          <a:lstStyle>
            <a:lvl1pPr marL="36000">
              <a:defRPr lang="pt-BR" sz="1800" kern="1200" cap="all" spc="200" baseline="0" dirty="0">
                <a:solidFill>
                  <a:srgbClr val="13386B"/>
                </a:solidFill>
                <a:latin typeface="+mj-lt"/>
                <a:ea typeface="+mn-ea"/>
                <a:cs typeface="+mn-cs"/>
              </a:defRPr>
            </a:lvl1pPr>
            <a:lvl2pPr marL="201168" indent="0">
              <a:buClr>
                <a:srgbClr val="13386B"/>
              </a:buClr>
              <a:buSzPct val="90000"/>
              <a:buFont typeface="Wingdings" panose="05000000000000000000" pitchFamily="2" charset="2"/>
              <a:buNone/>
              <a:defRPr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0885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40819" y="831272"/>
            <a:ext cx="11521441" cy="349135"/>
          </a:xfrm>
          <a:prstGeom prst="rect">
            <a:avLst/>
          </a:prstGeom>
        </p:spPr>
        <p:txBody>
          <a:bodyPr/>
          <a:lstStyle>
            <a:lvl1pPr marL="36000">
              <a:defRPr lang="pt-BR" sz="1800" kern="1200" cap="all" spc="200" baseline="0" dirty="0">
                <a:solidFill>
                  <a:srgbClr val="13386B"/>
                </a:solidFill>
                <a:latin typeface="+mj-lt"/>
                <a:ea typeface="+mn-ea"/>
                <a:cs typeface="+mn-cs"/>
              </a:defRPr>
            </a:lvl1pPr>
            <a:lvl2pPr marL="201168" indent="0">
              <a:buClr>
                <a:srgbClr val="13386B"/>
              </a:buClr>
              <a:buSzPct val="90000"/>
              <a:buFont typeface="Wingdings" panose="05000000000000000000" pitchFamily="2" charset="2"/>
              <a:buNone/>
              <a:defRPr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4088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0820" y="1280160"/>
            <a:ext cx="5544591" cy="458893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40819" y="831272"/>
            <a:ext cx="11521441" cy="349135"/>
          </a:xfrm>
          <a:prstGeom prst="rect">
            <a:avLst/>
          </a:prstGeom>
        </p:spPr>
        <p:txBody>
          <a:bodyPr/>
          <a:lstStyle>
            <a:lvl1pPr marL="36000">
              <a:defRPr lang="pt-BR" sz="1800" kern="1200" cap="all" spc="200" baseline="0" dirty="0">
                <a:solidFill>
                  <a:srgbClr val="13386B"/>
                </a:solidFill>
                <a:latin typeface="+mj-lt"/>
                <a:ea typeface="+mn-ea"/>
                <a:cs typeface="+mn-cs"/>
              </a:defRPr>
            </a:lvl1pPr>
            <a:lvl2pPr marL="201168" indent="0">
              <a:buClr>
                <a:srgbClr val="13386B"/>
              </a:buClr>
              <a:buSzPct val="90000"/>
              <a:buFont typeface="Wingdings" panose="05000000000000000000" pitchFamily="2" charset="2"/>
              <a:buNone/>
              <a:defRPr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316282" y="1280160"/>
            <a:ext cx="5544591" cy="458893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0819" y="908051"/>
            <a:ext cx="11521441" cy="496104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88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68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340818" y="293125"/>
            <a:ext cx="11012982" cy="440121"/>
          </a:xfrm>
          <a:prstGeom prst="rect">
            <a:avLst/>
          </a:prstGeom>
        </p:spPr>
        <p:txBody>
          <a:bodyPr/>
          <a:lstStyle>
            <a:lvl1pPr marL="36000">
              <a:defRPr lang="pt-BR" sz="2600" kern="1200" spc="-50" baseline="0" smtClean="0">
                <a:solidFill>
                  <a:srgbClr val="13386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0818" y="6076604"/>
            <a:ext cx="11521441" cy="191192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54884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8"/>
          <p:cNvCxnSpPr/>
          <p:nvPr userDrawn="1"/>
        </p:nvCxnSpPr>
        <p:spPr>
          <a:xfrm>
            <a:off x="340821" y="733246"/>
            <a:ext cx="11521441" cy="0"/>
          </a:xfrm>
          <a:prstGeom prst="line">
            <a:avLst/>
          </a:prstGeom>
          <a:ln w="9525">
            <a:solidFill>
              <a:srgbClr val="F7D9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0820" y="925235"/>
            <a:ext cx="5544591" cy="494385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316282" y="925235"/>
            <a:ext cx="5544591" cy="494385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3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5680" y="51959"/>
            <a:ext cx="1980000" cy="22088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33278" y="594359"/>
            <a:ext cx="7420671" cy="571084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3386B"/>
                </a:solidFill>
              </a:defRPr>
            </a:lvl1pPr>
            <a:lvl2pPr marL="38404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13386B"/>
                </a:solidFill>
              </a:defRPr>
            </a:lvl2pPr>
            <a:lvl3pPr marL="56692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3pPr>
            <a:lvl4pPr marL="74980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4pPr>
            <a:lvl5pPr marL="932688" indent="-182880">
              <a:buClr>
                <a:srgbClr val="13386B"/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rgbClr val="13386B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3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433278" y="6459785"/>
            <a:ext cx="6714089" cy="290149"/>
          </a:xfrm>
          <a:prstGeom prst="rect">
            <a:avLst/>
          </a:prstGeom>
        </p:spPr>
        <p:txBody>
          <a:bodyPr/>
          <a:lstStyle>
            <a:lvl1pPr algn="l">
              <a:defRPr lang="en-US" sz="800" kern="1200" spc="-50" baseline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147367" y="6459785"/>
            <a:ext cx="713506" cy="2901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719A756-12F4-4001-A9AC-E60B11D70AB1}"/>
              </a:ext>
            </a:extLst>
          </p:cNvPr>
          <p:cNvSpPr txBox="1">
            <a:spLocks/>
          </p:cNvSpPr>
          <p:nvPr userDrawn="1"/>
        </p:nvSpPr>
        <p:spPr>
          <a:xfrm>
            <a:off x="457201" y="6459785"/>
            <a:ext cx="3253672" cy="336347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 dirty="0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 userDrawn="1"/>
        </p:nvSpPr>
        <p:spPr>
          <a:xfrm>
            <a:off x="4104079" y="0"/>
            <a:ext cx="8087921" cy="68580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753" y="1088967"/>
            <a:ext cx="7205921" cy="480891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4040055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B35086-8A0F-4CF8-981F-A05C9902B50E}"/>
              </a:ext>
            </a:extLst>
          </p:cNvPr>
          <p:cNvSpPr txBox="1">
            <a:spLocks/>
          </p:cNvSpPr>
          <p:nvPr userDrawn="1"/>
        </p:nvSpPr>
        <p:spPr>
          <a:xfrm>
            <a:off x="4104078" y="6564701"/>
            <a:ext cx="8087907" cy="231431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 dirty="0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50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3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7D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65680" y="51959"/>
            <a:ext cx="1980000" cy="22088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11538065" y="293126"/>
            <a:ext cx="653935" cy="20021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#interna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3B937A-0612-4478-B573-D551B6E4DB19}"/>
              </a:ext>
            </a:extLst>
          </p:cNvPr>
          <p:cNvSpPr txBox="1">
            <a:spLocks/>
          </p:cNvSpPr>
          <p:nvPr userDrawn="1"/>
        </p:nvSpPr>
        <p:spPr>
          <a:xfrm>
            <a:off x="1100050" y="6564701"/>
            <a:ext cx="10055313" cy="231431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i="1" dirty="0">
                <a:solidFill>
                  <a:schemeClr val="bg1"/>
                </a:solidFill>
              </a:rPr>
              <a:t>conectar pessoas e tecnologia para o desenvolvimento da sociedade</a:t>
            </a:r>
            <a:endParaRPr lang="en-US" sz="800" i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8" r:id="rId3"/>
    <p:sldLayoutId id="2147483665" r:id="rId4"/>
    <p:sldLayoutId id="2147483664" r:id="rId5"/>
    <p:sldLayoutId id="2147483667" r:id="rId6"/>
    <p:sldLayoutId id="2147483666" r:id="rId7"/>
    <p:sldLayoutId id="2147483656" r:id="rId8"/>
    <p:sldLayoutId id="2147483669" r:id="rId9"/>
    <p:sldLayoutId id="2147483657" r:id="rId10"/>
    <p:sldLayoutId id="21474836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hyperlink" Target="https://pixabay.com/en/icon-calendar-stylized-1549619/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7.png"/><Relationship Id="rId4" Type="http://schemas.openxmlformats.org/officeDocument/2006/relationships/slide" Target="slide11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Avaliação de construção do </a:t>
            </a:r>
            <a:r>
              <a:rPr lang="pt-BR" dirty="0" err="1"/>
              <a:t>app</a:t>
            </a:r>
            <a:r>
              <a:rPr lang="pt-BR" dirty="0"/>
              <a:t> movera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798DA1F-4D60-C74D-9BCA-420464D7E5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10" y="910567"/>
            <a:ext cx="6702380" cy="291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 de Prazo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40819" y="1280160"/>
            <a:ext cx="11521441" cy="790687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Média de ± 40 pontos de estória por analista em uma </a:t>
            </a:r>
            <a:r>
              <a:rPr lang="pt-BR" dirty="0" err="1"/>
              <a:t>sprint</a:t>
            </a:r>
            <a:endParaRPr lang="pt-BR" dirty="0"/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Pressupondo 1 </a:t>
            </a:r>
            <a:r>
              <a:rPr lang="pt-BR" dirty="0" err="1"/>
              <a:t>Scrum</a:t>
            </a:r>
            <a:r>
              <a:rPr lang="pt-BR" dirty="0"/>
              <a:t> Master + 4 Analistas</a:t>
            </a:r>
          </a:p>
          <a:p>
            <a:pPr marL="201168" lvl="1" indent="0">
              <a:buNone/>
            </a:pP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Metodologia ágil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677C33-1F3B-1E4D-B3F7-417CD529BFDB}"/>
              </a:ext>
            </a:extLst>
          </p:cNvPr>
          <p:cNvGrpSpPr/>
          <p:nvPr/>
        </p:nvGrpSpPr>
        <p:grpSpPr>
          <a:xfrm>
            <a:off x="2025354" y="2585429"/>
            <a:ext cx="7134903" cy="1687143"/>
            <a:chOff x="2025354" y="2097742"/>
            <a:chExt cx="7134903" cy="16871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E79416-133A-CB44-B9F2-FFB0E4B7C57C}"/>
                </a:ext>
              </a:extLst>
            </p:cNvPr>
            <p:cNvSpPr txBox="1"/>
            <p:nvPr/>
          </p:nvSpPr>
          <p:spPr>
            <a:xfrm>
              <a:off x="2025354" y="2756648"/>
              <a:ext cx="7134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3386B"/>
                  </a:solidFill>
                </a:rPr>
                <a:t>MÉDIA PONTOS DE ESTÓRIAS DE UM ANALISTA POR SPRINT: (5 * 40) = 150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C5D93-284D-384E-A14A-76C40ACEA7D8}"/>
                </a:ext>
              </a:extLst>
            </p:cNvPr>
            <p:cNvSpPr txBox="1"/>
            <p:nvPr/>
          </p:nvSpPr>
          <p:spPr>
            <a:xfrm>
              <a:off x="3857344" y="2097742"/>
              <a:ext cx="348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3386B"/>
                  </a:solidFill>
                </a:rPr>
                <a:t>TOTAL PONTOS DE ESTÓRIAS: 2095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13C3D3B-2DC6-6641-825C-C8329A6D9EC1}"/>
                    </a:ext>
                  </a:extLst>
                </p:cNvPr>
                <p:cNvSpPr txBox="1"/>
                <p:nvPr/>
              </p:nvSpPr>
              <p:spPr>
                <a:xfrm>
                  <a:off x="5396420" y="308610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13386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m:oMathPara>
                  </a14:m>
                  <a:endParaRPr lang="en-US" dirty="0">
                    <a:solidFill>
                      <a:srgbClr val="13386B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13C3D3B-2DC6-6641-825C-C8329A6D9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420" y="3086101"/>
                  <a:ext cx="41068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FB45B9-6185-C947-B878-99985D87ACD0}"/>
                    </a:ext>
                  </a:extLst>
                </p:cNvPr>
                <p:cNvSpPr txBox="1"/>
                <p:nvPr/>
              </p:nvSpPr>
              <p:spPr>
                <a:xfrm>
                  <a:off x="5396419" y="2427195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13386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n-US" dirty="0">
                    <a:solidFill>
                      <a:srgbClr val="13386B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FB45B9-6185-C947-B878-99985D87A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419" y="2427195"/>
                  <a:ext cx="4106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502ED1-A5A1-404F-9FDF-93691C566AB8}"/>
                </a:ext>
              </a:extLst>
            </p:cNvPr>
            <p:cNvSpPr txBox="1"/>
            <p:nvPr/>
          </p:nvSpPr>
          <p:spPr>
            <a:xfrm>
              <a:off x="4293425" y="3415553"/>
              <a:ext cx="2616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3386B"/>
                  </a:solidFill>
                </a:rPr>
                <a:t>SPRINTS NECESSÁRIAS: 11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3F1165-4084-BD4D-A5B4-22B676E2D2CD}"/>
              </a:ext>
            </a:extLst>
          </p:cNvPr>
          <p:cNvSpPr txBox="1"/>
          <p:nvPr/>
        </p:nvSpPr>
        <p:spPr>
          <a:xfrm>
            <a:off x="3318700" y="4993065"/>
            <a:ext cx="505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13386B"/>
                </a:solidFill>
              </a:rPr>
              <a:t>11 sprints </a:t>
            </a:r>
            <a:r>
              <a:rPr lang="en-US" sz="3200" dirty="0" err="1">
                <a:solidFill>
                  <a:srgbClr val="13386B"/>
                </a:solidFill>
              </a:rPr>
              <a:t>ou</a:t>
            </a:r>
            <a:r>
              <a:rPr lang="en-US" sz="3200" dirty="0">
                <a:solidFill>
                  <a:srgbClr val="13386B"/>
                </a:solidFill>
              </a:rPr>
              <a:t> 5 </a:t>
            </a:r>
            <a:r>
              <a:rPr lang="en-US" sz="3200" dirty="0" err="1">
                <a:solidFill>
                  <a:srgbClr val="13386B"/>
                </a:solidFill>
              </a:rPr>
              <a:t>meses</a:t>
            </a:r>
            <a:r>
              <a:rPr lang="en-US" sz="3200" dirty="0">
                <a:solidFill>
                  <a:srgbClr val="13386B"/>
                </a:solidFill>
              </a:rPr>
              <a:t> e </a:t>
            </a:r>
            <a:r>
              <a:rPr lang="en-US" sz="3200" dirty="0" err="1">
                <a:solidFill>
                  <a:srgbClr val="13386B"/>
                </a:solidFill>
              </a:rPr>
              <a:t>meio</a:t>
            </a:r>
            <a:endParaRPr lang="en-US" sz="3200" dirty="0">
              <a:solidFill>
                <a:srgbClr val="133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5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(Time)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40819" y="1280160"/>
            <a:ext cx="11521441" cy="1015695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1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1 Analista </a:t>
            </a:r>
            <a:r>
              <a:rPr lang="pt-BR" dirty="0" err="1"/>
              <a:t>Senior</a:t>
            </a:r>
            <a:endParaRPr lang="pt-BR" dirty="0"/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3 Analistas Júnior</a:t>
            </a:r>
          </a:p>
          <a:p>
            <a:pPr marL="201168" lvl="1" indent="0">
              <a:buNone/>
            </a:pP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Metodologia ágil</a:t>
            </a:r>
          </a:p>
        </p:txBody>
      </p:sp>
    </p:spTree>
    <p:extLst>
      <p:ext uri="{BB962C8B-B14F-4D97-AF65-F5344CB8AC3E}">
        <p14:creationId xmlns:p14="http://schemas.microsoft.com/office/powerpoint/2010/main" val="92317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Custos (Time)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40819" y="1280160"/>
            <a:ext cx="11521441" cy="1015695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</a:t>
            </a:r>
            <a:r>
              <a:rPr lang="pt-BR" dirty="0" err="1"/>
              <a:t>Scrum</a:t>
            </a:r>
            <a:r>
              <a:rPr lang="pt-BR" dirty="0"/>
              <a:t> Master (</a:t>
            </a:r>
            <a:r>
              <a:rPr lang="pt-BR" dirty="0" err="1"/>
              <a:t>R</a:t>
            </a:r>
            <a:r>
              <a:rPr lang="pt-BR" dirty="0"/>
              <a:t>$ 20.000,00 / Mês)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Analista Sênior (</a:t>
            </a:r>
            <a:r>
              <a:rPr lang="pt-BR" dirty="0" err="1"/>
              <a:t>R</a:t>
            </a:r>
            <a:r>
              <a:rPr lang="pt-BR" dirty="0"/>
              <a:t>$ 12.000,00 / Mês)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Analistas Júnior (</a:t>
            </a:r>
            <a:r>
              <a:rPr lang="pt-BR" dirty="0" err="1"/>
              <a:t>R</a:t>
            </a:r>
            <a:r>
              <a:rPr lang="pt-BR" dirty="0"/>
              <a:t>$ 8.000,00 / Mês)</a:t>
            </a:r>
          </a:p>
          <a:p>
            <a:pPr lvl="1">
              <a:buFont typeface="Wingdings" pitchFamily="2" charset="2"/>
              <a:buChar char="q"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Metodologia ágil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D0C37-8CF6-5341-ADFF-9B5B1C87DD90}"/>
              </a:ext>
            </a:extLst>
          </p:cNvPr>
          <p:cNvSpPr txBox="1"/>
          <p:nvPr/>
        </p:nvSpPr>
        <p:spPr>
          <a:xfrm>
            <a:off x="4310385" y="5212088"/>
            <a:ext cx="258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13386B"/>
                </a:solidFill>
              </a:rPr>
              <a:t>R$ 308.000,00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55B92A-0809-994C-A4F2-EBF3DD35A417}"/>
              </a:ext>
            </a:extLst>
          </p:cNvPr>
          <p:cNvGrpSpPr/>
          <p:nvPr/>
        </p:nvGrpSpPr>
        <p:grpSpPr>
          <a:xfrm>
            <a:off x="4022940" y="2585429"/>
            <a:ext cx="3157660" cy="2341567"/>
            <a:chOff x="4022940" y="2585429"/>
            <a:chExt cx="3157660" cy="23415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30A2D6-DC1F-7542-980F-C1C4E52ADAA4}"/>
                </a:ext>
              </a:extLst>
            </p:cNvPr>
            <p:cNvSpPr txBox="1"/>
            <p:nvPr/>
          </p:nvSpPr>
          <p:spPr>
            <a:xfrm>
              <a:off x="4046043" y="3244335"/>
              <a:ext cx="3093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3386B"/>
                  </a:solidFill>
                </a:rPr>
                <a:t>1 </a:t>
              </a:r>
              <a:r>
                <a:rPr lang="en-US" dirty="0" err="1">
                  <a:solidFill>
                    <a:srgbClr val="13386B"/>
                  </a:solidFill>
                </a:rPr>
                <a:t>Analista</a:t>
              </a:r>
              <a:r>
                <a:rPr lang="en-US" dirty="0">
                  <a:solidFill>
                    <a:srgbClr val="13386B"/>
                  </a:solidFill>
                </a:rPr>
                <a:t> </a:t>
              </a:r>
              <a:r>
                <a:rPr lang="en-US" dirty="0" err="1">
                  <a:solidFill>
                    <a:srgbClr val="13386B"/>
                  </a:solidFill>
                </a:rPr>
                <a:t>Sênior</a:t>
              </a:r>
              <a:r>
                <a:rPr lang="en-US" dirty="0">
                  <a:solidFill>
                    <a:srgbClr val="13386B"/>
                  </a:solidFill>
                </a:rPr>
                <a:t>: R$ 12.000,00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A7A8D8-8F68-9F48-B831-2A79B75B5501}"/>
                </a:ext>
              </a:extLst>
            </p:cNvPr>
            <p:cNvSpPr txBox="1"/>
            <p:nvPr/>
          </p:nvSpPr>
          <p:spPr>
            <a:xfrm>
              <a:off x="4098122" y="2585429"/>
              <a:ext cx="3007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3386B"/>
                  </a:solidFill>
                </a:rPr>
                <a:t>1 Scrum Master: R$ 20.000,00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957839-6FA7-6A44-9FE7-8FE3D09BE49A}"/>
                    </a:ext>
                  </a:extLst>
                </p:cNvPr>
                <p:cNvSpPr txBox="1"/>
                <p:nvPr/>
              </p:nvSpPr>
              <p:spPr>
                <a:xfrm>
                  <a:off x="5396420" y="357378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dirty="0" smtClean="0">
                            <a:solidFill>
                              <a:srgbClr val="13386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13386B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957839-6FA7-6A44-9FE7-8FE3D09BE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420" y="3573788"/>
                  <a:ext cx="41068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F64829-B3AF-BA43-B867-9C87ADC1A05A}"/>
                    </a:ext>
                  </a:extLst>
                </p:cNvPr>
                <p:cNvSpPr txBox="1"/>
                <p:nvPr/>
              </p:nvSpPr>
              <p:spPr>
                <a:xfrm>
                  <a:off x="5396420" y="2914882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rgbClr val="13386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13386B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6F64829-B3AF-BA43-B867-9C87ADC1A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420" y="2914882"/>
                  <a:ext cx="4106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54F8BD-6AD5-3D4A-BC62-EC6263B02B0A}"/>
                </a:ext>
              </a:extLst>
            </p:cNvPr>
            <p:cNvSpPr txBox="1"/>
            <p:nvPr/>
          </p:nvSpPr>
          <p:spPr>
            <a:xfrm>
              <a:off x="4022940" y="3903240"/>
              <a:ext cx="3157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3386B"/>
                  </a:solidFill>
                </a:rPr>
                <a:t>3 </a:t>
              </a:r>
              <a:r>
                <a:rPr lang="en-US" dirty="0" err="1">
                  <a:solidFill>
                    <a:srgbClr val="13386B"/>
                  </a:solidFill>
                </a:rPr>
                <a:t>Analistas</a:t>
              </a:r>
              <a:r>
                <a:rPr lang="en-US" dirty="0">
                  <a:solidFill>
                    <a:srgbClr val="13386B"/>
                  </a:solidFill>
                </a:rPr>
                <a:t> Júnior: R$ 24.000,00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78EEDDD-A721-C948-86E4-6F4009FC64FD}"/>
                    </a:ext>
                  </a:extLst>
                </p:cNvPr>
                <p:cNvSpPr txBox="1"/>
                <p:nvPr/>
              </p:nvSpPr>
              <p:spPr>
                <a:xfrm>
                  <a:off x="5396421" y="4228212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dirty="0" smtClean="0">
                            <a:solidFill>
                              <a:srgbClr val="13386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13386B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78EEDDD-A721-C948-86E4-6F4009FC6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421" y="4228212"/>
                  <a:ext cx="4106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D2A078-46E9-E64E-902F-E47D1A0D619E}"/>
                </a:ext>
              </a:extLst>
            </p:cNvPr>
            <p:cNvSpPr txBox="1"/>
            <p:nvPr/>
          </p:nvSpPr>
          <p:spPr>
            <a:xfrm>
              <a:off x="4137536" y="4557664"/>
              <a:ext cx="292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3386B"/>
                  </a:solidFill>
                </a:rPr>
                <a:t>11 Sprints </a:t>
              </a:r>
              <a:r>
                <a:rPr lang="en-US" dirty="0" err="1">
                  <a:solidFill>
                    <a:srgbClr val="13386B"/>
                  </a:solidFill>
                </a:rPr>
                <a:t>ou</a:t>
              </a:r>
              <a:r>
                <a:rPr lang="en-US" dirty="0">
                  <a:solidFill>
                    <a:srgbClr val="13386B"/>
                  </a:solidFill>
                </a:rPr>
                <a:t> 5 </a:t>
              </a:r>
              <a:r>
                <a:rPr lang="en-US" dirty="0" err="1">
                  <a:solidFill>
                    <a:srgbClr val="13386B"/>
                  </a:solidFill>
                </a:rPr>
                <a:t>meses</a:t>
              </a:r>
              <a:r>
                <a:rPr lang="en-US" dirty="0">
                  <a:solidFill>
                    <a:srgbClr val="13386B"/>
                  </a:solidFill>
                </a:rPr>
                <a:t> e </a:t>
              </a:r>
              <a:r>
                <a:rPr lang="en-US" dirty="0" err="1">
                  <a:solidFill>
                    <a:srgbClr val="13386B"/>
                  </a:solidFill>
                </a:rPr>
                <a:t>meio</a:t>
              </a:r>
              <a:endParaRPr lang="en-US" dirty="0">
                <a:solidFill>
                  <a:srgbClr val="13386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16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88685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Arredondado 7">
            <a:hlinkClick r:id="rId2" action="ppaction://hlinksldjump"/>
          </p:cNvPr>
          <p:cNvSpPr/>
          <p:nvPr/>
        </p:nvSpPr>
        <p:spPr>
          <a:xfrm>
            <a:off x="4421411" y="2719488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000" lvl="0" defTabSz="914400">
              <a:defRPr/>
            </a:pPr>
            <a:r>
              <a:rPr lang="en-US" sz="1600" b="1" kern="0" dirty="0" err="1">
                <a:solidFill>
                  <a:srgbClr val="13386B"/>
                </a:solidFill>
              </a:rPr>
              <a:t>Estimativas</a:t>
            </a:r>
            <a:r>
              <a:rPr lang="en-US" sz="1600" b="1" kern="0" dirty="0">
                <a:solidFill>
                  <a:srgbClr val="13386B"/>
                </a:solidFill>
              </a:rPr>
              <a:t> de </a:t>
            </a:r>
            <a:r>
              <a:rPr lang="en-US" sz="1600" b="1" kern="0" dirty="0" err="1">
                <a:solidFill>
                  <a:srgbClr val="13386B"/>
                </a:solidFill>
              </a:rPr>
              <a:t>Prazo</a:t>
            </a:r>
            <a:endParaRPr lang="en-US" sz="1600" b="1" kern="0" dirty="0">
              <a:solidFill>
                <a:srgbClr val="13386B"/>
              </a:solidFill>
            </a:endParaRPr>
          </a:p>
        </p:txBody>
      </p:sp>
      <p:sp>
        <p:nvSpPr>
          <p:cNvPr id="9" name="Retângulo Arredondado 8">
            <a:hlinkClick r:id="rId3" action="ppaction://hlinksldjump"/>
          </p:cNvPr>
          <p:cNvSpPr/>
          <p:nvPr/>
        </p:nvSpPr>
        <p:spPr>
          <a:xfrm>
            <a:off x="4421411" y="1948467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3386B"/>
                </a:solidFill>
                <a:effectLst/>
                <a:uLnTx/>
                <a:uFillTx/>
              </a:rPr>
              <a:t>Estórias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3386B"/>
                </a:solidFill>
                <a:effectLst/>
                <a:uLnTx/>
                <a:uFillTx/>
              </a:rPr>
              <a:t> do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3386B"/>
                </a:solidFill>
                <a:effectLst/>
                <a:uLnTx/>
                <a:uFillTx/>
              </a:rPr>
              <a:t>Usuário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3386B"/>
              </a:solidFill>
              <a:effectLst/>
              <a:uLnTx/>
              <a:uFillTx/>
            </a:endParaRPr>
          </a:p>
        </p:txBody>
      </p:sp>
      <p:sp>
        <p:nvSpPr>
          <p:cNvPr id="10" name="Retângulo Arredondado 9">
            <a:hlinkClick r:id="rId4" action="ppaction://hlinksldjump"/>
          </p:cNvPr>
          <p:cNvSpPr/>
          <p:nvPr/>
        </p:nvSpPr>
        <p:spPr>
          <a:xfrm>
            <a:off x="4421411" y="3490511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3386B"/>
                </a:solidFill>
                <a:effectLst/>
                <a:uLnTx/>
                <a:uFillTx/>
              </a:rPr>
              <a:t>Recursos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3386B"/>
                </a:solidFill>
                <a:effectLst/>
                <a:uLnTx/>
                <a:uFillTx/>
              </a:rPr>
              <a:t> (Time)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0794768">
            <a:off x="4579593" y="3616933"/>
            <a:ext cx="658594" cy="39515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4639415" y="2783961"/>
            <a:ext cx="544580" cy="51905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756627">
            <a:off x="4696878" y="2092197"/>
            <a:ext cx="424025" cy="360540"/>
          </a:xfrm>
          <a:prstGeom prst="rect">
            <a:avLst/>
          </a:prstGeom>
        </p:spPr>
      </p:pic>
      <p:sp>
        <p:nvSpPr>
          <p:cNvPr id="16" name="Retângulo Arredondado 7">
            <a:hlinkClick r:id="rId9" action="ppaction://hlinksldjump"/>
            <a:extLst>
              <a:ext uri="{FF2B5EF4-FFF2-40B4-BE49-F238E27FC236}">
                <a16:creationId xmlns:a16="http://schemas.microsoft.com/office/drawing/2014/main" id="{7C9E9BDF-5303-6C40-9121-9271B3C9994B}"/>
              </a:ext>
            </a:extLst>
          </p:cNvPr>
          <p:cNvSpPr/>
          <p:nvPr/>
        </p:nvSpPr>
        <p:spPr>
          <a:xfrm>
            <a:off x="4421411" y="4261534"/>
            <a:ext cx="7961090" cy="648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000" lvl="0" defTabSz="914400">
              <a:defRPr/>
            </a:pPr>
            <a:r>
              <a:rPr lang="en-US" sz="1600" b="1" kern="0" dirty="0">
                <a:solidFill>
                  <a:srgbClr val="13386B"/>
                </a:solidFill>
              </a:rPr>
              <a:t>Custos (Time)</a:t>
            </a:r>
          </a:p>
        </p:txBody>
      </p:sp>
      <p:pic>
        <p:nvPicPr>
          <p:cNvPr id="17" name="Imagem 13">
            <a:extLst>
              <a:ext uri="{FF2B5EF4-FFF2-40B4-BE49-F238E27FC236}">
                <a16:creationId xmlns:a16="http://schemas.microsoft.com/office/drawing/2014/main" id="{2A0A81EB-E9EF-764C-AB9A-96A25F14F62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3343" y="4326007"/>
            <a:ext cx="576725" cy="5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Estrutura Inicial do Projeto (80 Pontos de Estória)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Projeto Inicial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Instalar e configurar as bibliotecas </a:t>
            </a:r>
            <a:r>
              <a:rPr lang="pt-BR" dirty="0" err="1"/>
              <a:t>native</a:t>
            </a:r>
            <a:r>
              <a:rPr lang="pt-BR" dirty="0"/>
              <a:t>-base (UI), </a:t>
            </a:r>
            <a:r>
              <a:rPr lang="pt-BR" dirty="0" err="1"/>
              <a:t>prop-types</a:t>
            </a:r>
            <a:r>
              <a:rPr lang="pt-BR" dirty="0"/>
              <a:t> (documentação), </a:t>
            </a:r>
            <a:r>
              <a:rPr lang="pt-BR" dirty="0" err="1"/>
              <a:t>jest</a:t>
            </a:r>
            <a:r>
              <a:rPr lang="pt-BR" dirty="0"/>
              <a:t> e </a:t>
            </a:r>
            <a:r>
              <a:rPr lang="pt-BR" dirty="0" err="1"/>
              <a:t>enzyme</a:t>
            </a:r>
            <a:r>
              <a:rPr lang="pt-BR" dirty="0"/>
              <a:t> (</a:t>
            </a:r>
            <a:r>
              <a:rPr lang="pt-BR" dirty="0" err="1"/>
              <a:t>tests</a:t>
            </a:r>
            <a:r>
              <a:rPr lang="pt-BR" dirty="0"/>
              <a:t> unitários), </a:t>
            </a:r>
            <a:r>
              <a:rPr lang="pt-BR" dirty="0" err="1"/>
              <a:t>react-navigation</a:t>
            </a:r>
            <a:r>
              <a:rPr lang="pt-BR" dirty="0"/>
              <a:t> (rotas e navegação) e </a:t>
            </a:r>
            <a:r>
              <a:rPr lang="pt-BR" dirty="0" err="1"/>
              <a:t>husky</a:t>
            </a:r>
            <a:r>
              <a:rPr lang="pt-BR" dirty="0"/>
              <a:t> (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hooks</a:t>
            </a:r>
            <a:r>
              <a:rPr lang="pt-BR" dirty="0"/>
              <a:t>)</a:t>
            </a:r>
          </a:p>
          <a:p>
            <a:pPr marL="384048" lvl="2" indent="0">
              <a:buNone/>
            </a:pPr>
            <a:endParaRPr lang="pt-BR" dirty="0"/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Camada de Serviços (300 Pontos de Estória)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Implementar rotas para navegação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Implementar camada de serviços (± 5 funções) para requisições </a:t>
            </a:r>
            <a:r>
              <a:rPr lang="pt-BR" dirty="0" err="1"/>
              <a:t>https</a:t>
            </a:r>
            <a:r>
              <a:rPr lang="pt-BR" dirty="0"/>
              <a:t> (</a:t>
            </a:r>
            <a:r>
              <a:rPr lang="pt-BR" dirty="0" err="1"/>
              <a:t>DoRequestAsync</a:t>
            </a:r>
            <a:r>
              <a:rPr lang="pt-BR" dirty="0"/>
              <a:t>, </a:t>
            </a:r>
            <a:r>
              <a:rPr lang="pt-BR" dirty="0" err="1"/>
              <a:t>DoGetAsync</a:t>
            </a:r>
            <a:r>
              <a:rPr lang="pt-BR" dirty="0"/>
              <a:t>, </a:t>
            </a:r>
            <a:r>
              <a:rPr lang="pt-BR" dirty="0" err="1"/>
              <a:t>DoPostAsync</a:t>
            </a:r>
            <a:r>
              <a:rPr lang="pt-BR" dirty="0"/>
              <a:t>, </a:t>
            </a:r>
            <a:r>
              <a:rPr lang="pt-BR" dirty="0" err="1"/>
              <a:t>DoPutAsync</a:t>
            </a:r>
            <a:r>
              <a:rPr lang="pt-BR" dirty="0"/>
              <a:t>, </a:t>
            </a:r>
            <a:r>
              <a:rPr lang="pt-BR" dirty="0" err="1"/>
              <a:t>DoDeleteAsync</a:t>
            </a:r>
            <a:r>
              <a:rPr lang="pt-BR" dirty="0"/>
              <a:t>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Implementar controle de estado (± 5 </a:t>
            </a:r>
            <a:r>
              <a:rPr lang="pt-BR" dirty="0" err="1"/>
              <a:t>hooks</a:t>
            </a:r>
            <a:r>
              <a:rPr lang="pt-BR" dirty="0"/>
              <a:t>) para cada fluxo: </a:t>
            </a:r>
            <a:r>
              <a:rPr lang="pt-BR" dirty="0" err="1"/>
              <a:t>Login</a:t>
            </a:r>
            <a:r>
              <a:rPr lang="pt-BR" dirty="0"/>
              <a:t>; Cadastro; Correção; Proposta; Formalização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estórias estruturantes</a:t>
            </a:r>
          </a:p>
        </p:txBody>
      </p:sp>
    </p:spTree>
    <p:extLst>
      <p:ext uri="{BB962C8B-B14F-4D97-AF65-F5344CB8AC3E}">
        <p14:creationId xmlns:p14="http://schemas.microsoft.com/office/powerpoint/2010/main" val="118218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Integração com Serviços (135 Pontos de Estória)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</a:t>
            </a:r>
            <a:r>
              <a:rPr lang="pt-BR" dirty="0" err="1"/>
              <a:t>Login</a:t>
            </a:r>
            <a:r>
              <a:rPr lang="pt-BR" dirty="0"/>
              <a:t> (slide 2)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CADASTRO (14) - Home (slide 3); Serviços (slide 4); Cadastro (slides 5, 6, 7, 8, 9); Assinatura do Cliente (slide 10); Serviço (slide 11); Dados do Cliente (slides 13, 14, 15, 16, 17); Dados do Cônjuge (slide 18); Referências Pessoais (slide 19); Dados Profissionais (slide 20); Rendimentos (slide 21); LSE (slide 22); Endereço (slides 23, 24, 25); Finalizar (slide 26); Anexos (slides 29, 30)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CORREÇÃO DE CADASTRO (4) - Lista de Serviços (slide 31);   Serviço (slides 32, 33); Cadastro (slides 36, 37); Anexos (slides 40, 41)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PROPOSTA (5) - Proposta (slides 54, 55); Serviço (slides 56, 57, 58, 59); Dados Básicos (slides 60, 61, 62); Membros do Grupo (slide 63); Agente (slide 64)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FORMALIZAÇÃO (3) - Formalização (slides 76, 77, 78); Serviço (slides 79, 80); Formalização (slides 82, 83)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Estórias estruturantes</a:t>
            </a:r>
          </a:p>
        </p:txBody>
      </p:sp>
    </p:spTree>
    <p:extLst>
      <p:ext uri="{BB962C8B-B14F-4D97-AF65-F5344CB8AC3E}">
        <p14:creationId xmlns:p14="http://schemas.microsoft.com/office/powerpoint/2010/main" val="351776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Componentes Reutilizáveis (440 Pontos de Estória)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"</a:t>
            </a:r>
            <a:r>
              <a:rPr lang="pt-BR" dirty="0" err="1"/>
              <a:t>Form</a:t>
            </a:r>
            <a:r>
              <a:rPr lang="pt-BR" dirty="0"/>
              <a:t>" com regras de validação de inputs (</a:t>
            </a:r>
            <a:r>
              <a:rPr lang="pt-BR" dirty="0" err="1"/>
              <a:t>InputText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, </a:t>
            </a:r>
            <a:r>
              <a:rPr lang="pt-BR" dirty="0" err="1"/>
              <a:t>Combobox</a:t>
            </a:r>
            <a:r>
              <a:rPr lang="pt-BR" dirty="0"/>
              <a:t>, etc.)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"</a:t>
            </a:r>
            <a:r>
              <a:rPr lang="pt-BR" dirty="0" err="1"/>
              <a:t>InputText</a:t>
            </a:r>
            <a:r>
              <a:rPr lang="pt-BR" dirty="0"/>
              <a:t>" com os tipos Usuário, </a:t>
            </a:r>
            <a:r>
              <a:rPr lang="pt-BR" dirty="0" err="1"/>
              <a:t>Password</a:t>
            </a:r>
            <a:r>
              <a:rPr lang="pt-BR" dirty="0"/>
              <a:t>, CNPJ, Telefone, CEP, </a:t>
            </a:r>
            <a:r>
              <a:rPr lang="pt-BR" dirty="0" err="1"/>
              <a:t>Email</a:t>
            </a:r>
            <a:r>
              <a:rPr lang="pt-BR" dirty="0"/>
              <a:t>, Data, Valor, Numérico, Pesquisa, UF.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"</a:t>
            </a:r>
            <a:r>
              <a:rPr lang="pt-BR" dirty="0" err="1"/>
              <a:t>ComboBox</a:t>
            </a:r>
            <a:r>
              <a:rPr lang="pt-BR" dirty="0"/>
              <a:t>" com opção de pesquisa e abertura modal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"</a:t>
            </a:r>
            <a:r>
              <a:rPr lang="pt-BR" dirty="0" err="1"/>
              <a:t>ComboBox</a:t>
            </a:r>
            <a:r>
              <a:rPr lang="pt-BR" dirty="0"/>
              <a:t> Modal" para apresentar o resultado do filtro do "</a:t>
            </a:r>
            <a:r>
              <a:rPr lang="pt-BR" dirty="0" err="1"/>
              <a:t>ComboBox</a:t>
            </a:r>
            <a:r>
              <a:rPr lang="pt-BR" dirty="0"/>
              <a:t>"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"Radio Button" com obrigatoriedade de preenchimento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”</a:t>
            </a:r>
            <a:r>
              <a:rPr lang="pt-BR" dirty="0" err="1"/>
              <a:t>DatePicker</a:t>
            </a:r>
            <a:r>
              <a:rPr lang="pt-BR" dirty="0"/>
              <a:t>" com obrigatoriedade de preenchimento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"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Doc</a:t>
            </a:r>
            <a:r>
              <a:rPr lang="pt-BR" dirty="0"/>
              <a:t>" para </a:t>
            </a:r>
            <a:r>
              <a:rPr lang="pt-BR" dirty="0" err="1"/>
              <a:t>escanear</a:t>
            </a:r>
            <a:r>
              <a:rPr lang="pt-BR" dirty="0"/>
              <a:t> a assinatura do proponente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para assinatura do agente.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"</a:t>
            </a:r>
            <a:r>
              <a:rPr lang="pt-BR" dirty="0" err="1"/>
              <a:t>Splash</a:t>
            </a:r>
            <a:r>
              <a:rPr lang="pt-BR" dirty="0"/>
              <a:t> </a:t>
            </a:r>
            <a:r>
              <a:rPr lang="pt-BR" dirty="0" err="1"/>
              <a:t>Screen</a:t>
            </a:r>
            <a:r>
              <a:rPr lang="pt-BR" dirty="0"/>
              <a:t>".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"</a:t>
            </a:r>
            <a:r>
              <a:rPr lang="pt-BR" dirty="0" err="1"/>
              <a:t>Card</a:t>
            </a:r>
            <a:r>
              <a:rPr lang="pt-BR" dirty="0"/>
              <a:t>" para representar a opção de "Mensagens", "Configurações", etc.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"</a:t>
            </a:r>
            <a:r>
              <a:rPr lang="pt-BR" dirty="0" err="1"/>
              <a:t>List</a:t>
            </a:r>
            <a:r>
              <a:rPr lang="pt-BR" dirty="0"/>
              <a:t> Item" para listagem de serviços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componente de "Alerta"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estórias DE COMPONENTIZAÇÃO</a:t>
            </a:r>
          </a:p>
        </p:txBody>
      </p:sp>
    </p:spTree>
    <p:extLst>
      <p:ext uri="{BB962C8B-B14F-4D97-AF65-F5344CB8AC3E}">
        <p14:creationId xmlns:p14="http://schemas.microsoft.com/office/powerpoint/2010/main" val="21843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Funcionalidades Adicionais dos Componentes Reutilizáveis (240 Pontos de Estória)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regra para validar os componentes "</a:t>
            </a:r>
            <a:r>
              <a:rPr lang="pt-BR" dirty="0" err="1"/>
              <a:t>embrulados</a:t>
            </a:r>
            <a:r>
              <a:rPr lang="pt-BR" dirty="0"/>
              <a:t>" no "</a:t>
            </a:r>
            <a:r>
              <a:rPr lang="pt-BR" dirty="0" err="1"/>
              <a:t>Form</a:t>
            </a:r>
            <a:r>
              <a:rPr lang="pt-BR" dirty="0"/>
              <a:t>"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regra para validar o conteúdo do "</a:t>
            </a:r>
            <a:r>
              <a:rPr lang="pt-BR" dirty="0" err="1"/>
              <a:t>InputText</a:t>
            </a:r>
            <a:r>
              <a:rPr lang="pt-BR" dirty="0"/>
              <a:t>" de acordo com o tipo.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regra para filtrar a lista do "</a:t>
            </a:r>
            <a:r>
              <a:rPr lang="pt-BR" dirty="0" err="1"/>
              <a:t>ComboBox</a:t>
            </a:r>
            <a:r>
              <a:rPr lang="pt-BR" dirty="0"/>
              <a:t>"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regra para filtrar cliente por nome ou </a:t>
            </a:r>
            <a:r>
              <a:rPr lang="pt-BR" dirty="0" err="1"/>
              <a:t>cpf</a:t>
            </a:r>
            <a:r>
              <a:rPr lang="pt-BR" dirty="0"/>
              <a:t>/</a:t>
            </a:r>
            <a:r>
              <a:rPr lang="pt-BR" dirty="0" err="1"/>
              <a:t>cnpj</a:t>
            </a:r>
            <a:r>
              <a:rPr lang="pt-BR" dirty="0"/>
              <a:t>.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Criar regra para validar CEP de acordo com a base dos correios.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Implementar regra para acionamento da câmera do dispositivo. Usada pelo componente "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Doc</a:t>
            </a:r>
            <a:r>
              <a:rPr lang="pt-BR" dirty="0"/>
              <a:t>”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Implementar tratamento de imagem do componente "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Doc</a:t>
            </a:r>
            <a:r>
              <a:rPr lang="pt-BR" dirty="0"/>
              <a:t>".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Implementar regra para anexar documento</a:t>
            </a:r>
          </a:p>
          <a:p>
            <a:pPr lvl="2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estórias DE COMPONENTIZAÇÃO</a:t>
            </a:r>
          </a:p>
        </p:txBody>
      </p:sp>
    </p:spTree>
    <p:extLst>
      <p:ext uri="{BB962C8B-B14F-4D97-AF65-F5344CB8AC3E}">
        <p14:creationId xmlns:p14="http://schemas.microsoft.com/office/powerpoint/2010/main" val="390112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Funcionalidades de Animação (12 Pontos de Estória)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Implementar animação para </a:t>
            </a:r>
            <a:r>
              <a:rPr lang="pt-BR" dirty="0" err="1"/>
              <a:t>Splash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  <a:p>
            <a:pPr lvl="2">
              <a:buFont typeface="Wingdings" pitchFamily="2" charset="2"/>
              <a:buChar char="q"/>
            </a:pPr>
            <a:endParaRPr lang="pt-BR" dirty="0"/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Funcionalidades de Acesso a Sensores (240 Pontos de Estória)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Implementar leitura biométrica no </a:t>
            </a:r>
            <a:r>
              <a:rPr lang="pt-BR" dirty="0" err="1"/>
              <a:t>Login</a:t>
            </a:r>
            <a:endParaRPr lang="pt-BR" dirty="0"/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Implementar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Notifications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estórias DE COMPONENTIZAÇÃO</a:t>
            </a:r>
          </a:p>
        </p:txBody>
      </p:sp>
    </p:spTree>
    <p:extLst>
      <p:ext uri="{BB962C8B-B14F-4D97-AF65-F5344CB8AC3E}">
        <p14:creationId xmlns:p14="http://schemas.microsoft.com/office/powerpoint/2010/main" val="317657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Interfaces (648 Pontos de Estória)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</a:t>
            </a:r>
            <a:r>
              <a:rPr lang="pt-BR" dirty="0" err="1"/>
              <a:t>Login</a:t>
            </a:r>
            <a:r>
              <a:rPr lang="pt-BR" dirty="0"/>
              <a:t> (slide 2)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CADASTRO (14) - Home (slide 3); Serviços (slide 4); Cadastro (slides 5, 6, 7, 8, 9); Assinatura do Cliente (slide 10); Serviço (slide 11); Dados do Cliente (slides 13, 14, 15, 16, 17); Dados do Cônjuge (slide 18); Referências Pessoais (slide 19); Dados Profissionais (slide 20); Rendimentos (slide 21); LSE (slide 22); Endereço (slides 23, 24, 25); Finalizar (slide 26); Anexos (slides 29, 30)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CORREÇÃO DE CADASTRO (4) - Lista de Serviços (slide 31);   Serviço (slides 32, 33); Cadastro (slides 36, 37); Anexos (slides 40, 41)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PROPOSTA (5) - Proposta (slides 54, 55); Serviço (slides 56, 57, 58, 59); Dados Básicos (slides 60, 61, 62); Membros do Grupo (slide 63); Agente (slide 64)</a:t>
            </a:r>
          </a:p>
          <a:p>
            <a:pPr lvl="2">
              <a:buFont typeface="Wingdings" pitchFamily="2" charset="2"/>
              <a:buChar char="q"/>
            </a:pPr>
            <a:r>
              <a:rPr lang="pt-BR" dirty="0"/>
              <a:t>   FORMALIZAÇÃO (3) - Formalização (slides 76, 77, 78); Serviço (slides 79, 80); Formalização (slides 82, 83)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estórias DE </a:t>
            </a:r>
            <a:r>
              <a:rPr lang="pt-BR" dirty="0" err="1"/>
              <a:t>iNTERFACES</a:t>
            </a:r>
            <a:r>
              <a:rPr lang="pt-BR" dirty="0"/>
              <a:t> (PÁGINAS)</a:t>
            </a:r>
          </a:p>
        </p:txBody>
      </p:sp>
    </p:spTree>
    <p:extLst>
      <p:ext uri="{BB962C8B-B14F-4D97-AF65-F5344CB8AC3E}">
        <p14:creationId xmlns:p14="http://schemas.microsoft.com/office/powerpoint/2010/main" val="60215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Usuário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40819" y="1280160"/>
            <a:ext cx="11521441" cy="2888428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pt-BR" dirty="0"/>
              <a:t>   Estrutura Inicial do Projeto ................................................................ (80 Pontos de Estória)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Camada de Serviços ........................................................................... (300 Pontos de Estória)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Integração com Serviços .................................................................... (135 Pontos de Estória)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Componentes Reutilizáveis ................................................................ (440 Pontos de Estória)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Funcionalidades Adicionais dos Componentes Reutilizáveis ............. (240 Pontos de Estória)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Funcionalidades de Animação ........................................................... (12 Pontos de Estória)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Funcionalidades de Acesso a Sensores .............................................. (240 Pontos de Estória )</a:t>
            </a:r>
          </a:p>
          <a:p>
            <a:pPr lvl="1">
              <a:buFont typeface="Wingdings" pitchFamily="2" charset="2"/>
              <a:buChar char="q"/>
            </a:pPr>
            <a:r>
              <a:rPr lang="pt-BR" dirty="0"/>
              <a:t>   Interfaces ............................................................................................ (648 Pontos de Estória)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6A519-3CA7-394D-8319-69696E0F5FB6}"/>
              </a:ext>
            </a:extLst>
          </p:cNvPr>
          <p:cNvSpPr txBox="1"/>
          <p:nvPr/>
        </p:nvSpPr>
        <p:spPr>
          <a:xfrm>
            <a:off x="2585105" y="4009277"/>
            <a:ext cx="5979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13386B"/>
                </a:solidFill>
              </a:rPr>
              <a:t>TOTAL PONTOS DE ESTÓRIAS: 2095</a:t>
            </a:r>
          </a:p>
        </p:txBody>
      </p:sp>
    </p:spTree>
    <p:extLst>
      <p:ext uri="{BB962C8B-B14F-4D97-AF65-F5344CB8AC3E}">
        <p14:creationId xmlns:p14="http://schemas.microsoft.com/office/powerpoint/2010/main" val="55632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02060"/>
      </a:accent1>
      <a:accent2>
        <a:srgbClr val="002060"/>
      </a:accent2>
      <a:accent3>
        <a:srgbClr val="1C6294"/>
      </a:accent3>
      <a:accent4>
        <a:srgbClr val="1C6294"/>
      </a:accent4>
      <a:accent5>
        <a:srgbClr val="2683C6"/>
      </a:accent5>
      <a:accent6>
        <a:srgbClr val="2683C6"/>
      </a:accent6>
      <a:hlink>
        <a:srgbClr val="1CADE4"/>
      </a:hlink>
      <a:folHlink>
        <a:srgbClr val="FFC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69BBBDCAEF354CAE0655DA1B50110C" ma:contentTypeVersion="2" ma:contentTypeDescription="Crie um novo documento." ma:contentTypeScope="" ma:versionID="cad6afb0893c172cb417af7db5ca6ff2">
  <xsd:schema xmlns:xsd="http://www.w3.org/2001/XMLSchema" xmlns:xs="http://www.w3.org/2001/XMLSchema" xmlns:p="http://schemas.microsoft.com/office/2006/metadata/properties" xmlns:ns2="0a4d9dbf-7a12-45de-948f-e9224c93f88b" targetNamespace="http://schemas.microsoft.com/office/2006/metadata/properties" ma:root="true" ma:fieldsID="765f82fc69b794c0af87d5868d6b3e3e" ns2:_="">
    <xsd:import namespace="0a4d9dbf-7a12-45de-948f-e9224c93f8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d9dbf-7a12-45de-948f-e9224c93f8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370D6A-7D6F-4B45-8072-C71629F9C2D8}"/>
</file>

<file path=customXml/itemProps2.xml><?xml version="1.0" encoding="utf-8"?>
<ds:datastoreItem xmlns:ds="http://schemas.openxmlformats.org/officeDocument/2006/customXml" ds:itemID="{09F58DB2-362F-4638-9F38-B878240BF6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79FAD4-FFCD-4D88-9154-D54D85B667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939</TotalTime>
  <Words>1211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Apresentação do PowerPoint</vt:lpstr>
      <vt:lpstr>Sumário</vt:lpstr>
      <vt:lpstr>Estórias do Usuário</vt:lpstr>
      <vt:lpstr>Estórias do Usuário</vt:lpstr>
      <vt:lpstr>Estórias do Usuário</vt:lpstr>
      <vt:lpstr>Estórias do Usuário</vt:lpstr>
      <vt:lpstr>Estórias do Usuário</vt:lpstr>
      <vt:lpstr>Estórias do Usuário</vt:lpstr>
      <vt:lpstr>Estórias do Usuário</vt:lpstr>
      <vt:lpstr>Estimativa de Prazo</vt:lpstr>
      <vt:lpstr>Recursos (Time)</vt:lpstr>
      <vt:lpstr>Custos (Time)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Pollyanna Rissatto</dc:creator>
  <cp:lastModifiedBy>Alan Lopes da Silveira</cp:lastModifiedBy>
  <cp:revision>58</cp:revision>
  <dcterms:created xsi:type="dcterms:W3CDTF">2016-11-22T18:38:19Z</dcterms:created>
  <dcterms:modified xsi:type="dcterms:W3CDTF">2020-09-25T20:18:31Z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0x0101005069BBBDCAEF354CAE0655DA1B50110C</vt:lpwstr>
  </property>
</Properties>
</file>