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5A6F-4B04-431E-942E-7CB1B9FED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4F5F8-712D-4988-8E3E-F5BBEB3BC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B0F0-4EAA-49EE-822E-0835C1FB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9CDE-BCB4-41C9-8CAF-A5D53234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97D1-CC9E-4968-94E2-B759C59C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ABE6-51CD-4D7F-BDA3-5E9382B7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47568-570A-462C-8139-DD65B1C64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2C46-8BB9-4BEA-BA21-BC513DAD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C5E3-2A7C-4DA6-B429-3285DACE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2826-F513-43BE-8D43-1AC49D00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9D319-12C7-4430-9F00-18C0B9A8F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307E-22DF-4615-969D-C0BAEDD6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8004-2282-4CEC-8E9F-98A5D8F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3A6D-A190-4D50-80D7-92F36DCB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FC18-2462-46E8-ABBB-EBCA9DE1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D429-3D61-4B6B-97EB-0D478A17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1A02-1B84-4F60-86BF-488831C6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9FE5-A892-4274-ADD0-C58F32EE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1304-B7EE-46C8-9D06-48EF37DC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C7C8-AF90-4848-A6FF-DB58A8C6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42E1-86CD-4C6F-9835-60E04E2E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2E6C-A083-4A0B-9094-EDA087AB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612C-5AF1-4C55-879C-C03F8C26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E587-EAF6-4164-A5DE-DE58835C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D73EA-943F-499D-B54E-8528E4E3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9A9F-6BAC-4F4F-9368-CB0A2975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044F-4BE3-4169-AE3C-22E3BDD0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933F-32DE-4700-A98D-08E7C9780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9A468-6CAE-40C2-A4F7-570ADBE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23825-6491-44A8-9E9A-EF389A08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CA16-F25F-40F6-9C48-CBF5960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4179-4B71-481C-AA46-8ED397AC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FC05-0117-44FA-B5C5-062B216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794FD-ECD3-49AE-86B1-0F329388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FE711-5E8D-4D78-BA6C-00F297D92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11357-5186-4DD8-9076-12817205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AA116-1DFD-4C22-8E8A-4F3599C1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E7446-1D6E-4E76-96E4-AEFBDAD2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A0D2-F4F0-45E7-A0EA-4E3EC3C3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339-FE99-4E2A-A7E2-0E1D43AC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88846-1713-48F5-8EC4-5B163740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55AC6-0393-4544-8D5E-05F06418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A85FC-D167-4D3E-8DFF-8CC56BD0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1071-B5BE-4A7B-A430-F7FBEA7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45CDD-DB3D-41EB-9D9E-59125026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1D50E-0307-4007-9162-CF89E75D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0B46-D877-4DBB-8C1E-8187A875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68C3-C46E-4F90-903C-22E53CED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4534E-7668-487A-9CF1-3C8B4652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AC95-D21B-4B7C-A088-09B9B97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EA434-D71D-4B6E-B536-BA28F3C7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D793-25F5-4DE1-8650-1436BE90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E905-B0C3-4612-A791-70B15DB7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AA2F2-02E8-4FE3-AA73-1D5351E2C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2AE9D-A02A-4D59-B310-A47D450E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6E41-8EB3-4B6F-A2C2-9A80285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7AE95-E80F-4900-A896-3D7D45FF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0D07-C5C2-47DD-90BF-65AE9056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312A1-3D6D-4435-BDE9-E495E15B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51911-D990-46BF-A033-BC36EB63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D790-2D58-4E3C-8F6D-B8C409AD6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07D0-3885-4D05-AFB1-B1BE68AAB62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DD8C-F411-4FCD-9CAD-598896CF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CC54-DEAB-4737-96BD-A7002418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67D3-D8EE-432C-9988-B98E7249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B2C95-79B1-4624-964E-F6F0463EC1B2}"/>
              </a:ext>
            </a:extLst>
          </p:cNvPr>
          <p:cNvSpPr txBox="1"/>
          <p:nvPr/>
        </p:nvSpPr>
        <p:spPr>
          <a:xfrm>
            <a:off x="927652" y="622852"/>
            <a:ext cx="99383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VRM/TPRM  Reporting, Risk Analytics and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62721-8713-4082-8ED7-47C5B41A23F6}"/>
              </a:ext>
            </a:extLst>
          </p:cNvPr>
          <p:cNvSpPr txBox="1"/>
          <p:nvPr/>
        </p:nvSpPr>
        <p:spPr>
          <a:xfrm>
            <a:off x="1007380" y="1171005"/>
            <a:ext cx="98586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program imports a sample excel file into python and performs various categorical analysis, risk reporting, analytics and machine learning techniques</a:t>
            </a:r>
          </a:p>
          <a:p>
            <a:endParaRPr lang="en-US" dirty="0"/>
          </a:p>
          <a:p>
            <a:r>
              <a:rPr lang="en-US" dirty="0"/>
              <a:t>Program Highlights: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55369-04A9-4D3C-9C6D-4196EF0E9602}"/>
              </a:ext>
            </a:extLst>
          </p:cNvPr>
          <p:cNvSpPr txBox="1"/>
          <p:nvPr/>
        </p:nvSpPr>
        <p:spPr>
          <a:xfrm>
            <a:off x="1016950" y="2666290"/>
            <a:ext cx="37391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Imports VRM excel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Data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Bell-shaped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Categorical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Service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Contract Risk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Geographic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Key Performance Indicators (KPI)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Contract/KPI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Contract aggregation by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Reassessment Status/Frequency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OCC VRM Risk Domains (subset)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Writing data to MongoDB (file storage)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8F70-687B-4A25-A294-FFF16AD56740}"/>
              </a:ext>
            </a:extLst>
          </p:cNvPr>
          <p:cNvSpPr txBox="1"/>
          <p:nvPr/>
        </p:nvSpPr>
        <p:spPr>
          <a:xfrm>
            <a:off x="4536396" y="2666289"/>
            <a:ext cx="340176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Risk Scale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Vendor Risk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Normalization of Risk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Best case and worst case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Enhanced Oversight/Monitoring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For, if, </a:t>
            </a:r>
            <a:r>
              <a:rPr lang="en-US" sz="1600" i="1" dirty="0" err="1"/>
              <a:t>elif</a:t>
            </a:r>
            <a:r>
              <a:rPr lang="en-US" sz="1600" i="1" dirty="0"/>
              <a:t>, else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Subjective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Regulatory/Audit/Assessment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KPI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Alternate Vendor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Contract/KPI Compliance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FE5C1-2C41-4689-9CE3-8F64D5F9E3DB}"/>
              </a:ext>
            </a:extLst>
          </p:cNvPr>
          <p:cNvSpPr txBox="1"/>
          <p:nvPr/>
        </p:nvSpPr>
        <p:spPr>
          <a:xfrm>
            <a:off x="8243850" y="2620705"/>
            <a:ext cx="3368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Train/Test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Classification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True Positives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True Negatives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False Positives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False 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Precision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Increase Independent X-variables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Re-Train/Re-Test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Revised 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Revised Classification Report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B66ACD-4291-466C-AA39-90479FAB013C}"/>
              </a:ext>
            </a:extLst>
          </p:cNvPr>
          <p:cNvCxnSpPr/>
          <p:nvPr/>
        </p:nvCxnSpPr>
        <p:spPr>
          <a:xfrm>
            <a:off x="927652" y="2424146"/>
            <a:ext cx="10045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4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D6373-0F11-4483-BBBB-D384B829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057400"/>
            <a:ext cx="6486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AA79C-1087-4C1D-9218-57D2642C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6" y="420234"/>
            <a:ext cx="5658303" cy="38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4406-257E-47BF-A38D-1CEEE427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09" y="3021496"/>
            <a:ext cx="6480313" cy="3472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926C8-DB98-4183-8EF0-62E70F9F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77" y="3021495"/>
            <a:ext cx="2622688" cy="34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6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6168C-CB9B-4D1D-9D93-2E79E18C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062037"/>
            <a:ext cx="7953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D1770-5EEC-4E21-9EB2-835F3004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4" y="419721"/>
            <a:ext cx="5786646" cy="286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6E231-9BCC-4545-8E29-A1B7FFA2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77" y="901043"/>
            <a:ext cx="1515097" cy="952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91C53-F789-4EEC-840F-07D885D02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54" y="3734838"/>
            <a:ext cx="5786646" cy="2866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96914-B10E-4BFD-8895-C1F677C6C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357" y="4147309"/>
            <a:ext cx="1556095" cy="92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DB026-52B9-4C14-854B-9DDE8954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94" y="184909"/>
            <a:ext cx="338137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86CEA-37D4-4E60-ACBF-6D0F93ED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55" y="714167"/>
            <a:ext cx="1280905" cy="59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D8A4E-A89B-4038-8145-F9B29CA2F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76" y="3611837"/>
            <a:ext cx="3390900" cy="239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4E748-23D9-4BC6-9241-A394B4E4B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554" y="4211707"/>
            <a:ext cx="1280905" cy="5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6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6BF2C-8399-43B5-A63B-541F6BA1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1" y="182010"/>
            <a:ext cx="2255976" cy="402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2FBAA-D278-424E-B62B-B478B25D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2090737"/>
            <a:ext cx="3629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A95A2-2B97-4F82-B01B-E11E0B03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1058511"/>
            <a:ext cx="11553372" cy="55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0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3FF2C0-CBC3-464C-AF50-CFE5234D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6" y="3238148"/>
            <a:ext cx="4732561" cy="3180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4C903-ED56-47E8-B584-5B0099F1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57" y="1604567"/>
            <a:ext cx="4810125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F58F-C9B6-4D8E-B5B4-A65F795CF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57" y="3238147"/>
            <a:ext cx="4810125" cy="3180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579A5-AD81-49CA-9E89-50152E527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726" y="1604567"/>
            <a:ext cx="4732561" cy="1581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1A5AB-C5DE-48ED-961B-F252CB11F6AC}"/>
              </a:ext>
            </a:extLst>
          </p:cNvPr>
          <p:cNvSpPr txBox="1"/>
          <p:nvPr/>
        </p:nvSpPr>
        <p:spPr>
          <a:xfrm>
            <a:off x="3439486" y="536895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Optimization: VRM/TPRM Program Data</a:t>
            </a:r>
          </a:p>
        </p:txBody>
      </p:sp>
    </p:spTree>
    <p:extLst>
      <p:ext uri="{BB962C8B-B14F-4D97-AF65-F5344CB8AC3E}">
        <p14:creationId xmlns:p14="http://schemas.microsoft.com/office/powerpoint/2010/main" val="30905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5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7B7142-4BA1-48D7-9D7C-B9958BE7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" y="1993673"/>
            <a:ext cx="11853017" cy="1828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FC960-071F-4DD0-91EE-71C5482B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" y="662731"/>
            <a:ext cx="11853017" cy="1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4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D7994-B9B3-4D49-9208-68FD87EC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0"/>
            <a:ext cx="7600950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A95FB-9688-41E2-ACFB-DA3C320A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3733800"/>
            <a:ext cx="5676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7E0052-BB35-4EBB-88AC-437E1661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5" y="246743"/>
            <a:ext cx="7010400" cy="62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E29C4-FA3F-4963-BD84-CDEFBC7F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243012"/>
            <a:ext cx="73056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3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98716-3704-442F-874C-7A9BDD7F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88686"/>
            <a:ext cx="6992483" cy="51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4AE02-A3D4-4D66-A235-D8DBDE66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885825"/>
            <a:ext cx="59055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AE929-BBE4-4138-963A-30E13D33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2" y="260059"/>
            <a:ext cx="6276481" cy="6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CC36D-1BE6-45E2-8DFD-16F663A3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128712"/>
            <a:ext cx="6524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174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Subah</dc:creator>
  <cp:lastModifiedBy>Ernest Subah</cp:lastModifiedBy>
  <cp:revision>16</cp:revision>
  <dcterms:created xsi:type="dcterms:W3CDTF">2021-05-28T04:29:44Z</dcterms:created>
  <dcterms:modified xsi:type="dcterms:W3CDTF">2021-05-28T16:01:55Z</dcterms:modified>
</cp:coreProperties>
</file>