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07" r:id="rId2"/>
    <p:sldId id="257" r:id="rId3"/>
    <p:sldId id="258" r:id="rId4"/>
    <p:sldId id="304" r:id="rId5"/>
    <p:sldId id="305" r:id="rId6"/>
    <p:sldId id="266" r:id="rId7"/>
    <p:sldId id="306" r:id="rId8"/>
    <p:sldId id="299" r:id="rId9"/>
    <p:sldId id="300" r:id="rId10"/>
    <p:sldId id="301" r:id="rId11"/>
    <p:sldId id="302" r:id="rId12"/>
    <p:sldId id="267" r:id="rId13"/>
    <p:sldId id="303" r:id="rId14"/>
    <p:sldId id="269" r:id="rId15"/>
    <p:sldId id="270" r:id="rId16"/>
    <p:sldId id="271" r:id="rId17"/>
    <p:sldId id="272" r:id="rId18"/>
    <p:sldId id="273" r:id="rId19"/>
    <p:sldId id="274" r:id="rId20"/>
    <p:sldId id="275" r:id="rId21"/>
    <p:sldId id="276" r:id="rId22"/>
    <p:sldId id="291" r:id="rId23"/>
    <p:sldId id="292" r:id="rId24"/>
    <p:sldId id="277" r:id="rId25"/>
    <p:sldId id="278" r:id="rId26"/>
    <p:sldId id="279" r:id="rId27"/>
    <p:sldId id="280" r:id="rId28"/>
    <p:sldId id="281" r:id="rId29"/>
    <p:sldId id="282" r:id="rId30"/>
    <p:sldId id="287" r:id="rId31"/>
    <p:sldId id="283" r:id="rId32"/>
    <p:sldId id="288" r:id="rId33"/>
    <p:sldId id="289" r:id="rId34"/>
    <p:sldId id="286" r:id="rId35"/>
    <p:sldId id="290" r:id="rId36"/>
    <p:sldId id="284" r:id="rId37"/>
    <p:sldId id="285" r:id="rId38"/>
    <p:sldId id="293" r:id="rId39"/>
    <p:sldId id="294" r:id="rId40"/>
    <p:sldId id="308" r:id="rId41"/>
    <p:sldId id="309" r:id="rId42"/>
    <p:sldId id="310" r:id="rId43"/>
    <p:sldId id="311" r:id="rId44"/>
    <p:sldId id="312" r:id="rId45"/>
    <p:sldId id="295" r:id="rId46"/>
    <p:sldId id="29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2" autoAdjust="0"/>
    <p:restoredTop sz="94660"/>
  </p:normalViewPr>
  <p:slideViewPr>
    <p:cSldViewPr>
      <p:cViewPr varScale="1">
        <p:scale>
          <a:sx n="70" d="100"/>
          <a:sy n="70" d="100"/>
        </p:scale>
        <p:origin x="13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740A6-26D5-4AD1-813E-0A62B07CCC64}" type="datetimeFigureOut">
              <a:rPr lang="en-US" smtClean="0"/>
              <a:t>6/24/2022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BAA122-A50F-460A-8486-80901641AEB0}" type="slidenum">
              <a:rPr lang="en-US" smtClean="0"/>
              <a:t>‹#›</a:t>
            </a:fld>
            <a:endParaRPr lang="en-US"/>
          </a:p>
        </p:txBody>
      </p:sp>
    </p:spTree>
    <p:extLst>
      <p:ext uri="{BB962C8B-B14F-4D97-AF65-F5344CB8AC3E}">
        <p14:creationId xmlns:p14="http://schemas.microsoft.com/office/powerpoint/2010/main" val="6109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BAA122-A50F-460A-8486-80901641AEB0}" type="slidenum">
              <a:rPr lang="en-US" smtClean="0"/>
              <a:t>4</a:t>
            </a:fld>
            <a:endParaRPr lang="en-US"/>
          </a:p>
        </p:txBody>
      </p:sp>
    </p:spTree>
    <p:extLst>
      <p:ext uri="{BB962C8B-B14F-4D97-AF65-F5344CB8AC3E}">
        <p14:creationId xmlns:p14="http://schemas.microsoft.com/office/powerpoint/2010/main" val="3812299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BAA122-A50F-460A-8486-80901641AEB0}" type="slidenum">
              <a:rPr lang="en-US" smtClean="0"/>
              <a:t>6</a:t>
            </a:fld>
            <a:endParaRPr lang="en-US"/>
          </a:p>
        </p:txBody>
      </p:sp>
    </p:spTree>
    <p:extLst>
      <p:ext uri="{BB962C8B-B14F-4D97-AF65-F5344CB8AC3E}">
        <p14:creationId xmlns:p14="http://schemas.microsoft.com/office/powerpoint/2010/main" val="4051141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BD64B3-E37D-4EB8-B574-A39961D16C68}"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CF425-1CD9-4F4C-8245-63B3A04900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BD64B3-E37D-4EB8-B574-A39961D16C68}"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CF425-1CD9-4F4C-8245-63B3A04900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BD64B3-E37D-4EB8-B574-A39961D16C68}"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CF425-1CD9-4F4C-8245-63B3A04900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BD64B3-E37D-4EB8-B574-A39961D16C68}"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CF425-1CD9-4F4C-8245-63B3A04900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BD64B3-E37D-4EB8-B574-A39961D16C68}"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CF425-1CD9-4F4C-8245-63B3A04900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BD64B3-E37D-4EB8-B574-A39961D16C68}"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CF425-1CD9-4F4C-8245-63B3A04900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BD64B3-E37D-4EB8-B574-A39961D16C68}" type="datetimeFigureOut">
              <a:rPr lang="en-US" smtClean="0"/>
              <a:pPr/>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8CF425-1CD9-4F4C-8245-63B3A04900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BD64B3-E37D-4EB8-B574-A39961D16C68}" type="datetimeFigureOut">
              <a:rPr lang="en-US" smtClean="0"/>
              <a:pPr/>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8CF425-1CD9-4F4C-8245-63B3A04900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D64B3-E37D-4EB8-B574-A39961D16C68}" type="datetimeFigureOut">
              <a:rPr lang="en-US" smtClean="0"/>
              <a:pPr/>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8CF425-1CD9-4F4C-8245-63B3A04900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BD64B3-E37D-4EB8-B574-A39961D16C68}"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CF425-1CD9-4F4C-8245-63B3A04900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BD64B3-E37D-4EB8-B574-A39961D16C68}"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CF425-1CD9-4F4C-8245-63B3A04900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D64B3-E37D-4EB8-B574-A39961D16C68}" type="datetimeFigureOut">
              <a:rPr lang="en-US" smtClean="0"/>
              <a:pPr/>
              <a:t>6/24/2022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CF425-1CD9-4F4C-8245-63B3A04900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AutoShape 2" descr="Word Writing Text School Records. Business Concept for Information that is  Kept about a Child at School Biography View Stock Illustration -  Illustration of card, fashioned: 15556341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ord Writing Text School Records. Business Concept for Information that is  Kept about a Child at School Biography View Stock Illustration -  Illustration of card, fashioned: 155563416"/>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Word Writing Text School Records. Business Concept for Information that is  Kept about a Child at School Biography View Stock Illustration -  Illustration of card, fashioned: 1555634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231988"/>
            <a:ext cx="8378825" cy="6473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064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50" dirty="0" smtClean="0">
                <a:latin typeface="Times New Roman" pitchFamily="18" charset="0"/>
                <a:cs typeface="Times New Roman" pitchFamily="18" charset="0"/>
              </a:rPr>
              <a:t>Pupils’</a:t>
            </a:r>
            <a:r>
              <a:rPr lang="en-US" spc="-150" dirty="0" smtClean="0">
                <a:latin typeface="Times New Roman" pitchFamily="18" charset="0"/>
                <a:cs typeface="Times New Roman" pitchFamily="18" charset="0"/>
              </a:rPr>
              <a:t> </a:t>
            </a:r>
            <a:r>
              <a:rPr lang="en-US" b="1" spc="-150" dirty="0" smtClean="0">
                <a:latin typeface="Times New Roman" pitchFamily="18" charset="0"/>
                <a:cs typeface="Times New Roman" pitchFamily="18" charset="0"/>
              </a:rPr>
              <a:t>Records</a:t>
            </a:r>
            <a:endParaRPr lang="en-US" spc="-15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17638"/>
            <a:ext cx="7620000" cy="4373562"/>
          </a:xfrm>
        </p:spPr>
        <p:txBody>
          <a:bodyPr>
            <a:normAutofit/>
          </a:bodyPr>
          <a:lstStyle/>
          <a:p>
            <a:pPr>
              <a:lnSpc>
                <a:spcPct val="150000"/>
              </a:lnSpc>
            </a:pPr>
            <a:r>
              <a:rPr lang="en-US" spc="-150" dirty="0" smtClean="0">
                <a:latin typeface="Times New Roman" pitchFamily="18" charset="0"/>
                <a:cs typeface="Times New Roman" pitchFamily="18" charset="0"/>
              </a:rPr>
              <a:t>Attendance register</a:t>
            </a:r>
          </a:p>
          <a:p>
            <a:pPr>
              <a:lnSpc>
                <a:spcPct val="150000"/>
              </a:lnSpc>
            </a:pPr>
            <a:r>
              <a:rPr lang="en-US" spc="-150" dirty="0" smtClean="0">
                <a:latin typeface="Times New Roman" pitchFamily="18" charset="0"/>
                <a:cs typeface="Times New Roman" pitchFamily="18" charset="0"/>
              </a:rPr>
              <a:t>School leaving certificate</a:t>
            </a:r>
          </a:p>
          <a:p>
            <a:pPr>
              <a:lnSpc>
                <a:spcPct val="150000"/>
              </a:lnSpc>
            </a:pPr>
            <a:r>
              <a:rPr lang="en-US" spc="-150" dirty="0" smtClean="0">
                <a:latin typeface="Times New Roman" pitchFamily="18" charset="0"/>
                <a:cs typeface="Times New Roman" pitchFamily="18" charset="0"/>
              </a:rPr>
              <a:t>Cumulative record card Admission record</a:t>
            </a:r>
          </a:p>
          <a:p>
            <a:pPr>
              <a:lnSpc>
                <a:spcPct val="150000"/>
              </a:lnSpc>
              <a:buNone/>
            </a:pPr>
            <a:endParaRPr lang="en-US" spc="-150" dirty="0"/>
          </a:p>
        </p:txBody>
      </p:sp>
      <p:sp>
        <p:nvSpPr>
          <p:cNvPr id="4" name="Slide Number Placeholder 3"/>
          <p:cNvSpPr>
            <a:spLocks noGrp="1"/>
          </p:cNvSpPr>
          <p:nvPr>
            <p:ph type="sldNum" sz="quarter" idx="12"/>
          </p:nvPr>
        </p:nvSpPr>
        <p:spPr/>
        <p:txBody>
          <a:bodyPr/>
          <a:lstStyle/>
          <a:p>
            <a:fld id="{C42F367D-A661-497B-9088-599A58899FD6}" type="slidenum">
              <a:rPr lang="en-US" smtClean="0"/>
              <a:pPr/>
              <a:t>10</a:t>
            </a:fld>
            <a:endParaRPr lang="en-US"/>
          </a:p>
        </p:txBody>
      </p:sp>
      <p:sp>
        <p:nvSpPr>
          <p:cNvPr id="5" name="Footer Placeholder 4"/>
          <p:cNvSpPr>
            <a:spLocks noGrp="1"/>
          </p:cNvSpPr>
          <p:nvPr>
            <p:ph type="ftr" sz="quarter" idx="11"/>
          </p:nvPr>
        </p:nvSpPr>
        <p:spPr/>
        <p:txBody>
          <a:bodyPr/>
          <a:lstStyle/>
          <a:p>
            <a:r>
              <a:rPr lang="en-US" dirty="0" smtClean="0"/>
              <a:t>Rugambuka</a:t>
            </a:r>
          </a:p>
          <a:p>
            <a:endParaRPr lang="en-US" dirty="0"/>
          </a:p>
        </p:txBody>
      </p:sp>
    </p:spTree>
    <p:extLst>
      <p:ext uri="{BB962C8B-B14F-4D97-AF65-F5344CB8AC3E}">
        <p14:creationId xmlns:p14="http://schemas.microsoft.com/office/powerpoint/2010/main" val="1218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ox(i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ox(in)">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50" dirty="0" smtClean="0">
                <a:latin typeface="Times New Roman" pitchFamily="18" charset="0"/>
                <a:cs typeface="Times New Roman" pitchFamily="18" charset="0"/>
              </a:rPr>
              <a:t>Equipment Records</a:t>
            </a:r>
            <a:r>
              <a:rPr lang="en-US" spc="-150" dirty="0" smtClean="0">
                <a:latin typeface="Times New Roman" pitchFamily="18" charset="0"/>
                <a:cs typeface="Times New Roman" pitchFamily="18" charset="0"/>
              </a:rPr>
              <a:t> </a:t>
            </a:r>
            <a:endParaRPr lang="en-US" spc="-15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nSpc>
                <a:spcPct val="150000"/>
              </a:lnSpc>
            </a:pPr>
            <a:r>
              <a:rPr lang="en-US" spc="-150" dirty="0" smtClean="0">
                <a:latin typeface="Times New Roman" pitchFamily="18" charset="0"/>
                <a:cs typeface="Times New Roman" pitchFamily="18" charset="0"/>
              </a:rPr>
              <a:t>Dead stock register</a:t>
            </a:r>
          </a:p>
          <a:p>
            <a:pPr>
              <a:lnSpc>
                <a:spcPct val="150000"/>
              </a:lnSpc>
            </a:pPr>
            <a:r>
              <a:rPr lang="en-US" spc="-150" dirty="0" smtClean="0">
                <a:latin typeface="Times New Roman" pitchFamily="18" charset="0"/>
                <a:cs typeface="Times New Roman" pitchFamily="18" charset="0"/>
              </a:rPr>
              <a:t>Laboratory register</a:t>
            </a:r>
          </a:p>
          <a:p>
            <a:pPr>
              <a:lnSpc>
                <a:spcPct val="150000"/>
              </a:lnSpc>
            </a:pPr>
            <a:r>
              <a:rPr lang="en-US" spc="-150" dirty="0" smtClean="0">
                <a:latin typeface="Times New Roman" pitchFamily="18" charset="0"/>
                <a:cs typeface="Times New Roman" pitchFamily="18" charset="0"/>
              </a:rPr>
              <a:t>Library register</a:t>
            </a:r>
          </a:p>
          <a:p>
            <a:pPr>
              <a:lnSpc>
                <a:spcPct val="150000"/>
              </a:lnSpc>
            </a:pPr>
            <a:r>
              <a:rPr lang="en-US" spc="-150" dirty="0" smtClean="0">
                <a:latin typeface="Times New Roman" pitchFamily="18" charset="0"/>
                <a:cs typeface="Times New Roman" pitchFamily="18" charset="0"/>
              </a:rPr>
              <a:t>Stationery issue book</a:t>
            </a:r>
          </a:p>
          <a:p>
            <a:pPr>
              <a:lnSpc>
                <a:spcPct val="150000"/>
              </a:lnSpc>
            </a:pPr>
            <a:r>
              <a:rPr lang="en-US" spc="-150" dirty="0" smtClean="0">
                <a:latin typeface="Times New Roman" pitchFamily="18" charset="0"/>
                <a:cs typeface="Times New Roman" pitchFamily="18" charset="0"/>
              </a:rPr>
              <a:t>Stock and issue of sports material</a:t>
            </a:r>
          </a:p>
          <a:p>
            <a:pPr>
              <a:lnSpc>
                <a:spcPct val="150000"/>
              </a:lnSpc>
            </a:pPr>
            <a:r>
              <a:rPr lang="en-US" spc="-150" dirty="0" smtClean="0">
                <a:latin typeface="Times New Roman" pitchFamily="18" charset="0"/>
                <a:cs typeface="Times New Roman" pitchFamily="18" charset="0"/>
              </a:rPr>
              <a:t>Inventory of infrastructural facilities</a:t>
            </a:r>
          </a:p>
          <a:p>
            <a:pPr>
              <a:lnSpc>
                <a:spcPct val="150000"/>
              </a:lnSpc>
            </a:pPr>
            <a:endParaRPr lang="en-US" spc="-150" dirty="0"/>
          </a:p>
        </p:txBody>
      </p:sp>
      <p:sp>
        <p:nvSpPr>
          <p:cNvPr id="4" name="Slide Number Placeholder 3"/>
          <p:cNvSpPr>
            <a:spLocks noGrp="1"/>
          </p:cNvSpPr>
          <p:nvPr>
            <p:ph type="sldNum" sz="quarter" idx="12"/>
          </p:nvPr>
        </p:nvSpPr>
        <p:spPr/>
        <p:txBody>
          <a:bodyPr/>
          <a:lstStyle/>
          <a:p>
            <a:fld id="{C42F367D-A661-497B-9088-599A58899FD6}" type="slidenum">
              <a:rPr lang="en-US" smtClean="0"/>
              <a:pPr/>
              <a:t>11</a:t>
            </a:fld>
            <a:endParaRPr lang="en-US"/>
          </a:p>
        </p:txBody>
      </p:sp>
      <p:sp>
        <p:nvSpPr>
          <p:cNvPr id="5" name="Footer Placeholder 4"/>
          <p:cNvSpPr>
            <a:spLocks noGrp="1"/>
          </p:cNvSpPr>
          <p:nvPr>
            <p:ph type="ftr" sz="quarter" idx="11"/>
          </p:nvPr>
        </p:nvSpPr>
        <p:spPr/>
        <p:txBody>
          <a:bodyPr/>
          <a:lstStyle/>
          <a:p>
            <a:r>
              <a:rPr lang="en-US" dirty="0" err="1" smtClean="0"/>
              <a:t>Kabelege</a:t>
            </a:r>
            <a:endParaRPr lang="en-US" dirty="0" smtClean="0"/>
          </a:p>
          <a:p>
            <a:endParaRPr lang="en-US" dirty="0"/>
          </a:p>
        </p:txBody>
      </p:sp>
    </p:spTree>
    <p:extLst>
      <p:ext uri="{BB962C8B-B14F-4D97-AF65-F5344CB8AC3E}">
        <p14:creationId xmlns:p14="http://schemas.microsoft.com/office/powerpoint/2010/main" val="253401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ox(in)">
                                      <p:cBhvr>
                                        <p:cTn id="15" dur="500"/>
                                        <p:tgtEl>
                                          <p:spTgt spid="3">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ox(i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ox(in)">
                                      <p:cBhvr>
                                        <p:cTn id="23" dur="500"/>
                                        <p:tgtEl>
                                          <p:spTgt spid="3">
                                            <p:txEl>
                                              <p:pRg st="3" end="3"/>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ox(in)">
                                      <p:cBhvr>
                                        <p:cTn id="26" dur="500"/>
                                        <p:tgtEl>
                                          <p:spTgt spid="3">
                                            <p:txEl>
                                              <p:pRg st="4" end="4"/>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ox(in)">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Visitors book</a:t>
            </a:r>
          </a:p>
        </p:txBody>
      </p:sp>
      <p:sp>
        <p:nvSpPr>
          <p:cNvPr id="3" name="Content Placeholder 2"/>
          <p:cNvSpPr>
            <a:spLocks noGrp="1"/>
          </p:cNvSpPr>
          <p:nvPr>
            <p:ph idx="1"/>
          </p:nvPr>
        </p:nvSpPr>
        <p:spPr/>
        <p:txBody>
          <a:bodyPr/>
          <a:lstStyle/>
          <a:p>
            <a:r>
              <a:rPr lang="en-US" dirty="0"/>
              <a:t>The book is meant for recording the visit of important </a:t>
            </a:r>
            <a:r>
              <a:rPr lang="en-US" dirty="0" smtClean="0"/>
              <a:t>personalities, including </a:t>
            </a:r>
            <a:r>
              <a:rPr lang="en-US" dirty="0"/>
              <a:t>officials from the ministries of education or other </a:t>
            </a:r>
            <a:r>
              <a:rPr lang="en-US" dirty="0" smtClean="0"/>
              <a:t>related government </a:t>
            </a:r>
            <a:r>
              <a:rPr lang="en-US" dirty="0"/>
              <a:t>agencies or any other school related visitors.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lstStyle/>
          <a:p>
            <a:pPr algn="l"/>
            <a:r>
              <a:rPr lang="en-US" b="1" spc="-150" dirty="0" smtClean="0">
                <a:latin typeface="Times New Roman" pitchFamily="18" charset="0"/>
                <a:cs typeface="Times New Roman" pitchFamily="18" charset="0"/>
              </a:rPr>
              <a:t>School log book</a:t>
            </a:r>
            <a:endParaRPr lang="en-US" b="1" spc="-15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209800"/>
            <a:ext cx="8229600" cy="3916363"/>
          </a:xfrm>
        </p:spPr>
        <p:txBody>
          <a:bodyPr/>
          <a:lstStyle/>
          <a:p>
            <a:r>
              <a:rPr lang="en-US" spc="-150" dirty="0" smtClean="0">
                <a:latin typeface="Times New Roman" pitchFamily="18" charset="0"/>
                <a:cs typeface="Times New Roman" pitchFamily="18" charset="0"/>
              </a:rPr>
              <a:t>A book showing a series of events in particular school context</a:t>
            </a:r>
          </a:p>
          <a:p>
            <a:r>
              <a:rPr lang="en-US" spc="-150" dirty="0" smtClean="0">
                <a:latin typeface="Times New Roman" pitchFamily="18" charset="0"/>
                <a:cs typeface="Times New Roman" pitchFamily="18" charset="0"/>
              </a:rPr>
              <a:t>Can tell us about: </a:t>
            </a:r>
          </a:p>
          <a:p>
            <a:pPr lvl="1">
              <a:buFont typeface="Courier New" pitchFamily="49" charset="0"/>
              <a:buChar char="o"/>
            </a:pPr>
            <a:r>
              <a:rPr lang="en-US" spc="-150" dirty="0" smtClean="0">
                <a:latin typeface="Times New Roman" pitchFamily="18" charset="0"/>
                <a:cs typeface="Times New Roman" pitchFamily="18" charset="0"/>
              </a:rPr>
              <a:t>the day to day running of the school and </a:t>
            </a:r>
          </a:p>
          <a:p>
            <a:pPr lvl="1">
              <a:buFont typeface="Courier New" pitchFamily="49" charset="0"/>
              <a:buChar char="o"/>
            </a:pPr>
            <a:r>
              <a:rPr lang="en-US" spc="-150" dirty="0" smtClean="0">
                <a:latin typeface="Times New Roman" pitchFamily="18" charset="0"/>
                <a:cs typeface="Times New Roman" pitchFamily="18" charset="0"/>
              </a:rPr>
              <a:t>what classes and subjects were taught, </a:t>
            </a:r>
          </a:p>
          <a:p>
            <a:pPr lvl="1">
              <a:buFont typeface="Courier New" pitchFamily="49" charset="0"/>
              <a:buChar char="o"/>
            </a:pPr>
            <a:r>
              <a:rPr lang="en-US" spc="-150" dirty="0" smtClean="0">
                <a:latin typeface="Times New Roman" pitchFamily="18" charset="0"/>
                <a:cs typeface="Times New Roman" pitchFamily="18" charset="0"/>
              </a:rPr>
              <a:t>who visited the school</a:t>
            </a:r>
          </a:p>
          <a:p>
            <a:pPr lvl="1">
              <a:buFont typeface="Courier New" pitchFamily="49" charset="0"/>
              <a:buChar char="o"/>
            </a:pPr>
            <a:r>
              <a:rPr lang="en-US" spc="-150" dirty="0" smtClean="0">
                <a:latin typeface="Times New Roman" pitchFamily="18" charset="0"/>
                <a:cs typeface="Times New Roman" pitchFamily="18" charset="0"/>
              </a:rPr>
              <a:t>any unusual events that happened</a:t>
            </a:r>
            <a:endParaRPr lang="en-US" spc="-150" dirty="0">
              <a:latin typeface="Times New Roman" pitchFamily="18" charset="0"/>
              <a:cs typeface="Times New Roman" pitchFamily="18" charset="0"/>
            </a:endParaRPr>
          </a:p>
        </p:txBody>
      </p:sp>
      <p:pic>
        <p:nvPicPr>
          <p:cNvPr id="4" name="Picture 3" descr="https://stdavidspriory.files.wordpress.com/2014/04/lac_99_j20_061.jpg"/>
          <p:cNvPicPr/>
          <p:nvPr/>
        </p:nvPicPr>
        <p:blipFill>
          <a:blip r:embed="rId2" cstate="print"/>
          <a:srcRect/>
          <a:stretch>
            <a:fillRect/>
          </a:stretch>
        </p:blipFill>
        <p:spPr bwMode="auto">
          <a:xfrm>
            <a:off x="4724400" y="304800"/>
            <a:ext cx="3276600" cy="1981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42F367D-A661-497B-9088-599A58899FD6}" type="slidenum">
              <a:rPr lang="en-US" smtClean="0"/>
              <a:pPr/>
              <a:t>13</a:t>
            </a:fld>
            <a:endParaRPr lang="en-US"/>
          </a:p>
        </p:txBody>
      </p:sp>
      <p:sp>
        <p:nvSpPr>
          <p:cNvPr id="6" name="Footer Placeholder 5"/>
          <p:cNvSpPr>
            <a:spLocks noGrp="1"/>
          </p:cNvSpPr>
          <p:nvPr>
            <p:ph type="ftr" sz="quarter" idx="11"/>
          </p:nvPr>
        </p:nvSpPr>
        <p:spPr/>
        <p:txBody>
          <a:bodyPr/>
          <a:lstStyle/>
          <a:p>
            <a:r>
              <a:rPr lang="en-US" dirty="0" err="1" smtClean="0"/>
              <a:t>Kabelege</a:t>
            </a:r>
            <a:endParaRPr lang="en-US" dirty="0" smtClean="0"/>
          </a:p>
          <a:p>
            <a:endParaRPr lang="en-US" dirty="0"/>
          </a:p>
        </p:txBody>
      </p:sp>
    </p:spTree>
    <p:extLst>
      <p:ext uri="{BB962C8B-B14F-4D97-AF65-F5344CB8AC3E}">
        <p14:creationId xmlns:p14="http://schemas.microsoft.com/office/powerpoint/2010/main" val="107949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ox(i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ox(in)">
                                      <p:cBhvr>
                                        <p:cTn id="22" dur="500"/>
                                        <p:tgtEl>
                                          <p:spTgt spid="3">
                                            <p:txEl>
                                              <p:pRg st="1" end="1"/>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ox(in)">
                                      <p:cBhvr>
                                        <p:cTn id="25" dur="500"/>
                                        <p:tgtEl>
                                          <p:spTgt spid="3">
                                            <p:txEl>
                                              <p:pRg st="2" end="2"/>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ox(in)">
                                      <p:cBhvr>
                                        <p:cTn id="28" dur="500"/>
                                        <p:tgtEl>
                                          <p:spTgt spid="3">
                                            <p:txEl>
                                              <p:pRg st="3" end="3"/>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ox(in)">
                                      <p:cBhvr>
                                        <p:cTn id="31" dur="500"/>
                                        <p:tgtEl>
                                          <p:spTgt spid="3">
                                            <p:txEl>
                                              <p:pRg st="4" end="4"/>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ox(in)">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Corporal punishment book</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book contains the names of pupils who create </a:t>
            </a:r>
            <a:r>
              <a:rPr lang="en-US" dirty="0" smtClean="0"/>
              <a:t>disciplinary problems </a:t>
            </a:r>
            <a:r>
              <a:rPr lang="en-US" dirty="0"/>
              <a:t>in school and the nature of punishment awarded </a:t>
            </a:r>
            <a:r>
              <a:rPr lang="en-US" dirty="0" smtClean="0"/>
              <a:t>mostly canning, flogging</a:t>
            </a:r>
            <a:r>
              <a:rPr lang="en-US" dirty="0"/>
              <a:t>, whipping and hard knocks</a:t>
            </a:r>
            <a:r>
              <a:rPr lang="en-US" dirty="0" smtClean="0"/>
              <a: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Admission and withdrawal Register</a:t>
            </a:r>
          </a:p>
        </p:txBody>
      </p:sp>
      <p:sp>
        <p:nvSpPr>
          <p:cNvPr id="3" name="Content Placeholder 2"/>
          <p:cNvSpPr>
            <a:spLocks noGrp="1"/>
          </p:cNvSpPr>
          <p:nvPr>
            <p:ph idx="1"/>
          </p:nvPr>
        </p:nvSpPr>
        <p:spPr/>
        <p:txBody>
          <a:bodyPr/>
          <a:lstStyle/>
          <a:p>
            <a:pPr algn="just"/>
            <a:r>
              <a:rPr lang="en-US" dirty="0"/>
              <a:t>This is a permanent record book into which is entered </a:t>
            </a:r>
            <a:r>
              <a:rPr lang="en-US" dirty="0" smtClean="0"/>
              <a:t>information regarding </a:t>
            </a:r>
            <a:r>
              <a:rPr lang="en-US" dirty="0"/>
              <a:t>the entry and exit, including the details of the education </a:t>
            </a:r>
            <a:r>
              <a:rPr lang="en-US" dirty="0" smtClean="0"/>
              <a:t>and progress </a:t>
            </a:r>
            <a:r>
              <a:rPr lang="en-US" dirty="0"/>
              <a:t>of each pupils that ever passes through the </a:t>
            </a:r>
            <a:r>
              <a:rPr lang="en-US" dirty="0" smtClean="0"/>
              <a:t>school</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normAutofit fontScale="90000"/>
          </a:bodyPr>
          <a:lstStyle/>
          <a:p>
            <a:r>
              <a:rPr lang="en-US" b="1" dirty="0" smtClean="0"/>
              <a:t/>
            </a:r>
            <a:br>
              <a:rPr lang="en-US" b="1" dirty="0" smtClean="0"/>
            </a:br>
            <a:r>
              <a:rPr lang="en-US" b="1" dirty="0" smtClean="0"/>
              <a:t>Teacher and administrative staff records</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Teacher </a:t>
            </a:r>
            <a:r>
              <a:rPr lang="en-US" dirty="0"/>
              <a:t>and administrative records provide information on the personnel in a school; </a:t>
            </a:r>
            <a:r>
              <a:rPr lang="en-US" dirty="0" smtClean="0"/>
              <a:t>those who </a:t>
            </a:r>
            <a:r>
              <a:rPr lang="en-US" dirty="0"/>
              <a:t>teach as well as those who do not. </a:t>
            </a:r>
          </a:p>
          <a:p>
            <a:r>
              <a:rPr lang="en-US" dirty="0" smtClean="0"/>
              <a:t>These </a:t>
            </a:r>
            <a:r>
              <a:rPr lang="en-US" dirty="0"/>
              <a:t>records include details on the availability of </a:t>
            </a:r>
            <a:r>
              <a:rPr lang="en-US" dirty="0" smtClean="0"/>
              <a:t>personnel in </a:t>
            </a:r>
            <a:r>
              <a:rPr lang="en-US" dirty="0"/>
              <a:t>terms of qualifications, age and sex. </a:t>
            </a:r>
            <a:endParaRPr lang="en-US" dirty="0" smtClean="0"/>
          </a:p>
          <a:p>
            <a:r>
              <a:rPr lang="en-US" dirty="0" smtClean="0"/>
              <a:t>The </a:t>
            </a:r>
            <a:r>
              <a:rPr lang="en-US" dirty="0"/>
              <a:t>records give an overall picture of the </a:t>
            </a:r>
            <a:r>
              <a:rPr lang="en-US" dirty="0" smtClean="0"/>
              <a:t>availability of </a:t>
            </a:r>
            <a:r>
              <a:rPr lang="en-US" dirty="0"/>
              <a:t>staff</a:t>
            </a:r>
            <a:r>
              <a:rPr lang="en-US"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Attendance Register</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An </a:t>
            </a:r>
            <a:r>
              <a:rPr lang="en-US" dirty="0"/>
              <a:t>attendance register is a book in which the presence or </a:t>
            </a:r>
            <a:r>
              <a:rPr lang="en-US" dirty="0" smtClean="0"/>
              <a:t>absence of </a:t>
            </a:r>
            <a:r>
              <a:rPr lang="en-US" dirty="0"/>
              <a:t>students in a school is recorded on a daily basis. </a:t>
            </a:r>
            <a:endParaRPr lang="en-US" dirty="0" smtClean="0"/>
          </a:p>
          <a:p>
            <a:pPr>
              <a:buNone/>
            </a:pPr>
            <a:r>
              <a:rPr lang="en-US" dirty="0"/>
              <a:t> </a:t>
            </a:r>
            <a:r>
              <a:rPr lang="en-US" dirty="0" smtClean="0"/>
              <a:t>It </a:t>
            </a:r>
            <a:r>
              <a:rPr lang="en-US" dirty="0"/>
              <a:t>is a statutory </a:t>
            </a:r>
            <a:r>
              <a:rPr lang="en-US" dirty="0" smtClean="0"/>
              <a:t>record that </a:t>
            </a:r>
            <a:r>
              <a:rPr lang="en-US" dirty="0"/>
              <a:t>must be kept by every school. This record is kept on individual </a:t>
            </a:r>
            <a:r>
              <a:rPr lang="en-US" dirty="0" smtClean="0"/>
              <a:t>class basis</a:t>
            </a:r>
            <a:r>
              <a:rPr lang="en-US" dirty="0"/>
              <a:t>.</a:t>
            </a:r>
          </a:p>
          <a:p>
            <a:r>
              <a:rPr lang="en-US" dirty="0"/>
              <a:t>The class teacher is the custodian of this record.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Scheme and record of work book</a:t>
            </a:r>
            <a:br>
              <a:rPr lang="en-US" dirty="0" smtClean="0"/>
            </a:br>
            <a:endParaRPr lang="en-US" dirty="0"/>
          </a:p>
        </p:txBody>
      </p:sp>
      <p:sp>
        <p:nvSpPr>
          <p:cNvPr id="3" name="Content Placeholder 2"/>
          <p:cNvSpPr>
            <a:spLocks noGrp="1"/>
          </p:cNvSpPr>
          <p:nvPr>
            <p:ph idx="1"/>
          </p:nvPr>
        </p:nvSpPr>
        <p:spPr/>
        <p:txBody>
          <a:bodyPr/>
          <a:lstStyle/>
          <a:p>
            <a:r>
              <a:rPr lang="en-US" dirty="0"/>
              <a:t>I</a:t>
            </a:r>
            <a:r>
              <a:rPr lang="en-US" dirty="0" smtClean="0"/>
              <a:t>t </a:t>
            </a:r>
            <a:r>
              <a:rPr lang="en-US" dirty="0"/>
              <a:t>reflects estimate of academic work which a teacher expects </a:t>
            </a:r>
            <a:r>
              <a:rPr lang="en-US" dirty="0" smtClean="0"/>
              <a:t>to accomplish </a:t>
            </a:r>
            <a:r>
              <a:rPr lang="en-US" dirty="0"/>
              <a:t>in each subject based on number of lessons he will </a:t>
            </a:r>
            <a:r>
              <a:rPr lang="en-US" dirty="0" smtClean="0"/>
              <a:t>have during </a:t>
            </a:r>
            <a:r>
              <a:rPr lang="en-US" dirty="0"/>
              <a:t>each term</a:t>
            </a:r>
            <a:r>
              <a:rPr lang="en-US" dirty="0" smtClean="0"/>
              <a:t>.</a:t>
            </a:r>
          </a:p>
          <a:p>
            <a:r>
              <a:rPr lang="en-US" dirty="0" smtClean="0"/>
              <a:t>x</a:t>
            </a:r>
          </a:p>
          <a:p>
            <a:r>
              <a:rPr lang="en-US" dirty="0" smtClean="0"/>
              <a:t>In every beginning of the term every teacher have to send his/her scheme to academic office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scheme Records? </a:t>
            </a:r>
            <a:endParaRPr lang="en-US" dirty="0"/>
          </a:p>
        </p:txBody>
      </p:sp>
      <p:sp>
        <p:nvSpPr>
          <p:cNvPr id="3" name="Content Placeholder 2"/>
          <p:cNvSpPr>
            <a:spLocks noGrp="1"/>
          </p:cNvSpPr>
          <p:nvPr>
            <p:ph idx="1"/>
          </p:nvPr>
        </p:nvSpPr>
        <p:spPr/>
        <p:txBody>
          <a:bodyPr/>
          <a:lstStyle/>
          <a:p>
            <a:r>
              <a:rPr lang="en-US" dirty="0" smtClean="0"/>
              <a:t>it assists head teachers or educational administrators to know what is being taught in school.</a:t>
            </a:r>
          </a:p>
          <a:p>
            <a:r>
              <a:rPr lang="en-US" dirty="0" smtClean="0"/>
              <a:t>It assists in enforcing accountability and continuity in the work of school.</a:t>
            </a:r>
          </a:p>
          <a:p>
            <a:r>
              <a:rPr lang="en-US" dirty="0" smtClean="0"/>
              <a:t>It clearly shows teacher adherence to the syllabus and how and when the work is done.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Records </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D</a:t>
            </a:r>
            <a:r>
              <a:rPr lang="en-US" dirty="0" smtClean="0"/>
              <a:t>ocumented proof of a transaction. </a:t>
            </a:r>
          </a:p>
          <a:p>
            <a:r>
              <a:rPr lang="en-US" dirty="0" smtClean="0"/>
              <a:t>Or </a:t>
            </a:r>
            <a:r>
              <a:rPr lang="en-US" dirty="0"/>
              <a:t>Any written or recorded item in the school is a record </a:t>
            </a:r>
            <a:endParaRPr lang="en-US" dirty="0" smtClean="0"/>
          </a:p>
          <a:p>
            <a:endParaRPr lang="en-US" dirty="0" smtClean="0"/>
          </a:p>
          <a:p>
            <a:r>
              <a:rPr lang="en-US" dirty="0" err="1" smtClean="0"/>
              <a:t>i.e</a:t>
            </a:r>
            <a:r>
              <a:rPr lang="en-US" dirty="0" smtClean="0"/>
              <a:t> any activity which falls within the routine of normal activity of an organization </a:t>
            </a:r>
          </a:p>
          <a:p>
            <a:r>
              <a:rPr lang="en-US" dirty="0"/>
              <a:t>Records, therefore, are an important means of accountability because they provide proof.</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it is a means of evaluating teachers competency and efficiency.</a:t>
            </a:r>
          </a:p>
          <a:p>
            <a:pPr lvl="0"/>
            <a:r>
              <a:rPr lang="en-US" dirty="0" smtClean="0"/>
              <a:t>It helps to handle over the lesson to other teacher in case of transfer, sickness or death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School Time-Table</a:t>
            </a:r>
            <a:endParaRPr lang="en-US" dirty="0"/>
          </a:p>
        </p:txBody>
      </p:sp>
      <p:sp>
        <p:nvSpPr>
          <p:cNvPr id="3" name="Content Placeholder 2"/>
          <p:cNvSpPr>
            <a:spLocks noGrp="1"/>
          </p:cNvSpPr>
          <p:nvPr>
            <p:ph idx="1"/>
          </p:nvPr>
        </p:nvSpPr>
        <p:spPr/>
        <p:txBody>
          <a:bodyPr>
            <a:normAutofit lnSpcReduction="10000"/>
          </a:bodyPr>
          <a:lstStyle/>
          <a:p>
            <a:r>
              <a:rPr lang="en-US" dirty="0" smtClean="0"/>
              <a:t>It provides information on when classes begin, when school opens and closes.</a:t>
            </a:r>
          </a:p>
          <a:p>
            <a:r>
              <a:rPr lang="en-US" dirty="0" smtClean="0"/>
              <a:t>It shows activities to be performed by the teacher and student.</a:t>
            </a:r>
          </a:p>
          <a:p>
            <a:r>
              <a:rPr lang="en-US" dirty="0" smtClean="0"/>
              <a:t>It assists in regulating the activities of students and staff of a particular school.</a:t>
            </a:r>
          </a:p>
          <a:p>
            <a:r>
              <a:rPr lang="en-US" dirty="0" smtClean="0"/>
              <a:t>It facilitates and enhances student interest and attention and prevent mental and physical strain..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Timetable</a:t>
            </a:r>
            <a:endParaRPr lang="en-US" dirty="0"/>
          </a:p>
        </p:txBody>
      </p:sp>
      <p:sp>
        <p:nvSpPr>
          <p:cNvPr id="3" name="Content Placeholder 2"/>
          <p:cNvSpPr>
            <a:spLocks noGrp="1"/>
          </p:cNvSpPr>
          <p:nvPr>
            <p:ph idx="1"/>
          </p:nvPr>
        </p:nvSpPr>
        <p:spPr/>
        <p:txBody>
          <a:bodyPr/>
          <a:lstStyle/>
          <a:p>
            <a:pPr algn="just"/>
            <a:r>
              <a:rPr lang="en-US" dirty="0" smtClean="0"/>
              <a:t>Are a records which shows how, when and where classes are held. </a:t>
            </a:r>
          </a:p>
          <a:p>
            <a:pPr algn="just"/>
            <a:r>
              <a:rPr lang="en-US" dirty="0" smtClean="0"/>
              <a:t>These keep students organized and informed about upcoming classes and help students to manage their time and schedule.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School Diary</a:t>
            </a:r>
            <a:endParaRPr lang="en-US" dirty="0"/>
          </a:p>
        </p:txBody>
      </p:sp>
      <p:sp>
        <p:nvSpPr>
          <p:cNvPr id="3" name="Content Placeholder 2"/>
          <p:cNvSpPr>
            <a:spLocks noGrp="1"/>
          </p:cNvSpPr>
          <p:nvPr>
            <p:ph idx="1"/>
          </p:nvPr>
        </p:nvSpPr>
        <p:spPr/>
        <p:txBody>
          <a:bodyPr/>
          <a:lstStyle/>
          <a:p>
            <a:pPr algn="just"/>
            <a:r>
              <a:rPr lang="en-US" dirty="0" smtClean="0"/>
              <a:t>The school diary, also known as a teacher’s record of work, shows the things that are to be done and have been done each term for each class/subject in a school. </a:t>
            </a:r>
          </a:p>
          <a:p>
            <a:pPr algn="just"/>
            <a:r>
              <a:rPr lang="en-US" dirty="0" smtClean="0"/>
              <a:t>This record helps to keep teachers motivated and on task (to complete the syllabus by the end of the term) and ensures continuity.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Staff time Book and Movement Book</a:t>
            </a:r>
            <a:endParaRPr lang="en-US" dirty="0"/>
          </a:p>
        </p:txBody>
      </p:sp>
      <p:sp>
        <p:nvSpPr>
          <p:cNvPr id="3" name="Content Placeholder 2"/>
          <p:cNvSpPr>
            <a:spLocks noGrp="1"/>
          </p:cNvSpPr>
          <p:nvPr>
            <p:ph idx="1"/>
          </p:nvPr>
        </p:nvSpPr>
        <p:spPr/>
        <p:txBody>
          <a:bodyPr/>
          <a:lstStyle/>
          <a:p>
            <a:r>
              <a:rPr lang="en-US" dirty="0" smtClean="0"/>
              <a:t>They provides information on when staff report and or close at work.</a:t>
            </a:r>
          </a:p>
          <a:p>
            <a:r>
              <a:rPr lang="en-US" dirty="0" smtClean="0"/>
              <a:t>They promote regular attendance and punctuality</a:t>
            </a:r>
          </a:p>
          <a:p>
            <a:r>
              <a:rPr lang="en-US" dirty="0" smtClean="0"/>
              <a:t>They help checking truancy and gross indiscipline in staff.</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school cash Register</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Financial summary records contain the essential information from the revenue and expenditure records.</a:t>
            </a:r>
          </a:p>
          <a:p>
            <a:r>
              <a:rPr lang="en-US" dirty="0" smtClean="0"/>
              <a:t>The summary form for revenue reflects all the incoming funds over a specified period.</a:t>
            </a:r>
          </a:p>
          <a:p>
            <a:r>
              <a:rPr lang="en-US" dirty="0" smtClean="0"/>
              <a:t>There are two types of financial summary forms: one for general revenue and  one for expenditure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financial records in school?  </a:t>
            </a:r>
            <a:endParaRPr lang="en-US" dirty="0"/>
          </a:p>
        </p:txBody>
      </p:sp>
      <p:sp>
        <p:nvSpPr>
          <p:cNvPr id="3" name="Content Placeholder 2"/>
          <p:cNvSpPr>
            <a:spLocks noGrp="1"/>
          </p:cNvSpPr>
          <p:nvPr>
            <p:ph idx="1"/>
          </p:nvPr>
        </p:nvSpPr>
        <p:spPr/>
        <p:txBody>
          <a:bodyPr/>
          <a:lstStyle/>
          <a:p>
            <a:r>
              <a:rPr lang="en-US" dirty="0" smtClean="0"/>
              <a:t>It is a records of financial transactions in schools</a:t>
            </a:r>
          </a:p>
          <a:p>
            <a:r>
              <a:rPr lang="en-US" dirty="0" smtClean="0"/>
              <a:t> It gives information about income and expenditures</a:t>
            </a:r>
          </a:p>
          <a:p>
            <a:r>
              <a:rPr lang="en-US" dirty="0" smtClean="0"/>
              <a:t> It promotes accountability and prevent corrupt and sharp practices.</a:t>
            </a:r>
          </a:p>
          <a:p>
            <a:r>
              <a:rPr lang="en-US" dirty="0" smtClean="0"/>
              <a:t>It is very useful in planning school development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Mark schedules</a:t>
            </a:r>
            <a:endParaRPr lang="en-US" dirty="0"/>
          </a:p>
        </p:txBody>
      </p:sp>
      <p:sp>
        <p:nvSpPr>
          <p:cNvPr id="3" name="Content Placeholder 2"/>
          <p:cNvSpPr>
            <a:spLocks noGrp="1"/>
          </p:cNvSpPr>
          <p:nvPr>
            <p:ph idx="1"/>
          </p:nvPr>
        </p:nvSpPr>
        <p:spPr/>
        <p:txBody>
          <a:bodyPr/>
          <a:lstStyle/>
          <a:p>
            <a:pPr algn="just"/>
            <a:r>
              <a:rPr lang="en-US" dirty="0" smtClean="0"/>
              <a:t>It shows pupil performance in various tests and assignments, including end-of-term class tests. The record also gives the overall comparative results of each pupil.</a:t>
            </a:r>
          </a:p>
          <a:p>
            <a:pPr algn="just"/>
            <a:r>
              <a:rPr lang="en-US" dirty="0" smtClean="0"/>
              <a:t>Purpose </a:t>
            </a:r>
          </a:p>
          <a:p>
            <a:pPr algn="just"/>
            <a:r>
              <a:rPr lang="en-US" dirty="0" smtClean="0"/>
              <a:t>consistently record the performance of individual pupils</a:t>
            </a:r>
          </a:p>
          <a:p>
            <a:pPr algn="just"/>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571500" indent="-571500">
              <a:buFont typeface="+mj-lt"/>
              <a:buAutoNum type="romanLcPeriod"/>
            </a:pPr>
            <a:r>
              <a:rPr lang="en-US" dirty="0" smtClean="0"/>
              <a:t>show the comparative performance of the class</a:t>
            </a:r>
          </a:p>
          <a:p>
            <a:pPr marL="571500" indent="-571500">
              <a:buFont typeface="+mj-lt"/>
              <a:buAutoNum type="romanLcPeriod"/>
            </a:pPr>
            <a:r>
              <a:rPr lang="en-US" dirty="0" smtClean="0"/>
              <a:t>collect information for completing the pupil record cards</a:t>
            </a:r>
          </a:p>
          <a:p>
            <a:pPr marL="571500" indent="-571500">
              <a:buFont typeface="+mj-lt"/>
              <a:buAutoNum type="romanLcPeriod"/>
            </a:pPr>
            <a:r>
              <a:rPr lang="en-US" dirty="0" smtClean="0"/>
              <a:t>facilitate the preparation of progress reports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Individual Record Card</a:t>
            </a:r>
            <a:endParaRPr lang="en-US" dirty="0"/>
          </a:p>
        </p:txBody>
      </p:sp>
      <p:sp>
        <p:nvSpPr>
          <p:cNvPr id="3" name="Content Placeholder 2"/>
          <p:cNvSpPr>
            <a:spLocks noGrp="1"/>
          </p:cNvSpPr>
          <p:nvPr>
            <p:ph idx="1"/>
          </p:nvPr>
        </p:nvSpPr>
        <p:spPr/>
        <p:txBody>
          <a:bodyPr>
            <a:normAutofit/>
          </a:bodyPr>
          <a:lstStyle/>
          <a:p>
            <a:pPr algn="just"/>
            <a:r>
              <a:rPr lang="en-US" dirty="0" smtClean="0"/>
              <a:t>This is a continuous record or a combination of records that contain comprehensive information about a student.</a:t>
            </a:r>
          </a:p>
          <a:p>
            <a:pPr algn="just"/>
            <a:r>
              <a:rPr lang="en-US" dirty="0" smtClean="0"/>
              <a:t> It provides a summary of a student’s academic progress in school and also includes the student’s name, age, date of birth, date of admission, family background, social or extracurricular activities.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School records are books, documents, diskettes and files in which are embodied information on what goes on in school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smtClean="0"/>
              <a:t>It contains certain particulars as well as a summary of information on every pupil attending the school.</a:t>
            </a:r>
          </a:p>
          <a:p>
            <a:r>
              <a:rPr lang="en-US" dirty="0" smtClean="0"/>
              <a:t>The purpose of the card is to:</a:t>
            </a:r>
          </a:p>
          <a:p>
            <a:r>
              <a:rPr lang="en-US" dirty="0" smtClean="0"/>
              <a:t>Provide </a:t>
            </a:r>
            <a:r>
              <a:rPr lang="en-US" dirty="0" err="1" smtClean="0"/>
              <a:t>summarised</a:t>
            </a:r>
            <a:r>
              <a:rPr lang="en-US" dirty="0" smtClean="0"/>
              <a:t> information about individual pupils</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a:bodyPr>
          <a:lstStyle/>
          <a:p>
            <a:r>
              <a:rPr lang="en-US" dirty="0" smtClean="0"/>
              <a:t>show specific information regarding; the background of the pupil,  physical characteristics e.tc</a:t>
            </a:r>
          </a:p>
          <a:p>
            <a:r>
              <a:rPr lang="en-US" dirty="0" smtClean="0"/>
              <a:t>provide a basis for any necessary attention the pupil may need</a:t>
            </a:r>
          </a:p>
          <a:p>
            <a:r>
              <a:rPr lang="en-US" dirty="0" smtClean="0"/>
              <a:t>supply information of the pupil in case of transfer.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Pupil Records Cards</a:t>
            </a:r>
            <a:endParaRPr lang="en-US" dirty="0"/>
          </a:p>
        </p:txBody>
      </p:sp>
      <p:sp>
        <p:nvSpPr>
          <p:cNvPr id="3" name="Content Placeholder 2"/>
          <p:cNvSpPr>
            <a:spLocks noGrp="1"/>
          </p:cNvSpPr>
          <p:nvPr>
            <p:ph idx="1"/>
          </p:nvPr>
        </p:nvSpPr>
        <p:spPr/>
        <p:txBody>
          <a:bodyPr/>
          <a:lstStyle/>
          <a:p>
            <a:r>
              <a:rPr lang="en-US" dirty="0" smtClean="0"/>
              <a:t>Comprise a whole range of records containing information on pupils.</a:t>
            </a:r>
          </a:p>
          <a:p>
            <a:r>
              <a:rPr lang="en-US" dirty="0" smtClean="0"/>
              <a:t>This covers, for example, applications, admissions, academic and social welfare, etc. </a:t>
            </a:r>
          </a:p>
          <a:p>
            <a:pPr>
              <a:buNone/>
            </a:pPr>
            <a:r>
              <a:rPr lang="en-US" dirty="0" smtClean="0"/>
              <a:t>It also include letters from parents, copies of letters to the parents concerning the pupils, and so 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Pupil record form can provide information for  guidance and </a:t>
            </a:r>
            <a:r>
              <a:rPr lang="en-US" dirty="0" err="1" smtClean="0"/>
              <a:t>counselling</a:t>
            </a:r>
            <a:r>
              <a:rPr lang="en-US" dirty="0" smtClean="0"/>
              <a:t> to the pupils and daily management of pupil affairs at the school.</a:t>
            </a:r>
          </a:p>
          <a:p>
            <a:r>
              <a:rPr lang="en-US" smtClean="0"/>
              <a:t>xxxxxxxxxxxxxxxxxxxxxx</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Health Record Book</a:t>
            </a:r>
            <a:endParaRPr lang="en-US" dirty="0"/>
          </a:p>
        </p:txBody>
      </p:sp>
      <p:sp>
        <p:nvSpPr>
          <p:cNvPr id="3" name="Content Placeholder 2"/>
          <p:cNvSpPr>
            <a:spLocks noGrp="1"/>
          </p:cNvSpPr>
          <p:nvPr>
            <p:ph idx="1"/>
          </p:nvPr>
        </p:nvSpPr>
        <p:spPr/>
        <p:txBody>
          <a:bodyPr/>
          <a:lstStyle/>
          <a:p>
            <a:pPr algn="just"/>
            <a:r>
              <a:rPr lang="en-US" dirty="0" smtClean="0"/>
              <a:t>Are records of the names of students who were ill and sent to local health centers, school sick bays or the hospital for treatment. These records indicate the nature of the sickness and the treatment administered. </a:t>
            </a:r>
          </a:p>
          <a:p>
            <a:pPr algn="just"/>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School Stock Book</a:t>
            </a:r>
            <a:endParaRPr lang="en-US" dirty="0"/>
          </a:p>
        </p:txBody>
      </p:sp>
      <p:sp>
        <p:nvSpPr>
          <p:cNvPr id="3" name="Content Placeholder 2"/>
          <p:cNvSpPr>
            <a:spLocks noGrp="1"/>
          </p:cNvSpPr>
          <p:nvPr>
            <p:ph idx="1"/>
          </p:nvPr>
        </p:nvSpPr>
        <p:spPr/>
        <p:txBody>
          <a:bodyPr>
            <a:normAutofit/>
          </a:bodyPr>
          <a:lstStyle/>
          <a:p>
            <a:pPr algn="just"/>
            <a:r>
              <a:rPr lang="en-US" dirty="0" smtClean="0"/>
              <a:t>The school stock book shows the current supply of equipment and other materials in the school. It is usually divided into two parts.  </a:t>
            </a:r>
          </a:p>
          <a:p>
            <a:pPr algn="just">
              <a:buNone/>
            </a:pPr>
            <a:r>
              <a:rPr lang="en-US" dirty="0" smtClean="0"/>
              <a:t>  a) showing the consumables items (chalk, dusters, diary, registers, etc.) </a:t>
            </a:r>
          </a:p>
          <a:p>
            <a:pPr algn="just">
              <a:buNone/>
            </a:pPr>
            <a:r>
              <a:rPr lang="en-US" dirty="0" smtClean="0"/>
              <a:t> b) showing non-consumable items (furniture, television, tape recorders, sporting and athletic equipment, etc.).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life cycle of a record</a:t>
            </a:r>
            <a:endParaRPr lang="en-US" dirty="0"/>
          </a:p>
        </p:txBody>
      </p:sp>
      <p:sp>
        <p:nvSpPr>
          <p:cNvPr id="3" name="Content Placeholder 2"/>
          <p:cNvSpPr>
            <a:spLocks noGrp="1"/>
          </p:cNvSpPr>
          <p:nvPr>
            <p:ph idx="1"/>
          </p:nvPr>
        </p:nvSpPr>
        <p:spPr/>
        <p:txBody>
          <a:bodyPr/>
          <a:lstStyle/>
          <a:p>
            <a:r>
              <a:rPr lang="en-US" dirty="0" smtClean="0"/>
              <a:t>Each record has a life cycle. There is a stage when a record is active. It is then referred to as an active record. During this phase the record is in full use.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creation and distribution</a:t>
            </a:r>
          </a:p>
          <a:p>
            <a:r>
              <a:rPr lang="en-US" dirty="0" smtClean="0"/>
              <a:t> use</a:t>
            </a:r>
          </a:p>
          <a:p>
            <a:r>
              <a:rPr lang="en-US" dirty="0" smtClean="0"/>
              <a:t>retention</a:t>
            </a:r>
          </a:p>
          <a:p>
            <a:r>
              <a:rPr lang="en-US" dirty="0" smtClean="0"/>
              <a:t>storage</a:t>
            </a:r>
          </a:p>
          <a:p>
            <a:r>
              <a:rPr lang="en-US" dirty="0" smtClean="0"/>
              <a:t> retrieval</a:t>
            </a:r>
          </a:p>
          <a:p>
            <a:r>
              <a:rPr lang="en-US" dirty="0" smtClean="0"/>
              <a:t>protection</a:t>
            </a:r>
          </a:p>
          <a:p>
            <a:r>
              <a:rPr lang="en-US" dirty="0" smtClean="0"/>
              <a:t>preservation</a:t>
            </a:r>
          </a:p>
          <a:p>
            <a:r>
              <a:rPr lang="en-US" dirty="0" smtClean="0"/>
              <a:t>final disposal</a:t>
            </a:r>
          </a:p>
          <a:p>
            <a:pPr>
              <a:buNone/>
            </a:pPr>
            <a:r>
              <a:rPr lang="en-US" dirty="0" smtClean="0"/>
              <a:t>Each of these has a direct influence on the availability of information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good record management  by </a:t>
            </a:r>
            <a:r>
              <a:rPr lang="en-US" dirty="0" err="1" smtClean="0"/>
              <a:t>Ibara</a:t>
            </a:r>
            <a:r>
              <a:rPr lang="en-US" dirty="0" smtClean="0"/>
              <a:t> (2010) </a:t>
            </a:r>
            <a:endParaRPr lang="en-US" dirty="0"/>
          </a:p>
        </p:txBody>
      </p:sp>
      <p:sp>
        <p:nvSpPr>
          <p:cNvPr id="3" name="Content Placeholder 2"/>
          <p:cNvSpPr>
            <a:spLocks noGrp="1"/>
          </p:cNvSpPr>
          <p:nvPr>
            <p:ph idx="1"/>
          </p:nvPr>
        </p:nvSpPr>
        <p:spPr/>
        <p:txBody>
          <a:bodyPr/>
          <a:lstStyle/>
          <a:p>
            <a:r>
              <a:rPr lang="en-US" b="1" dirty="0" smtClean="0"/>
              <a:t>Completeness </a:t>
            </a:r>
          </a:p>
          <a:p>
            <a:r>
              <a:rPr lang="en-US" b="1" dirty="0" smtClean="0"/>
              <a:t>Cost</a:t>
            </a:r>
          </a:p>
          <a:p>
            <a:r>
              <a:rPr lang="en-US" b="1" dirty="0" smtClean="0"/>
              <a:t>Flexibility</a:t>
            </a:r>
          </a:p>
          <a:p>
            <a:r>
              <a:rPr lang="en-US" b="1" dirty="0" smtClean="0"/>
              <a:t>Quality</a:t>
            </a:r>
          </a:p>
          <a:p>
            <a:r>
              <a:rPr lang="en-US" b="1" dirty="0" smtClean="0"/>
              <a:t>Relevance</a:t>
            </a:r>
          </a:p>
          <a:p>
            <a:r>
              <a:rPr lang="en-US" b="1" dirty="0" smtClean="0"/>
              <a:t>Retention and Disposition of Records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t>
            </a:r>
            <a:endParaRPr lang="en-US"/>
          </a:p>
        </p:txBody>
      </p:sp>
      <p:sp>
        <p:nvSpPr>
          <p:cNvPr id="3" name="Content Placeholder 2"/>
          <p:cNvSpPr>
            <a:spLocks noGrp="1"/>
          </p:cNvSpPr>
          <p:nvPr>
            <p:ph idx="1"/>
          </p:nvPr>
        </p:nvSpPr>
        <p:spPr/>
        <p:txBody>
          <a:bodyPr/>
          <a:lstStyle/>
          <a:p>
            <a:r>
              <a:rPr lang="en-US" b="1" dirty="0" smtClean="0"/>
              <a:t>Timeliness</a:t>
            </a:r>
          </a:p>
          <a:p>
            <a:r>
              <a:rPr lang="en-US" b="1" dirty="0" smtClean="0"/>
              <a:t>Maintenance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Module 2: Managing Data: School Records Management System - ppt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3" y="37531"/>
            <a:ext cx="9448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5776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GB" dirty="0"/>
          </a:p>
        </p:txBody>
      </p:sp>
      <p:sp>
        <p:nvSpPr>
          <p:cNvPr id="3" name="Content Placeholder 2"/>
          <p:cNvSpPr>
            <a:spLocks noGrp="1"/>
          </p:cNvSpPr>
          <p:nvPr>
            <p:ph idx="1"/>
          </p:nvPr>
        </p:nvSpPr>
        <p:spPr>
          <a:xfrm>
            <a:off x="457200" y="685800"/>
            <a:ext cx="8229600" cy="6019800"/>
          </a:xfrm>
        </p:spPr>
        <p:txBody>
          <a:bodyPr>
            <a:normAutofit/>
          </a:bodyPr>
          <a:lstStyle/>
          <a:p>
            <a:r>
              <a:rPr lang="en-GB" b="1" dirty="0"/>
              <a:t>Completeness: </a:t>
            </a:r>
            <a:r>
              <a:rPr lang="en-GB" dirty="0"/>
              <a:t>Complete and comprehensive records should be kept to give users all the information needed to plan and make effective decisions. </a:t>
            </a:r>
            <a:endParaRPr lang="en-GB" dirty="0" smtClean="0"/>
          </a:p>
          <a:p>
            <a:r>
              <a:rPr lang="en-GB" b="1" dirty="0" smtClean="0"/>
              <a:t>Cost</a:t>
            </a:r>
            <a:r>
              <a:rPr lang="en-GB" b="1" dirty="0"/>
              <a:t>: </a:t>
            </a:r>
            <a:r>
              <a:rPr lang="en-GB" dirty="0"/>
              <a:t>Records should not be too expensive to keep. This means that the financial cost of collecting, </a:t>
            </a:r>
            <a:r>
              <a:rPr lang="en-GB" dirty="0" smtClean="0"/>
              <a:t>analysing, </a:t>
            </a:r>
            <a:r>
              <a:rPr lang="en-GB" dirty="0"/>
              <a:t>synthesizing, storing and retrieving records should be low. </a:t>
            </a:r>
          </a:p>
        </p:txBody>
      </p:sp>
    </p:spTree>
    <p:extLst>
      <p:ext uri="{BB962C8B-B14F-4D97-AF65-F5344CB8AC3E}">
        <p14:creationId xmlns:p14="http://schemas.microsoft.com/office/powerpoint/2010/main" val="1270657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b="1" dirty="0"/>
              <a:t>Flexibility: </a:t>
            </a:r>
            <a:r>
              <a:rPr lang="en-GB" dirty="0"/>
              <a:t>Data is flexible if it can be used by more than one user at different times for different purposes. </a:t>
            </a:r>
          </a:p>
          <a:p>
            <a:r>
              <a:rPr lang="en-GB" b="1" dirty="0" smtClean="0"/>
              <a:t>Quality</a:t>
            </a:r>
            <a:r>
              <a:rPr lang="en-GB" b="1" dirty="0"/>
              <a:t>: </a:t>
            </a:r>
            <a:r>
              <a:rPr lang="en-GB" dirty="0"/>
              <a:t>The quality of any information contained in any record must be accurate and reliable. The greater the accuracy and reliability, the higher the quality of information, and the more likely the information system is to work well. </a:t>
            </a:r>
          </a:p>
          <a:p>
            <a:endParaRPr lang="en-GB" dirty="0"/>
          </a:p>
        </p:txBody>
      </p:sp>
    </p:spTree>
    <p:extLst>
      <p:ext uri="{BB962C8B-B14F-4D97-AF65-F5344CB8AC3E}">
        <p14:creationId xmlns:p14="http://schemas.microsoft.com/office/powerpoint/2010/main" val="2888047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dirty="0"/>
              <a:t>Relevance</a:t>
            </a:r>
            <a:r>
              <a:rPr lang="en-GB" dirty="0"/>
              <a:t>: A relevant record is one that is useful to the needs of the system. A good deal of irrelevant information is kept, particularly in schools. Data that is no longer relevant and not required by law should be securely disposed of. </a:t>
            </a:r>
          </a:p>
        </p:txBody>
      </p:sp>
    </p:spTree>
    <p:extLst>
      <p:ext uri="{BB962C8B-B14F-4D97-AF65-F5344CB8AC3E}">
        <p14:creationId xmlns:p14="http://schemas.microsoft.com/office/powerpoint/2010/main" val="3190700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dirty="0"/>
              <a:t>Retention and Disposition of Records</a:t>
            </a:r>
            <a:r>
              <a:rPr lang="en-GB" dirty="0"/>
              <a:t>: The disposition of records does not entirely mean destruction. Disposition can also include transfer of records to a historical achieve, to a museum, etc. In the case of schools, however, most records are disposed of when no longer needed. The public officials concerned may destroy these records upon expiration of the retention period. </a:t>
            </a:r>
          </a:p>
        </p:txBody>
      </p:sp>
    </p:spTree>
    <p:extLst>
      <p:ext uri="{BB962C8B-B14F-4D97-AF65-F5344CB8AC3E}">
        <p14:creationId xmlns:p14="http://schemas.microsoft.com/office/powerpoint/2010/main" val="1767440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GB" b="1" dirty="0"/>
              <a:t>Timeliness: </a:t>
            </a:r>
            <a:r>
              <a:rPr lang="en-GB" dirty="0"/>
              <a:t>Information contained in a record should be retrievable as it is needed rather than after important decisions have been made</a:t>
            </a:r>
            <a:r>
              <a:rPr lang="en-GB" dirty="0" smtClean="0"/>
              <a:t>.</a:t>
            </a:r>
          </a:p>
          <a:p>
            <a:r>
              <a:rPr lang="en-GB" dirty="0" smtClean="0"/>
              <a:t> </a:t>
            </a:r>
            <a:r>
              <a:rPr lang="en-GB" b="1" dirty="0"/>
              <a:t>Variability</a:t>
            </a:r>
            <a:r>
              <a:rPr lang="en-GB" dirty="0"/>
              <a:t>: This refers to the degree of consensus arrived at among various users examining the record. The greater the consensus among users, the more accepted the record. </a:t>
            </a:r>
            <a:endParaRPr lang="en-GB" dirty="0" smtClean="0"/>
          </a:p>
          <a:p>
            <a:r>
              <a:rPr lang="en-GB" b="1" dirty="0" smtClean="0"/>
              <a:t>Maintenance</a:t>
            </a:r>
            <a:r>
              <a:rPr lang="en-GB" b="1" dirty="0"/>
              <a:t>: </a:t>
            </a:r>
            <a:r>
              <a:rPr lang="en-GB" dirty="0"/>
              <a:t>The maintenance of records involves all activities that ensure that they are in good condition, and kept in an orderly state. This is a central function of records management. </a:t>
            </a:r>
          </a:p>
        </p:txBody>
      </p:sp>
    </p:spTree>
    <p:extLst>
      <p:ext uri="{BB962C8B-B14F-4D97-AF65-F5344CB8AC3E}">
        <p14:creationId xmlns:p14="http://schemas.microsoft.com/office/powerpoint/2010/main" val="679072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keeping Record </a:t>
            </a:r>
            <a:endParaRPr lang="en-US" dirty="0"/>
          </a:p>
        </p:txBody>
      </p:sp>
      <p:sp>
        <p:nvSpPr>
          <p:cNvPr id="3" name="Content Placeholder 2"/>
          <p:cNvSpPr>
            <a:spLocks noGrp="1"/>
          </p:cNvSpPr>
          <p:nvPr>
            <p:ph idx="1"/>
          </p:nvPr>
        </p:nvSpPr>
        <p:spPr/>
        <p:txBody>
          <a:bodyPr/>
          <a:lstStyle/>
          <a:p>
            <a:r>
              <a:rPr lang="en-US" dirty="0" smtClean="0"/>
              <a:t>Helps in in the following;</a:t>
            </a:r>
          </a:p>
          <a:p>
            <a:r>
              <a:rPr lang="en-US" dirty="0" smtClean="0"/>
              <a:t> decision making </a:t>
            </a:r>
          </a:p>
          <a:p>
            <a:r>
              <a:rPr lang="en-US" dirty="0" smtClean="0"/>
              <a:t>Employment </a:t>
            </a:r>
          </a:p>
          <a:p>
            <a:r>
              <a:rPr lang="en-US" dirty="0" smtClean="0"/>
              <a:t>Guidance counselor </a:t>
            </a:r>
          </a:p>
          <a:p>
            <a:r>
              <a:rPr lang="en-US" dirty="0" smtClean="0"/>
              <a:t>Accountability </a:t>
            </a:r>
          </a:p>
          <a:p>
            <a:r>
              <a:rPr lang="en-US" dirty="0" smtClean="0"/>
              <a:t>Information bank </a:t>
            </a:r>
          </a:p>
          <a:p>
            <a:r>
              <a:rPr lang="en-US" dirty="0" smtClean="0"/>
              <a:t>Information for parents </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Planning </a:t>
            </a:r>
          </a:p>
          <a:p>
            <a:r>
              <a:rPr lang="en-US" dirty="0" smtClean="0"/>
              <a:t>Student academic achievement and </a:t>
            </a:r>
            <a:r>
              <a:rPr lang="en-US" dirty="0" err="1" smtClean="0"/>
              <a:t>behaviour</a:t>
            </a:r>
            <a:r>
              <a:rPr lang="en-US" dirty="0" smtClean="0"/>
              <a:t> </a:t>
            </a:r>
          </a:p>
          <a:p>
            <a:r>
              <a:rPr lang="en-US" dirty="0" smtClean="0"/>
              <a:t>Subject time table </a:t>
            </a:r>
          </a:p>
          <a:p>
            <a:r>
              <a:rPr lang="en-US" dirty="0" smtClean="0"/>
              <a:t>Supervisors/Inspector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Module 2: Managing Data: School Records Management System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021"/>
            <a:ext cx="8988425"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643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 Management </a:t>
            </a:r>
            <a:endParaRPr lang="en-US" dirty="0"/>
          </a:p>
        </p:txBody>
      </p:sp>
      <p:sp>
        <p:nvSpPr>
          <p:cNvPr id="3" name="Content Placeholder 2"/>
          <p:cNvSpPr>
            <a:spLocks noGrp="1"/>
          </p:cNvSpPr>
          <p:nvPr>
            <p:ph idx="1"/>
          </p:nvPr>
        </p:nvSpPr>
        <p:spPr/>
        <p:txBody>
          <a:bodyPr/>
          <a:lstStyle/>
          <a:p>
            <a:r>
              <a:rPr lang="en-US" dirty="0" smtClean="0"/>
              <a:t>R M  </a:t>
            </a:r>
            <a:r>
              <a:rPr lang="en-US" dirty="0"/>
              <a:t>involves the storage, retrieval and use of information</a:t>
            </a:r>
            <a:r>
              <a:rPr lang="en-US" dirty="0" smtClean="0"/>
              <a:t>.</a:t>
            </a:r>
          </a:p>
          <a:p>
            <a:r>
              <a:rPr lang="en-US" dirty="0" err="1" smtClean="0"/>
              <a:t>i.e</a:t>
            </a:r>
            <a:r>
              <a:rPr lang="en-US" dirty="0" smtClean="0"/>
              <a:t> </a:t>
            </a:r>
            <a:r>
              <a:rPr lang="en-US" dirty="0"/>
              <a:t>“the application of systematic and scientific control to all the </a:t>
            </a:r>
            <a:r>
              <a:rPr lang="en-US" dirty="0" smtClean="0"/>
              <a:t>recorded information </a:t>
            </a:r>
            <a:r>
              <a:rPr lang="en-US" dirty="0"/>
              <a:t>that an </a:t>
            </a:r>
            <a:r>
              <a:rPr lang="en-US" dirty="0" err="1"/>
              <a:t>organisation</a:t>
            </a:r>
            <a:r>
              <a:rPr lang="en-US" dirty="0"/>
              <a:t> needs to do business.”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Module 2: Managing Data: School Records Management System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74638"/>
            <a:ext cx="9753600" cy="7497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199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pc="-150" dirty="0" smtClean="0">
                <a:latin typeface="Times New Roman" pitchFamily="18" charset="0"/>
                <a:cs typeface="Times New Roman" pitchFamily="18" charset="0"/>
              </a:rPr>
              <a:t>Classification of School Records</a:t>
            </a:r>
            <a:endParaRPr lang="en-US" b="1" spc="-15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b="1" spc="-150" dirty="0" smtClean="0">
                <a:latin typeface="Times New Roman" pitchFamily="18" charset="0"/>
                <a:cs typeface="Times New Roman" pitchFamily="18" charset="0"/>
              </a:rPr>
              <a:t>General Records</a:t>
            </a:r>
            <a:r>
              <a:rPr lang="en-US" spc="-150" dirty="0" smtClean="0">
                <a:latin typeface="Times New Roman" pitchFamily="18" charset="0"/>
                <a:cs typeface="Times New Roman" pitchFamily="18" charset="0"/>
              </a:rPr>
              <a:t> </a:t>
            </a:r>
          </a:p>
          <a:p>
            <a:pPr>
              <a:lnSpc>
                <a:spcPct val="150000"/>
              </a:lnSpc>
            </a:pPr>
            <a:r>
              <a:rPr lang="en-US" spc="-150" dirty="0" smtClean="0">
                <a:latin typeface="Times New Roman" pitchFamily="18" charset="0"/>
                <a:cs typeface="Times New Roman" pitchFamily="18" charset="0"/>
              </a:rPr>
              <a:t>Log book</a:t>
            </a:r>
          </a:p>
          <a:p>
            <a:pPr>
              <a:lnSpc>
                <a:spcPct val="150000"/>
              </a:lnSpc>
            </a:pPr>
            <a:r>
              <a:rPr lang="en-US" spc="-150" dirty="0" smtClean="0">
                <a:latin typeface="Times New Roman" pitchFamily="18" charset="0"/>
                <a:cs typeface="Times New Roman" pitchFamily="18" charset="0"/>
              </a:rPr>
              <a:t>Visitors' book (specific and general)</a:t>
            </a:r>
          </a:p>
          <a:p>
            <a:pPr>
              <a:lnSpc>
                <a:spcPct val="150000"/>
              </a:lnSpc>
            </a:pPr>
            <a:r>
              <a:rPr lang="en-US" spc="-150" dirty="0" smtClean="0">
                <a:latin typeface="Times New Roman" pitchFamily="18" charset="0"/>
                <a:cs typeface="Times New Roman" pitchFamily="18" charset="0"/>
              </a:rPr>
              <a:t>Staff record</a:t>
            </a:r>
          </a:p>
          <a:p>
            <a:pPr>
              <a:lnSpc>
                <a:spcPct val="150000"/>
              </a:lnSpc>
            </a:pPr>
            <a:r>
              <a:rPr lang="en-US" spc="-150" dirty="0" smtClean="0">
                <a:latin typeface="Times New Roman" pitchFamily="18" charset="0"/>
                <a:cs typeface="Times New Roman" pitchFamily="18" charset="0"/>
              </a:rPr>
              <a:t>Punishment book</a:t>
            </a:r>
          </a:p>
        </p:txBody>
      </p:sp>
      <p:sp>
        <p:nvSpPr>
          <p:cNvPr id="4" name="Slide Number Placeholder 3"/>
          <p:cNvSpPr>
            <a:spLocks noGrp="1"/>
          </p:cNvSpPr>
          <p:nvPr>
            <p:ph type="sldNum" sz="quarter" idx="12"/>
          </p:nvPr>
        </p:nvSpPr>
        <p:spPr/>
        <p:txBody>
          <a:bodyPr/>
          <a:lstStyle/>
          <a:p>
            <a:fld id="{C42F367D-A661-497B-9088-599A58899FD6}" type="slidenum">
              <a:rPr lang="en-US" smtClean="0"/>
              <a:pPr/>
              <a:t>8</a:t>
            </a:fld>
            <a:endParaRPr lang="en-US"/>
          </a:p>
        </p:txBody>
      </p:sp>
      <p:sp>
        <p:nvSpPr>
          <p:cNvPr id="5" name="Footer Placeholder 4"/>
          <p:cNvSpPr>
            <a:spLocks noGrp="1"/>
          </p:cNvSpPr>
          <p:nvPr>
            <p:ph type="ftr" sz="quarter" idx="11"/>
          </p:nvPr>
        </p:nvSpPr>
        <p:spPr/>
        <p:txBody>
          <a:bodyPr/>
          <a:lstStyle/>
          <a:p>
            <a:r>
              <a:rPr lang="en-US" dirty="0" err="1" smtClean="0"/>
              <a:t>Kabelege</a:t>
            </a:r>
            <a:endParaRPr lang="en-US" dirty="0" smtClean="0"/>
          </a:p>
          <a:p>
            <a:endParaRPr lang="en-US" dirty="0"/>
          </a:p>
        </p:txBody>
      </p:sp>
    </p:spTree>
    <p:extLst>
      <p:ext uri="{BB962C8B-B14F-4D97-AF65-F5344CB8AC3E}">
        <p14:creationId xmlns:p14="http://schemas.microsoft.com/office/powerpoint/2010/main" val="50440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ox(in)">
                                      <p:cBhvr>
                                        <p:cTn id="20" dur="500"/>
                                        <p:tgtEl>
                                          <p:spTgt spid="3">
                                            <p:txEl>
                                              <p:pRg st="2" end="2"/>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ox(in)">
                                      <p:cBhvr>
                                        <p:cTn id="23" dur="500"/>
                                        <p:tgtEl>
                                          <p:spTgt spid="3">
                                            <p:txEl>
                                              <p:pRg st="3" end="3"/>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ox(in)">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50" dirty="0" smtClean="0">
                <a:latin typeface="Times New Roman" pitchFamily="18" charset="0"/>
                <a:cs typeface="Times New Roman" pitchFamily="18" charset="0"/>
              </a:rPr>
              <a:t>Teachers’</a:t>
            </a:r>
            <a:r>
              <a:rPr lang="en-US" spc="-150" dirty="0" smtClean="0">
                <a:latin typeface="Times New Roman" pitchFamily="18" charset="0"/>
                <a:cs typeface="Times New Roman" pitchFamily="18" charset="0"/>
              </a:rPr>
              <a:t> </a:t>
            </a:r>
            <a:r>
              <a:rPr lang="en-US" b="1" spc="-150" dirty="0" smtClean="0">
                <a:latin typeface="Times New Roman" pitchFamily="18" charset="0"/>
                <a:cs typeface="Times New Roman" pitchFamily="18" charset="0"/>
              </a:rPr>
              <a:t>Records</a:t>
            </a:r>
            <a:endParaRPr lang="en-US" spc="-15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pPr>
            <a:r>
              <a:rPr lang="en-US" spc="-150" dirty="0" smtClean="0">
                <a:latin typeface="Times New Roman" pitchFamily="18" charset="0"/>
                <a:cs typeface="Times New Roman" pitchFamily="18" charset="0"/>
              </a:rPr>
              <a:t>Attendance register</a:t>
            </a:r>
          </a:p>
          <a:p>
            <a:pPr>
              <a:lnSpc>
                <a:spcPct val="150000"/>
              </a:lnSpc>
            </a:pPr>
            <a:r>
              <a:rPr lang="en-US" spc="-150" dirty="0" smtClean="0">
                <a:latin typeface="Times New Roman" pitchFamily="18" charset="0"/>
                <a:cs typeface="Times New Roman" pitchFamily="18" charset="0"/>
              </a:rPr>
              <a:t>Leave register</a:t>
            </a:r>
          </a:p>
          <a:p>
            <a:pPr>
              <a:lnSpc>
                <a:spcPct val="150000"/>
              </a:lnSpc>
            </a:pPr>
            <a:r>
              <a:rPr lang="en-US" spc="-150" dirty="0" smtClean="0">
                <a:latin typeface="Times New Roman" pitchFamily="18" charset="0"/>
                <a:cs typeface="Times New Roman" pitchFamily="18" charset="0"/>
              </a:rPr>
              <a:t>Register of private tuitions of teacher</a:t>
            </a:r>
          </a:p>
          <a:p>
            <a:pPr>
              <a:lnSpc>
                <a:spcPct val="150000"/>
              </a:lnSpc>
            </a:pPr>
            <a:r>
              <a:rPr lang="en-US" spc="-150" dirty="0" smtClean="0">
                <a:latin typeface="Times New Roman" pitchFamily="18" charset="0"/>
                <a:cs typeface="Times New Roman" pitchFamily="18" charset="0"/>
              </a:rPr>
              <a:t>Confidential record</a:t>
            </a:r>
          </a:p>
          <a:p>
            <a:pPr>
              <a:lnSpc>
                <a:spcPct val="150000"/>
              </a:lnSpc>
            </a:pPr>
            <a:r>
              <a:rPr lang="en-US" spc="-150" dirty="0" smtClean="0">
                <a:latin typeface="Times New Roman" pitchFamily="18" charset="0"/>
                <a:cs typeface="Times New Roman" pitchFamily="18" charset="0"/>
              </a:rPr>
              <a:t>Teacher's diary</a:t>
            </a:r>
          </a:p>
          <a:p>
            <a:endParaRPr lang="en-US" spc="-150" dirty="0"/>
          </a:p>
        </p:txBody>
      </p:sp>
      <p:sp>
        <p:nvSpPr>
          <p:cNvPr id="4" name="Slide Number Placeholder 3"/>
          <p:cNvSpPr>
            <a:spLocks noGrp="1"/>
          </p:cNvSpPr>
          <p:nvPr>
            <p:ph type="sldNum" sz="quarter" idx="12"/>
          </p:nvPr>
        </p:nvSpPr>
        <p:spPr/>
        <p:txBody>
          <a:bodyPr/>
          <a:lstStyle/>
          <a:p>
            <a:fld id="{C42F367D-A661-497B-9088-599A58899FD6}" type="slidenum">
              <a:rPr lang="en-US" smtClean="0"/>
              <a:pPr/>
              <a:t>9</a:t>
            </a:fld>
            <a:endParaRPr lang="en-US"/>
          </a:p>
        </p:txBody>
      </p:sp>
      <p:sp>
        <p:nvSpPr>
          <p:cNvPr id="5" name="Footer Placeholder 4"/>
          <p:cNvSpPr>
            <a:spLocks noGrp="1"/>
          </p:cNvSpPr>
          <p:nvPr>
            <p:ph type="ftr" sz="quarter" idx="11"/>
          </p:nvPr>
        </p:nvSpPr>
        <p:spPr/>
        <p:txBody>
          <a:bodyPr/>
          <a:lstStyle/>
          <a:p>
            <a:r>
              <a:rPr lang="en-US" dirty="0" smtClean="0"/>
              <a:t>Rugambuka</a:t>
            </a:r>
          </a:p>
          <a:p>
            <a:endParaRPr lang="en-US" dirty="0"/>
          </a:p>
        </p:txBody>
      </p:sp>
    </p:spTree>
    <p:extLst>
      <p:ext uri="{BB962C8B-B14F-4D97-AF65-F5344CB8AC3E}">
        <p14:creationId xmlns:p14="http://schemas.microsoft.com/office/powerpoint/2010/main" val="358472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ox(in)">
                                      <p:cBhvr>
                                        <p:cTn id="15" dur="500"/>
                                        <p:tgtEl>
                                          <p:spTgt spid="3">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ox(i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ox(in)">
                                      <p:cBhvr>
                                        <p:cTn id="23" dur="500"/>
                                        <p:tgtEl>
                                          <p:spTgt spid="3">
                                            <p:txEl>
                                              <p:pRg st="3" end="3"/>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ox(in)">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Words>1695</Words>
  <Application>Microsoft Office PowerPoint</Application>
  <PresentationFormat>On-screen Show (4:3)</PresentationFormat>
  <Paragraphs>179</Paragraphs>
  <Slides>46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Courier New</vt:lpstr>
      <vt:lpstr>Times New Roman</vt:lpstr>
      <vt:lpstr>Office Theme</vt:lpstr>
      <vt:lpstr>PowerPoint Presentation</vt:lpstr>
      <vt:lpstr>What is Records </vt:lpstr>
      <vt:lpstr>Introduction </vt:lpstr>
      <vt:lpstr>PowerPoint Presentation</vt:lpstr>
      <vt:lpstr>PowerPoint Presentation</vt:lpstr>
      <vt:lpstr>Record Management </vt:lpstr>
      <vt:lpstr>PowerPoint Presentation</vt:lpstr>
      <vt:lpstr>Classification of School Records</vt:lpstr>
      <vt:lpstr>Teachers’ Records</vt:lpstr>
      <vt:lpstr>Pupils’ Records</vt:lpstr>
      <vt:lpstr>Equipment Records </vt:lpstr>
      <vt:lpstr>The Visitors book</vt:lpstr>
      <vt:lpstr>School log book</vt:lpstr>
      <vt:lpstr>Corporal punishment book </vt:lpstr>
      <vt:lpstr>Admission and withdrawal Register</vt:lpstr>
      <vt:lpstr> Teacher and administrative staff records </vt:lpstr>
      <vt:lpstr>Attendance Register </vt:lpstr>
      <vt:lpstr>Scheme and record of work book </vt:lpstr>
      <vt:lpstr>Why  scheme Records? </vt:lpstr>
      <vt:lpstr>Cont….</vt:lpstr>
      <vt:lpstr>School Time-Table</vt:lpstr>
      <vt:lpstr>Class Timetable</vt:lpstr>
      <vt:lpstr>School Diary</vt:lpstr>
      <vt:lpstr>Staff time Book and Movement Book</vt:lpstr>
      <vt:lpstr>The school cash Register</vt:lpstr>
      <vt:lpstr>Why should financial records in school?  </vt:lpstr>
      <vt:lpstr>Mark schedules</vt:lpstr>
      <vt:lpstr>Cont;</vt:lpstr>
      <vt:lpstr>Individual Record Card</vt:lpstr>
      <vt:lpstr>Cont’</vt:lpstr>
      <vt:lpstr>Cont’ </vt:lpstr>
      <vt:lpstr>Pupil Records Cards</vt:lpstr>
      <vt:lpstr>Cont’</vt:lpstr>
      <vt:lpstr>Health Record Book</vt:lpstr>
      <vt:lpstr>School Stock Book</vt:lpstr>
      <vt:lpstr>The life cycle of a record</vt:lpstr>
      <vt:lpstr>Cont’</vt:lpstr>
      <vt:lpstr>Characteristics of good record management  by Ibara (2010) </vt:lpstr>
      <vt:lpstr>Cont’</vt:lpstr>
      <vt:lpstr>PowerPoint Presentation</vt:lpstr>
      <vt:lpstr>PowerPoint Presentation</vt:lpstr>
      <vt:lpstr>PowerPoint Presentation</vt:lpstr>
      <vt:lpstr>PowerPoint Presentation</vt:lpstr>
      <vt:lpstr>PowerPoint Presentation</vt:lpstr>
      <vt:lpstr>Importance of keeping Record </vt:lpstr>
      <vt:lpstr>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KABELEGE</dc:creator>
  <cp:lastModifiedBy>Abbakary</cp:lastModifiedBy>
  <cp:revision>42</cp:revision>
  <dcterms:created xsi:type="dcterms:W3CDTF">2016-06-13T19:56:18Z</dcterms:created>
  <dcterms:modified xsi:type="dcterms:W3CDTF">2022-06-24T13:00:55Z</dcterms:modified>
</cp:coreProperties>
</file>