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1"/>
  </p:notesMasterIdLst>
  <p:sldIdLst>
    <p:sldId id="306" r:id="rId2"/>
    <p:sldId id="314" r:id="rId3"/>
    <p:sldId id="318" r:id="rId4"/>
    <p:sldId id="319" r:id="rId5"/>
    <p:sldId id="257" r:id="rId6"/>
    <p:sldId id="302" r:id="rId7"/>
    <p:sldId id="258" r:id="rId8"/>
    <p:sldId id="291" r:id="rId9"/>
    <p:sldId id="260" r:id="rId10"/>
    <p:sldId id="296" r:id="rId11"/>
    <p:sldId id="297" r:id="rId12"/>
    <p:sldId id="298" r:id="rId13"/>
    <p:sldId id="299" r:id="rId14"/>
    <p:sldId id="293" r:id="rId15"/>
    <p:sldId id="263" r:id="rId16"/>
    <p:sldId id="264" r:id="rId17"/>
    <p:sldId id="294" r:id="rId18"/>
    <p:sldId id="301" r:id="rId19"/>
    <p:sldId id="266" r:id="rId20"/>
    <p:sldId id="267" r:id="rId21"/>
    <p:sldId id="268" r:id="rId22"/>
    <p:sldId id="269" r:id="rId23"/>
    <p:sldId id="270" r:id="rId24"/>
    <p:sldId id="271" r:id="rId25"/>
    <p:sldId id="304" r:id="rId26"/>
    <p:sldId id="303" r:id="rId27"/>
    <p:sldId id="274" r:id="rId28"/>
    <p:sldId id="275" r:id="rId29"/>
    <p:sldId id="276" r:id="rId30"/>
    <p:sldId id="277" r:id="rId31"/>
    <p:sldId id="295" r:id="rId32"/>
    <p:sldId id="278" r:id="rId33"/>
    <p:sldId id="279" r:id="rId34"/>
    <p:sldId id="280" r:id="rId35"/>
    <p:sldId id="281" r:id="rId36"/>
    <p:sldId id="282" r:id="rId37"/>
    <p:sldId id="305" r:id="rId38"/>
    <p:sldId id="289" r:id="rId39"/>
    <p:sldId id="290" r:id="rId4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DFF"/>
    <a:srgbClr val="FFD966"/>
    <a:srgbClr val="FF545A"/>
    <a:srgbClr val="00FA00"/>
    <a:srgbClr val="FF40FF"/>
    <a:srgbClr val="F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/>
    <p:restoredTop sz="73702"/>
  </p:normalViewPr>
  <p:slideViewPr>
    <p:cSldViewPr snapToGrid="0" snapToObjects="1">
      <p:cViewPr varScale="1">
        <p:scale>
          <a:sx n="71" d="100"/>
          <a:sy n="71" d="100"/>
        </p:scale>
        <p:origin x="2288" y="1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92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EXERCISES: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seconds are there in 42 minutes and 42 seconds?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miles are there in 10 kilometers? (1.61 km = 1 mi.)</a:t>
            </a:r>
          </a:p>
          <a:p>
            <a:pPr rtl="0" fontAlgn="base"/>
            <a:r>
              <a:rPr lang="en-US" dirty="0"/>
              <a:t>PYCHARM EXERCISES: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Write a program which accepts two integers</a:t>
            </a:r>
            <a:r>
              <a:rPr lang="en-US" baseline="0" dirty="0"/>
              <a:t> </a:t>
            </a:r>
            <a:r>
              <a:rPr lang="en-US" i="1" baseline="0" dirty="0"/>
              <a:t>minutes</a:t>
            </a:r>
            <a:r>
              <a:rPr lang="en-US" i="0" baseline="0" dirty="0"/>
              <a:t> and </a:t>
            </a:r>
            <a:r>
              <a:rPr lang="en-US" i="1" baseline="0" dirty="0"/>
              <a:t>seconds</a:t>
            </a:r>
            <a:r>
              <a:rPr lang="en-US" i="0" baseline="0" dirty="0"/>
              <a:t> and converts them to seconds. Print your output.</a:t>
            </a:r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812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156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Exercise</a:t>
            </a:r>
            <a:r>
              <a:rPr lang="en-US" baseline="0" dirty="0"/>
              <a:t> 1: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Technically all of these are valid Python statements (even when an expression doesn’t actually change anything in memory, it’s still a valid statement). The first two are expressions (and also statements</a:t>
            </a:r>
            <a:r>
              <a:rPr lang="mr-IN" baseline="0" dirty="0"/>
              <a:t>…</a:t>
            </a:r>
            <a:r>
              <a:rPr lang="en-US" baseline="0" dirty="0"/>
              <a:t>). The next two are assignment statements which contain expressions. The print statement is exactly that</a:t>
            </a:r>
            <a:r>
              <a:rPr lang="mr-IN" baseline="0" dirty="0"/>
              <a:t>–</a:t>
            </a:r>
            <a:r>
              <a:rPr lang="en-US" baseline="0" dirty="0"/>
              <a:t> a statement; however, you could also argue that it is an expression as functions are a specific type of expression to be evaluated. The final example is the beginning of an if-statement and contains an expression (x == 11).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Exercise 2: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16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1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9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Error: Cannot divide by zero.</a:t>
            </a:r>
            <a:endParaRPr dirty="0"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077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42 * 60 + 42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is-I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2562</a:t>
            </a:r>
          </a:p>
          <a:p>
            <a:pPr lvl="0">
              <a:spcBef>
                <a:spcPts val="0"/>
              </a:spcBef>
              <a:buNone/>
            </a:pPr>
            <a:endParaRPr lang="is-I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10 * 1.61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16.1</a:t>
            </a:r>
          </a:p>
          <a:p>
            <a:pPr lvl="0">
              <a:spcBef>
                <a:spcPts val="0"/>
              </a:spcBef>
              <a:buNone/>
            </a:pPr>
            <a:endParaRPr lang="is-I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136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8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(input())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(input())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fi-FI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rint(minutes</a:t>
            </a:r>
            <a:r>
              <a:rPr lang="fi-FI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60 + </a:t>
            </a:r>
            <a:r>
              <a:rPr lang="fi-FI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fi-FI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fi-FI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</a:t>
            </a:r>
            <a:r>
              <a:rPr lang="fi-FI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i-FI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float(input</a:t>
            </a:r>
            <a:r>
              <a:rPr lang="fi-FI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  <a:endParaRPr lang="fi-FI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fi-FI" dirty="0"/>
              <a:t>p</a:t>
            </a:r>
            <a:r>
              <a:rPr lang="en-US" dirty="0" err="1"/>
              <a:t>rint</a:t>
            </a:r>
            <a:r>
              <a:rPr lang="en-US" dirty="0"/>
              <a:t>(km / 1.41)</a:t>
            </a:r>
            <a:endParaRPr dirty="0"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4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907627" y="6534724"/>
            <a:ext cx="8748743" cy="1612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strike="noStrike" cap="none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 Charles Severance, University of Michigan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revisions by Joshua A. Westgard, University of Maryland</a:t>
            </a:r>
            <a:endParaRPr lang="en-US" sz="2400" strike="noStrike" cap="none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2400" strike="noStrike" cap="none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55700" y="4711700"/>
            <a:ext cx="13931900" cy="14147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INST326: Object-Oriented Programming</a:t>
            </a:r>
          </a:p>
          <a:p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8611" y="6708404"/>
            <a:ext cx="1300946" cy="12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be easily confused with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493204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 Environments (for now)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694755" y="5581780"/>
            <a:ext cx="4224528" cy="307793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called via command line (or terminal), the Python interpreter will execute commands interactively, or execute an entire script.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58" y="3164618"/>
            <a:ext cx="2357120" cy="2357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19" y="3076956"/>
            <a:ext cx="2540000" cy="2540000"/>
          </a:xfrm>
          <a:prstGeom prst="rect">
            <a:avLst/>
          </a:prstGeom>
        </p:spPr>
      </p:pic>
      <p:sp>
        <p:nvSpPr>
          <p:cNvPr id="10" name="Shape 251"/>
          <p:cNvSpPr txBox="1">
            <a:spLocks/>
          </p:cNvSpPr>
          <p:nvPr/>
        </p:nvSpPr>
        <p:spPr>
          <a:xfrm>
            <a:off x="3552515" y="2282412"/>
            <a:ext cx="4509008" cy="93830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83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448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020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592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Command Line</a:t>
            </a:r>
          </a:p>
          <a:p>
            <a:pPr marL="0" indent="0" algn="ctr">
              <a:spcBef>
                <a:spcPts val="0"/>
              </a:spcBef>
              <a:buSzPct val="100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(Python Interpreter)</a:t>
            </a:r>
          </a:p>
        </p:txBody>
      </p:sp>
      <p:sp>
        <p:nvSpPr>
          <p:cNvPr id="11" name="Shape 251"/>
          <p:cNvSpPr txBox="1">
            <a:spLocks/>
          </p:cNvSpPr>
          <p:nvPr/>
        </p:nvSpPr>
        <p:spPr>
          <a:xfrm>
            <a:off x="8720674" y="2282412"/>
            <a:ext cx="3472688" cy="93830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83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448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020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592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Font typeface="Cabin"/>
              <a:buNone/>
            </a:pPr>
            <a:r>
              <a:rPr lang="en-US" sz="3600" b="1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PyCharm</a:t>
            </a:r>
            <a:r>
              <a:rPr lang="en-US" sz="3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Community Ed.</a:t>
            </a:r>
          </a:p>
        </p:txBody>
      </p:sp>
      <p:sp>
        <p:nvSpPr>
          <p:cNvPr id="13" name="Shape 251"/>
          <p:cNvSpPr txBox="1">
            <a:spLocks/>
          </p:cNvSpPr>
          <p:nvPr/>
        </p:nvSpPr>
        <p:spPr>
          <a:xfrm>
            <a:off x="8362788" y="5616956"/>
            <a:ext cx="4224528" cy="307793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83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448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020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592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integrated development environment (IDE) used for computer programming, specifically in the Python programming language.</a:t>
            </a:r>
          </a:p>
          <a:p>
            <a:pPr marL="0" indent="0">
              <a:spcBef>
                <a:spcPts val="0"/>
              </a:spcBef>
              <a:buSzPct val="100000"/>
              <a:buFont typeface="Cabin"/>
              <a:buNone/>
            </a:pPr>
            <a:endParaRPr lang="en-US" sz="2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154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84644"/>
            <a:ext cx="14630400" cy="1104899"/>
          </a:xfrm>
        </p:spPr>
        <p:txBody>
          <a:bodyPr/>
          <a:lstStyle/>
          <a:p>
            <a:pPr algn="l"/>
            <a:r>
              <a:rPr lang="en-US" sz="6000" b="1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Statements vs Expressions</a:t>
            </a:r>
            <a:br>
              <a:rPr lang="en-US" sz="6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60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94688"/>
            <a:ext cx="14630400" cy="7266432"/>
          </a:xfrm>
        </p:spPr>
        <p:txBody>
          <a:bodyPr/>
          <a:lstStyle/>
          <a:p>
            <a:pPr marL="622300" indent="-457200" fontAlgn="base"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bg1"/>
                </a:solidFill>
              </a:rPr>
              <a:t>Statement</a:t>
            </a:r>
            <a:r>
              <a:rPr lang="en-US" sz="3200" dirty="0">
                <a:solidFill>
                  <a:schemeClr val="bg1"/>
                </a:solidFill>
              </a:rPr>
              <a:t>: A unit of code that the Python interpreter can execute (pg. 21)</a:t>
            </a:r>
          </a:p>
          <a:p>
            <a:pPr marL="622300" indent="-457200" fontAlgn="base"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>
                <a:solidFill>
                  <a:schemeClr val="bg1"/>
                </a:solidFill>
              </a:rPr>
              <a:t>: A combination of values, variables, and operators (pg. 23)</a:t>
            </a:r>
          </a:p>
          <a:p>
            <a:pPr marL="1511300" lvl="3" indent="-457200" fontAlgn="base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A value all by itself is technically an expression</a:t>
            </a:r>
          </a:p>
          <a:p>
            <a:pPr marL="1511300" lvl="3" indent="-457200" fontAlgn="base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But there’s really more to it than just that...</a:t>
            </a:r>
          </a:p>
          <a:p>
            <a:pPr marL="1511300" lvl="3" indent="-457200" fontAlgn="base">
              <a:spcBef>
                <a:spcPts val="0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 marL="622300" indent="-457200" fontAlgn="base"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</a:rPr>
              <a:t>So what’s the difference?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marL="1511300" lvl="3" indent="-457200" fontAlgn="base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A statement is a complete line of Python code that performs some action.</a:t>
            </a:r>
          </a:p>
          <a:p>
            <a:pPr marL="1511300" lvl="3" indent="-457200" fontAlgn="base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An expression is any section of code (not necessarily an entire line) which evaluates to a value.</a:t>
            </a:r>
          </a:p>
          <a:p>
            <a:pPr marL="1511300" lvl="3" indent="-457200" fontAlgn="base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Every expression can be a statement (which on its own, the interpreter will evaluate and ignore the resulting value).</a:t>
            </a:r>
          </a:p>
          <a:p>
            <a:pPr marL="1511300" lvl="3" indent="-457200" fontAlgn="base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Many statements cannot be used as expressions.</a:t>
            </a:r>
          </a:p>
        </p:txBody>
      </p:sp>
    </p:spTree>
    <p:extLst>
      <p:ext uri="{BB962C8B-B14F-4D97-AF65-F5344CB8AC3E}">
        <p14:creationId xmlns:p14="http://schemas.microsoft.com/office/powerpoint/2010/main" val="8199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69099" y="327469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969264" y="1846072"/>
            <a:ext cx="14465808" cy="6438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fontAlgn="base"/>
            <a:r>
              <a:rPr lang="en-US" sz="2800" dirty="0">
                <a:solidFill>
                  <a:schemeClr val="bg1"/>
                </a:solidFill>
              </a:rPr>
              <a:t>Consider the following code segments. Identify each segment as a statement, an expression, or both (this may be a trick question...):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5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10.5 / 0.5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x = 10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y = 7 ** 2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print(‘hello world’)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if (x == 11):</a:t>
            </a:r>
          </a:p>
          <a:p>
            <a:pPr fontAlgn="base"/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What are the resulting values of the following expressions? Discuss with your classmates first, then validate your answer on the command line.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9*(5-4)+7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3*2//4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9*1**(4-1)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 8/4%(16%2)</a:t>
            </a:r>
            <a:endParaRPr lang="en-US" sz="2800" u="none" strike="noStrike" cap="none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3661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Experimenting with IDLE (i.e. the Python REPL)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590801"/>
            <a:ext cx="14630400" cy="40987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606806" indent="0" fontAlgn="base">
              <a:buNone/>
            </a:pPr>
            <a:r>
              <a:rPr lang="en-US" kern="1200" dirty="0">
                <a:solidFill>
                  <a:srgbClr val="00FDFF"/>
                </a:solidFill>
              </a:rPr>
              <a:t>How many seconds are there in 42 minutes and 42 seconds?</a:t>
            </a:r>
          </a:p>
          <a:p>
            <a:pPr marL="606806" indent="0" fontAlgn="base">
              <a:buNone/>
            </a:pPr>
            <a:endParaRPr lang="en-US" kern="1200" dirty="0">
              <a:solidFill>
                <a:srgbClr val="00FDFF"/>
              </a:solidFill>
            </a:endParaRPr>
          </a:p>
          <a:p>
            <a:pPr marL="606806" indent="0" fontAlgn="base">
              <a:buNone/>
            </a:pPr>
            <a:r>
              <a:rPr lang="en-US" kern="1200" dirty="0">
                <a:solidFill>
                  <a:srgbClr val="00FDFF"/>
                </a:solidFill>
              </a:rPr>
              <a:t>How many miles are there in 10 kilometers? (1.61 km = 1 mi.)</a:t>
            </a:r>
          </a:p>
        </p:txBody>
      </p:sp>
    </p:spTree>
    <p:extLst>
      <p:ext uri="{BB962C8B-B14F-4D97-AF65-F5344CB8AC3E}">
        <p14:creationId xmlns:p14="http://schemas.microsoft.com/office/powerpoint/2010/main" val="109115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Dimitri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Dimitri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Debugging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5908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606806" indent="0" fontAlgn="base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</a:p>
          <a:p>
            <a:pPr marL="898906" lvl="1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- When the Python interpreter doesn’t understand what you’re telling it to do.</a:t>
            </a:r>
          </a:p>
          <a:p>
            <a:pPr marL="898906" lvl="1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- Can be a whole number of things; error messages here aren’t super useful.</a:t>
            </a:r>
          </a:p>
          <a:p>
            <a:pPr marL="606806" indent="0" fontAlgn="base"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Runtime errors</a:t>
            </a:r>
          </a:p>
          <a:p>
            <a:pPr marL="898906" lvl="1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- When Python interpreter understands you, but can’t execute your instructions.</a:t>
            </a:r>
          </a:p>
          <a:p>
            <a:pPr marL="898906" lvl="1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- i.e. Referencing a variable before it has been defined.</a:t>
            </a:r>
          </a:p>
          <a:p>
            <a:pPr marL="606806" indent="0" fontAlgn="base"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Semantic/Logical errors</a:t>
            </a:r>
          </a:p>
          <a:p>
            <a:pPr marL="898906" lvl="1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- Python does exactly what you tell it to do -BUT- what you told Python isn’t actually what you wanted!</a:t>
            </a:r>
          </a:p>
          <a:p>
            <a:pPr marL="898906" lvl="1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- No error is thrown, you just get the wrong answer.</a:t>
            </a:r>
          </a:p>
          <a:p>
            <a:pPr marL="606806" indent="0" fontAlgn="base">
              <a:spcBef>
                <a:spcPts val="0"/>
              </a:spcBef>
              <a:buNone/>
            </a:pP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What do you think is the most difficult type of error to identify?</a:t>
            </a:r>
          </a:p>
          <a:p>
            <a:pPr marL="606806" indent="0" fontAlgn="base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Any suggested strategies for debugging?</a:t>
            </a:r>
          </a:p>
          <a:p>
            <a:pPr marL="0" indent="0">
              <a:spcBef>
                <a:spcPts val="0"/>
              </a:spcBef>
              <a:buClrTx/>
              <a:buSzPct val="100000"/>
              <a:buNone/>
            </a:pPr>
            <a:endParaRPr lang="en-US" sz="2000" dirty="0">
              <a:solidFill>
                <a:schemeClr val="bg1"/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6394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Debugging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Experimenting with </a:t>
            </a:r>
            <a:r>
              <a:rPr lang="en-US" sz="72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PyCharm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590801"/>
            <a:ext cx="14630400" cy="40987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606806" lvl="0" indent="0" fontAlgn="base">
              <a:buNone/>
            </a:pPr>
            <a:r>
              <a:rPr lang="en-US" sz="3600" dirty="0">
                <a:solidFill>
                  <a:srgbClr val="00FDFF"/>
                </a:solidFill>
              </a:rPr>
              <a:t>Write a program which accepts two integers </a:t>
            </a:r>
            <a:r>
              <a:rPr lang="en-US" sz="3600" dirty="0">
                <a:solidFill>
                  <a:srgbClr val="00FDFF"/>
                </a:solidFill>
                <a:latin typeface="Consolas" charset="0"/>
                <a:ea typeface="Consolas" charset="0"/>
                <a:cs typeface="Consolas" charset="0"/>
              </a:rPr>
              <a:t>minutes</a:t>
            </a:r>
            <a:r>
              <a:rPr lang="en-US" sz="3600" dirty="0">
                <a:solidFill>
                  <a:srgbClr val="00FDFF"/>
                </a:solidFill>
              </a:rPr>
              <a:t> and </a:t>
            </a:r>
            <a:r>
              <a:rPr lang="en-US" sz="3600" dirty="0">
                <a:solidFill>
                  <a:srgbClr val="00FDFF"/>
                </a:solidFill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lang="en-US" sz="3600" i="1" dirty="0">
                <a:solidFill>
                  <a:srgbClr val="00FDFF"/>
                </a:solidFill>
              </a:rPr>
              <a:t> </a:t>
            </a:r>
            <a:r>
              <a:rPr lang="en-US" sz="3600" dirty="0">
                <a:solidFill>
                  <a:srgbClr val="00FDFF"/>
                </a:solidFill>
              </a:rPr>
              <a:t>from the user and converts them to seconds. Print your output.</a:t>
            </a:r>
          </a:p>
          <a:p>
            <a:pPr marL="606806" lvl="0" indent="0" fontAlgn="base">
              <a:buNone/>
            </a:pPr>
            <a:r>
              <a:rPr lang="en-US" sz="3600" dirty="0">
                <a:solidFill>
                  <a:srgbClr val="00FDFF"/>
                </a:solidFill>
              </a:rPr>
              <a:t>Write a program which accepts from the user a distance in kilometers and converts it to miles. Print your output.</a:t>
            </a:r>
          </a:p>
        </p:txBody>
      </p:sp>
    </p:spTree>
    <p:extLst>
      <p:ext uri="{BB962C8B-B14F-4D97-AF65-F5344CB8AC3E}">
        <p14:creationId xmlns:p14="http://schemas.microsoft.com/office/powerpoint/2010/main" val="21286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26642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Spam   SPAM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2578</Words>
  <Application>Microsoft Macintosh PowerPoint</Application>
  <PresentationFormat>Custom</PresentationFormat>
  <Paragraphs>436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ヒラギノ角ゴ ProN W3</vt:lpstr>
      <vt:lpstr>Arial</vt:lpstr>
      <vt:lpstr>Cabin</vt:lpstr>
      <vt:lpstr>Consolas</vt:lpstr>
      <vt:lpstr>Courier</vt:lpstr>
      <vt:lpstr>Courier New</vt:lpstr>
      <vt:lpstr>Gill Sans</vt:lpstr>
      <vt:lpstr>Mangal</vt:lpstr>
      <vt:lpstr>Title &amp; Subtitle</vt:lpstr>
      <vt:lpstr>Variables, Expressions, and Statements</vt:lpstr>
      <vt:lpstr>Two Environments (for now)</vt:lpstr>
      <vt:lpstr>Experimenting with IDLE (i.e. the Python REPL)</vt:lpstr>
      <vt:lpstr>Experimenting with PyCharm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Statements vs Expressions </vt:lpstr>
      <vt:lpstr>PowerPoint Presentation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Debugging</vt:lpstr>
      <vt:lpstr>Summary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Joshua Allan Westgard</cp:lastModifiedBy>
  <cp:revision>101</cp:revision>
  <cp:lastPrinted>2016-11-29T05:21:41Z</cp:lastPrinted>
  <dcterms:modified xsi:type="dcterms:W3CDTF">2018-08-31T15:19:51Z</dcterms:modified>
</cp:coreProperties>
</file>