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Conditionals are different from statements in that they are multi-statement structures of code</a:t>
            </a:r>
          </a:p>
          <a:p>
            <a:pPr lvl="1"/>
            <a:r>
              <a:rPr/>
              <a:t>The fist line of a conditional block begins with one of the if/elif/else keywords followed by an expression</a:t>
            </a:r>
          </a:p>
          <a:p>
            <a:pPr lvl="1"/>
            <a:r>
              <a:rPr/>
              <a:t>The first line ends with a colon</a:t>
            </a:r>
          </a:p>
          <a:p>
            <a:pPr lvl="1"/>
            <a:r>
              <a:rPr/>
              <a:t>This first line is followed by an indented block of one or more lines of code</a:t>
            </a:r>
          </a:p>
          <a:p>
            <a:pPr lvl="1"/>
            <a:r>
              <a:rPr/>
              <a:t>The indented block is only executed if the expression in the first line evaluates as “True”</a:t>
            </a: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Practice with Conditionals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an example of branching logic</a:t>
            </a:r>
            <a:br/>
            <a:br/>
            <a:r>
              <a:rPr sz="1800">
                <a:latin typeface="Courier"/>
              </a:rPr>
              <a:t>::: incremental</a:t>
            </a:r>
            <a:br/>
            <a:br/>
            <a:r>
              <a:rPr sz="1800">
                <a:latin typeface="Courier"/>
              </a:rPr>
              <a:t>order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input(</a:t>
            </a:r>
            <a:r>
              <a:rPr sz="1800">
                <a:solidFill>
                  <a:srgbClr val="4070A0"/>
                </a:solidFill>
                <a:latin typeface="Courier"/>
              </a:rPr>
              <a:t>'What can I get you? ")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if order == '</a:t>
            </a:r>
            <a:r>
              <a:rPr sz="1800">
                <a:latin typeface="Courier"/>
              </a:rPr>
              <a:t>burger</a:t>
            </a:r>
            <a:r>
              <a:rPr sz="1800">
                <a:solidFill>
                  <a:srgbClr val="4070A0"/>
                </a:solidFill>
                <a:latin typeface="Courier"/>
              </a:rPr>
              <a:t>':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side = input('</a:t>
            </a:r>
            <a:r>
              <a:rPr sz="1800">
                <a:latin typeface="Courier"/>
              </a:rPr>
              <a:t>Would you like fries </a:t>
            </a:r>
            <a:r>
              <a:rPr sz="1800" b="1">
                <a:solidFill>
                  <a:srgbClr val="007020"/>
                </a:solidFill>
                <a:latin typeface="Courier"/>
              </a:rPr>
              <a:t>with</a:t>
            </a:r>
            <a:r>
              <a:rPr sz="1800">
                <a:latin typeface="Courier"/>
              </a:rPr>
              <a:t> that?</a:t>
            </a:r>
            <a:r>
              <a:rPr sz="1800">
                <a:solidFill>
                  <a:srgbClr val="4070A0"/>
                </a:solidFill>
                <a:latin typeface="Courier"/>
              </a:rPr>
              <a:t>')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elif order == '</a:t>
            </a:r>
            <a:r>
              <a:rPr sz="1800">
                <a:latin typeface="Courier"/>
              </a:rPr>
              <a:t>salad</a:t>
            </a:r>
            <a:r>
              <a:rPr sz="1800">
                <a:solidFill>
                  <a:srgbClr val="4070A0"/>
                </a:solidFill>
                <a:latin typeface="Courier"/>
              </a:rPr>
              <a:t>':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side = input('</a:t>
            </a:r>
            <a:r>
              <a:rPr sz="1800">
                <a:latin typeface="Courier"/>
              </a:rPr>
              <a:t>What kind of dressing?</a:t>
            </a:r>
            <a:r>
              <a:rPr sz="1800">
                <a:solidFill>
                  <a:srgbClr val="4070A0"/>
                </a:solidFill>
                <a:latin typeface="Courier"/>
              </a:rPr>
              <a:t>')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print('</a:t>
            </a:r>
            <a:r>
              <a:rPr sz="1800">
                <a:latin typeface="Courier"/>
              </a:rPr>
              <a:t>We only sell burgers </a:t>
            </a:r>
            <a:r>
              <a:rPr sz="1800" b="1">
                <a:solidFill>
                  <a:srgbClr val="007020"/>
                </a:solidFill>
                <a:latin typeface="Courier"/>
              </a:rPr>
              <a:t>and</a:t>
            </a:r>
            <a:r>
              <a:rPr sz="1800">
                <a:latin typeface="Courier"/>
              </a:rPr>
              <a:t> salads</a:t>
            </a:r>
            <a:r>
              <a:rPr sz="1800">
                <a:solidFill>
                  <a:srgbClr val="4070A0"/>
                </a:solidFill>
                <a:latin typeface="Courier"/>
              </a:rPr>
              <a:t>')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print('</a:t>
            </a:r>
            <a:r>
              <a:rPr sz="1800">
                <a:latin typeface="Courier"/>
              </a:rPr>
              <a:t>You ordered:</a:t>
            </a:r>
            <a:r>
              <a:rPr sz="1800">
                <a:solidFill>
                  <a:srgbClr val="4070A0"/>
                </a:solidFill>
                <a:latin typeface="Courier"/>
              </a:rPr>
              <a:t>', order, side)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Topic</a:t>
            </a:r>
            <a:r>
              <a:rPr/>
              <a:t> </a:t>
            </a: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basic building blocks of Python programs</a:t>
            </a:r>
          </a:p>
          <a:p>
            <a:pPr lvl="1"/>
            <a:r>
              <a:rPr/>
              <a:t>a lot of content, but hopefully familiar already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Variables are labels that can be attached to data</a:t>
            </a:r>
          </a:p>
          <a:p>
            <a:pPr lvl="1"/>
            <a:r>
              <a:rPr/>
              <a:t>Each piece of data also has a type</a:t>
            </a:r>
          </a:p>
          <a:p>
            <a:pPr lvl="1"/>
            <a:r>
              <a:rPr/>
              <a:t>At the most basic level the types are</a:t>
            </a:r>
          </a:p>
          <a:p>
            <a:pPr lvl="2"/>
            <a:r>
              <a:rPr/>
              <a:t>Numbers</a:t>
            </a:r>
          </a:p>
          <a:p>
            <a:pPr lvl="2"/>
            <a:r>
              <a:rPr/>
              <a:t>Strings</a:t>
            </a:r>
          </a:p>
          <a:p>
            <a:pPr lvl="2"/>
            <a:r>
              <a:rPr/>
              <a:t>Booleans (True/False)</a:t>
            </a:r>
          </a:p>
          <a:p>
            <a:pPr lvl="1"/>
            <a:r>
              <a:rPr/>
              <a:t>The type can be thought of like a box that contains the data</a:t>
            </a:r>
          </a:p>
          <a:p>
            <a:pPr lvl="1"/>
            <a:r>
              <a:rPr/>
              <a:t>Numbers can be further distinguished between</a:t>
            </a:r>
          </a:p>
          <a:p>
            <a:pPr lvl="2"/>
            <a:r>
              <a:rPr/>
              <a:t>Integers</a:t>
            </a:r>
          </a:p>
          <a:p>
            <a:pPr lvl="2"/>
            <a:r>
              <a:rPr/>
              <a:t>Floats (i.e. decimals)</a:t>
            </a:r>
          </a:p>
          <a:p>
            <a:pPr lvl="1"/>
            <a:r>
              <a:rPr/>
              <a:t>There are other, more complex data containers (e.g. lists, dictionaries) that will be introduced later</a:t>
            </a: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1"/>
            <a:r>
              <a:rPr/>
              <a:t>There are two main actions we take with variables:</a:t>
            </a:r>
          </a:p>
          <a:p>
            <a:pPr lvl="2"/>
            <a:r>
              <a:rPr/>
              <a:t>assignment (attach a name to some data)</a:t>
            </a:r>
          </a:p>
          <a:p>
            <a:pPr lvl="2"/>
            <a:r>
              <a:rPr/>
              <a:t>reading/evaluation (lookup the data by its name)</a:t>
            </a: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Practice with Variables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here's an example of working with variables</a:t>
            </a:r>
            <a:br/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World"</a:t>
            </a:r>
            <a:r>
              <a:rPr sz="1800">
                <a:latin typeface="Courier"/>
              </a:rPr>
              <a:t>   </a:t>
            </a:r>
            <a:r>
              <a:rPr sz="1800"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 sz="1800">
                <a:latin typeface="Courier"/>
              </a:rPr>
              <a:t>print(x) 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 reading/evaluation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What are Expressions?</a:t>
            </a:r>
          </a:p>
          <a:p>
            <a:pPr lvl="1"/>
            <a:r>
              <a:rPr/>
              <a:t>Expressions are pieces of python code that get </a:t>
            </a:r>
            <a:r>
              <a:rPr i="1"/>
              <a:t>evaluated</a:t>
            </a:r>
            <a:r>
              <a:rPr/>
              <a:t> rather than executed</a:t>
            </a:r>
          </a:p>
          <a:p>
            <a:pPr lvl="1"/>
            <a:r>
              <a:rPr/>
              <a:t>Expressions are often created with operators that represent mathematical or logical operations:</a:t>
            </a:r>
          </a:p>
          <a:p>
            <a:pPr lvl="2"/>
            <a:r>
              <a:rPr/>
              <a:t>addition (+)</a:t>
            </a:r>
          </a:p>
          <a:p>
            <a:pPr lvl="2"/>
            <a:r>
              <a:rPr/>
              <a:t>subtraction (-)</a:t>
            </a:r>
          </a:p>
          <a:p>
            <a:pPr lvl="2"/>
            <a:r>
              <a:rPr/>
              <a:t>multiplication (*)</a:t>
            </a:r>
          </a:p>
          <a:p>
            <a:pPr lvl="2"/>
            <a:r>
              <a:rPr/>
              <a:t>division (/)</a:t>
            </a:r>
          </a:p>
          <a:p>
            <a:pPr lvl="2"/>
            <a:r>
              <a:rPr/>
              <a:t>integer division (//)</a:t>
            </a:r>
          </a:p>
          <a:p>
            <a:pPr lvl="2"/>
            <a:r>
              <a:rPr/>
              <a:t>modulo (%)</a:t>
            </a:r>
          </a:p>
          <a:p>
            <a:pPr lvl="2"/>
            <a:r>
              <a:rPr/>
              <a:t>exponentiation (**)</a:t>
            </a:r>
          </a:p>
          <a:p>
            <a:pPr lvl="2"/>
            <a:r>
              <a:rPr/>
              <a:t>equality (==)</a:t>
            </a:r>
          </a:p>
          <a:p>
            <a:pPr lvl="1"/>
            <a:r>
              <a:rPr/>
              <a:t>Operators are applied according to order of operations (PEMDAS)</a:t>
            </a: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Practice with Variables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examples of working with expressions</a:t>
            </a:r>
            <a:br/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  </a:t>
            </a:r>
            <a:r>
              <a:rPr sz="1800"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x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**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latin typeface="Courier"/>
              </a:rPr>
              <a:t> y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x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**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x) </a:t>
            </a:r>
            <a:r>
              <a:rPr sz="1800">
                <a:solidFill>
                  <a:srgbClr val="666666"/>
                </a:solidFill>
                <a:latin typeface="Courier"/>
              </a:rPr>
              <a:t>**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//</a:t>
            </a:r>
            <a:r>
              <a:rPr sz="1800">
                <a:latin typeface="Courier"/>
              </a:rPr>
              <a:t> x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 x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%</a:t>
            </a:r>
            <a:r>
              <a:rPr sz="1800"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Operators and Data Types</a:t>
            </a:r>
          </a:p>
          <a:p>
            <a:pPr lvl="1"/>
            <a:r>
              <a:rPr/>
              <a:t>The type of data they are applied to has an impact on meaning</a:t>
            </a:r>
          </a:p>
          <a:p>
            <a:pPr lvl="1"/>
            <a:r>
              <a:rPr/>
              <a:t>Specifically, these operators have a different meaning when applied to strings:</a:t>
            </a:r>
          </a:p>
          <a:p>
            <a:pPr lvl="2"/>
            <a:r>
              <a:rPr/>
              <a:t>concatenation (+)</a:t>
            </a:r>
          </a:p>
          <a:p>
            <a:pPr lvl="2"/>
            <a:r>
              <a:rPr/>
              <a:t>repetition (*)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</a:t>
            </a:r>
          </a:p>
          <a:p>
            <a:pPr lvl="1"/>
            <a:r>
              <a:rPr/>
              <a:t>On some level, a Python program is a series of statements executed in order</a:t>
            </a:r>
          </a:p>
          <a:p>
            <a:pPr lvl="1"/>
            <a:r>
              <a:rPr/>
              <a:t>In practice, it is more complicated than that, of course</a:t>
            </a:r>
          </a:p>
          <a:p>
            <a:pPr lvl="1"/>
            <a:r>
              <a:rPr/>
              <a:t>Two very simple but useful statements are print and input</a:t>
            </a:r>
          </a:p>
          <a:p>
            <a:pPr lvl="1"/>
            <a:r>
              <a:rPr/>
              <a:t>These are actually built-in functions, but we can use them to do simple input and output</a:t>
            </a: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Practice with Statements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examples of simple Python statements</a:t>
            </a:r>
            <a:br/>
            <a:br/>
            <a:r>
              <a:rPr sz="1800">
                <a:latin typeface="Courier"/>
              </a:rPr>
              <a:t>::: incremental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br/>
            <a:r>
              <a:rPr sz="1800"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Practice with Statements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examples of simple Python statements</a:t>
            </a:r>
            <a:br/>
            <a:br/>
            <a:r>
              <a:rPr sz="1800">
                <a:latin typeface="Courier"/>
              </a:rPr>
              <a:t>::: incremental</a:t>
            </a:r>
            <a:br/>
            <a:r>
              <a:rPr sz="1800">
                <a:latin typeface="Courier"/>
              </a:rPr>
              <a:t>username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input(</a:t>
            </a:r>
            <a:r>
              <a:rPr sz="1800">
                <a:solidFill>
                  <a:srgbClr val="4070A0"/>
                </a:solidFill>
                <a:latin typeface="Courier"/>
              </a:rPr>
              <a:t>'Enter your name: ")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print("Hello", username)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statement in a program to be executed every time</a:t>
            </a:r>
          </a:p>
          <a:p>
            <a:pPr lvl="1"/>
            <a:r>
              <a:rPr/>
              <a:t>Instead, you want to build branching logic that causes different statements to be executed depending on the state of data or input at execution time</a:t>
            </a:r>
          </a:p>
          <a:p>
            <a:pPr lvl="1"/>
            <a:r>
              <a:rPr/>
              <a:t>The basic building blocks for this logic are conditionals, which are constructed with the keywords “if”, “elif” and “else”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2019-02-01T10:20:46Z</dcterms:created>
  <dcterms:modified xsi:type="dcterms:W3CDTF">2019-02-01T10:20:46Z</dcterms:modified>
</cp:coreProperties>
</file>