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54"/>
  </p:notesMasterIdLst>
  <p:sldIdLst>
    <p:sldId id="306" r:id="rId2"/>
    <p:sldId id="257" r:id="rId3"/>
    <p:sldId id="258" r:id="rId4"/>
    <p:sldId id="293" r:id="rId5"/>
    <p:sldId id="263" r:id="rId6"/>
    <p:sldId id="264" r:id="rId7"/>
    <p:sldId id="294" r:id="rId8"/>
    <p:sldId id="301" r:id="rId9"/>
    <p:sldId id="266" r:id="rId10"/>
    <p:sldId id="268" r:id="rId11"/>
    <p:sldId id="271" r:id="rId12"/>
    <p:sldId id="304" r:id="rId13"/>
    <p:sldId id="274" r:id="rId14"/>
    <p:sldId id="275" r:id="rId15"/>
    <p:sldId id="307" r:id="rId16"/>
    <p:sldId id="308" r:id="rId17"/>
    <p:sldId id="311" r:id="rId18"/>
    <p:sldId id="309" r:id="rId19"/>
    <p:sldId id="310"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7" r:id="rId35"/>
    <p:sldId id="326" r:id="rId36"/>
    <p:sldId id="328" r:id="rId37"/>
    <p:sldId id="330" r:id="rId38"/>
    <p:sldId id="329" r:id="rId39"/>
    <p:sldId id="331" r:id="rId40"/>
    <p:sldId id="333" r:id="rId41"/>
    <p:sldId id="332" r:id="rId42"/>
    <p:sldId id="334" r:id="rId43"/>
    <p:sldId id="335" r:id="rId44"/>
    <p:sldId id="336" r:id="rId45"/>
    <p:sldId id="337" r:id="rId46"/>
    <p:sldId id="338" r:id="rId47"/>
    <p:sldId id="339" r:id="rId48"/>
    <p:sldId id="340" r:id="rId49"/>
    <p:sldId id="341" r:id="rId50"/>
    <p:sldId id="343" r:id="rId51"/>
    <p:sldId id="344" r:id="rId52"/>
    <p:sldId id="290" r:id="rId53"/>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D966"/>
    <a:srgbClr val="00FA00"/>
    <a:srgbClr val="FF40FF"/>
    <a:srgbClr val="00FDFF"/>
    <a:srgbClr val="FF545A"/>
    <a:srgbClr val="FF89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014B03-8F40-49A2-A0EB-D18ED94CC971}">
  <a:tblStyle styleId="{54014B03-8F40-49A2-A0EB-D18ED94CC971}"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94"/>
    <p:restoredTop sz="84809"/>
  </p:normalViewPr>
  <p:slideViewPr>
    <p:cSldViewPr snapToGrid="0" snapToObjects="1">
      <p:cViewPr varScale="1">
        <p:scale>
          <a:sx n="62" d="100"/>
          <a:sy n="62" d="100"/>
        </p:scale>
        <p:origin x="1600" y="19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4360631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Clr>
                <a:schemeClr val="dk2"/>
              </a:buClr>
              <a:buSzPct val="78571"/>
              <a:buFont typeface="Arial"/>
              <a:buNone/>
            </a:pPr>
            <a:r>
              <a:rPr lang="en-US" dirty="0">
                <a:solidFill>
                  <a:schemeClr val="dk2"/>
                </a:solidFill>
              </a:rPr>
              <a:t>Note from Chuck.  If you are using these materials, you can remove the UM logo and replace it with your own, but please retain the CC-BY logo on the first page as well as retain the </a:t>
            </a:r>
            <a:r>
              <a:rPr lang="en-US" dirty="0" smtClean="0">
                <a:solidFill>
                  <a:schemeClr val="dk2"/>
                </a:solidFill>
              </a:rPr>
              <a:t>acknowledgement page(s)</a:t>
            </a:r>
            <a:r>
              <a:rPr lang="en-US" baseline="0" dirty="0" smtClean="0">
                <a:solidFill>
                  <a:schemeClr val="dk2"/>
                </a:solidFill>
              </a:rPr>
              <a:t> at the end.</a:t>
            </a:r>
            <a:endParaRPr lang="en-US" dirty="0">
              <a:solidFill>
                <a:schemeClr val="dk2"/>
              </a:solidFill>
            </a:endParaRPr>
          </a:p>
          <a:p>
            <a:pPr lvl="0">
              <a:spcBef>
                <a:spcPts val="0"/>
              </a:spcBef>
              <a:buNone/>
            </a:pPr>
            <a:endParaRPr dirty="0"/>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0925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437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4156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500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715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smtClean="0"/>
              <a:t>Boolean expressions</a:t>
            </a:r>
            <a:r>
              <a:rPr lang="en-US" baseline="0" dirty="0" smtClean="0"/>
              <a:t> use comparison operators to ask a question and produce a simple True/False result which we use to control the program’s execution.</a:t>
            </a:r>
          </a:p>
          <a:p>
            <a:pPr lvl="0">
              <a:spcBef>
                <a:spcPts val="0"/>
              </a:spcBef>
              <a:buNone/>
            </a:pPr>
            <a:endParaRPr lang="en-US" baseline="0" dirty="0" smtClean="0"/>
          </a:p>
          <a:p>
            <a:pPr lvl="0">
              <a:spcBef>
                <a:spcPts val="0"/>
              </a:spcBef>
              <a:buNone/>
            </a:pPr>
            <a:r>
              <a:rPr lang="en-US" baseline="0" dirty="0" smtClean="0"/>
              <a:t>Important: Comparison operators look at variables (COMPARE them) but do NOT change any values.</a:t>
            </a:r>
            <a:endParaRPr dirty="0"/>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6213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smtClean="0"/>
              <a:t>Last week we introduced arithmetic operators</a:t>
            </a:r>
            <a:r>
              <a:rPr lang="en-US" baseline="0" dirty="0" smtClean="0"/>
              <a:t> (list them); now we are adding comparison operators. When used, these comparison operators always yield what type of output? (What type is the resulting when an expression containing comparison operators is executed?) BOOLEAN.</a:t>
            </a:r>
            <a:endParaRPr dirty="0"/>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9608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smtClean="0"/>
              <a:t>One</a:t>
            </a:r>
            <a:r>
              <a:rPr lang="en-US" baseline="0" dirty="0" smtClean="0"/>
              <a:t>-way decisions are simple if-statements. Walk through example. Which if-statement is executed? Blue or green?</a:t>
            </a:r>
          </a:p>
          <a:p>
            <a:pPr lvl="0">
              <a:spcBef>
                <a:spcPts val="0"/>
              </a:spcBef>
              <a:buNone/>
            </a:pPr>
            <a:endParaRPr lang="en-US" baseline="0" dirty="0" smtClean="0"/>
          </a:p>
          <a:p>
            <a:pPr lvl="0">
              <a:spcBef>
                <a:spcPts val="0"/>
              </a:spcBef>
              <a:buNone/>
            </a:pPr>
            <a:r>
              <a:rPr lang="en-US" baseline="0" dirty="0" smtClean="0"/>
              <a:t>One important point I want to highlight here: indentation. Next slide</a:t>
            </a:r>
            <a:r>
              <a:rPr lang="mr-IN" baseline="0" dirty="0" smtClean="0"/>
              <a:t>…</a:t>
            </a:r>
            <a:endParaRPr lang="en-US" baseline="0" dirty="0" smtClean="0"/>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2586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smtClean="0"/>
              <a:t>Now we are going to look at two-way decisions. This is where</a:t>
            </a:r>
            <a:r>
              <a:rPr lang="en-US" baseline="0" dirty="0" smtClean="0"/>
              <a:t> we move from a simple if-statement to an if-else. By adding the else component, we allow the program to choose between two alternatives before a comparison and resulting decision is executed.</a:t>
            </a:r>
            <a:endParaRPr dirty="0"/>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622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3219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smtClean="0"/>
              <a:t>How about this case?</a:t>
            </a:r>
          </a:p>
          <a:p>
            <a:pPr lvl="0">
              <a:spcBef>
                <a:spcPts val="0"/>
              </a:spcBef>
              <a:buNone/>
            </a:pPr>
            <a:endParaRPr lang="en-US" dirty="0" smtClean="0"/>
          </a:p>
          <a:p>
            <a:pPr lvl="0">
              <a:spcBef>
                <a:spcPts val="0"/>
              </a:spcBef>
              <a:buNone/>
            </a:pPr>
            <a:r>
              <a:rPr lang="en-US" dirty="0" smtClean="0"/>
              <a:t>Medium</a:t>
            </a:r>
          </a:p>
          <a:p>
            <a:pPr lvl="0">
              <a:spcBef>
                <a:spcPts val="0"/>
              </a:spcBef>
              <a:buNone/>
            </a:pPr>
            <a:r>
              <a:rPr lang="en-US" dirty="0" smtClean="0"/>
              <a:t>All done</a:t>
            </a: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997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60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smtClean="0"/>
              <a:t>Now</a:t>
            </a:r>
            <a:r>
              <a:rPr lang="en-US" baseline="0" dirty="0" smtClean="0"/>
              <a:t> we will introduce the try/except block. This structure is extremely useful for de-bugging and dealing with unpredictable user input which, if not formatted correctly by the user, would otherwise crash your program. Note that these also follow the same indentation convention we introduced for conditional statements.</a:t>
            </a:r>
            <a:endParaRPr dirty="0"/>
          </a:p>
        </p:txBody>
      </p:sp>
      <p:sp>
        <p:nvSpPr>
          <p:cNvPr id="587" name="Shape 5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291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smtClean="0"/>
              <a:t>Link</a:t>
            </a:r>
            <a:r>
              <a:rPr lang="en-US" baseline="0" dirty="0" smtClean="0"/>
              <a:t> back to type conversion (input() function returns string type, converted to </a:t>
            </a:r>
            <a:r>
              <a:rPr lang="en-US" baseline="0" dirty="0" err="1" smtClean="0"/>
              <a:t>int</a:t>
            </a:r>
            <a:r>
              <a:rPr lang="en-US" baseline="0" dirty="0" smtClean="0"/>
              <a:t> within the try block). Also note that this example again sets </a:t>
            </a:r>
            <a:r>
              <a:rPr lang="en-US" baseline="0" dirty="0" err="1" smtClean="0"/>
              <a:t>ival</a:t>
            </a:r>
            <a:r>
              <a:rPr lang="en-US" baseline="0" dirty="0" smtClean="0"/>
              <a:t> to -1 in the case where the try block wasn’t successful.</a:t>
            </a:r>
          </a:p>
          <a:p>
            <a:pPr lvl="0">
              <a:spcBef>
                <a:spcPts val="0"/>
              </a:spcBef>
              <a:buNone/>
            </a:pPr>
            <a:endParaRPr lang="en-US" baseline="0" dirty="0" smtClean="0"/>
          </a:p>
          <a:p>
            <a:pPr lvl="0">
              <a:spcBef>
                <a:spcPts val="0"/>
              </a:spcBef>
              <a:buNone/>
            </a:pPr>
            <a:r>
              <a:rPr lang="en-US" baseline="0" dirty="0" smtClean="0"/>
              <a:t>What is the output of this program if the user enters ’42’ when prompted at the console?</a:t>
            </a:r>
          </a:p>
          <a:p>
            <a:pPr lvl="0">
              <a:spcBef>
                <a:spcPts val="0"/>
              </a:spcBef>
              <a:buNone/>
            </a:pPr>
            <a:r>
              <a:rPr lang="mr-IN" baseline="0" dirty="0" smtClean="0"/>
              <a:t>…</a:t>
            </a:r>
            <a:r>
              <a:rPr lang="en-US" baseline="0" dirty="0" smtClean="0"/>
              <a:t>if the user enters </a:t>
            </a:r>
            <a:r>
              <a:rPr lang="mr-IN" baseline="0" dirty="0" smtClean="0"/>
              <a:t>’</a:t>
            </a:r>
            <a:r>
              <a:rPr lang="en-US" baseline="0" smtClean="0"/>
              <a:t>forty-two’?</a:t>
            </a:r>
            <a:endParaRPr dirty="0"/>
          </a:p>
        </p:txBody>
      </p:sp>
      <p:sp>
        <p:nvSpPr>
          <p:cNvPr id="666" name="Shape 6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6859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smtClean="0"/>
              <a:t>Link</a:t>
            </a:r>
            <a:r>
              <a:rPr lang="en-US" baseline="0" dirty="0" smtClean="0"/>
              <a:t> back to type conversion (input() function returns string type, converted to </a:t>
            </a:r>
            <a:r>
              <a:rPr lang="en-US" baseline="0" dirty="0" err="1" smtClean="0"/>
              <a:t>int</a:t>
            </a:r>
            <a:r>
              <a:rPr lang="en-US" baseline="0" dirty="0" smtClean="0"/>
              <a:t> within the try block). Also note that this example again sets </a:t>
            </a:r>
            <a:r>
              <a:rPr lang="en-US" baseline="0" dirty="0" err="1" smtClean="0"/>
              <a:t>ival</a:t>
            </a:r>
            <a:r>
              <a:rPr lang="en-US" baseline="0" dirty="0" smtClean="0"/>
              <a:t> to -1 in the case where the try block wasn’t successful.</a:t>
            </a:r>
          </a:p>
          <a:p>
            <a:pPr lvl="0">
              <a:spcBef>
                <a:spcPts val="0"/>
              </a:spcBef>
              <a:buNone/>
            </a:pPr>
            <a:endParaRPr lang="en-US" baseline="0" dirty="0" smtClean="0"/>
          </a:p>
          <a:p>
            <a:pPr lvl="0">
              <a:spcBef>
                <a:spcPts val="0"/>
              </a:spcBef>
              <a:buNone/>
            </a:pPr>
            <a:r>
              <a:rPr lang="en-US" baseline="0" dirty="0" smtClean="0"/>
              <a:t>What is the output of this program if the user enters ’42’ when prompted at the console?</a:t>
            </a:r>
          </a:p>
          <a:p>
            <a:pPr lvl="0">
              <a:spcBef>
                <a:spcPts val="0"/>
              </a:spcBef>
              <a:buNone/>
            </a:pPr>
            <a:r>
              <a:rPr lang="mr-IN" baseline="0" dirty="0" smtClean="0"/>
              <a:t>…</a:t>
            </a:r>
            <a:r>
              <a:rPr lang="en-US" baseline="0" dirty="0" smtClean="0"/>
              <a:t>if the user enters </a:t>
            </a:r>
            <a:r>
              <a:rPr lang="mr-IN" baseline="0" dirty="0" smtClean="0"/>
              <a:t>’</a:t>
            </a:r>
            <a:r>
              <a:rPr lang="en-US" baseline="0" smtClean="0"/>
              <a:t>forty-two’?</a:t>
            </a:r>
            <a:endParaRPr dirty="0"/>
          </a:p>
        </p:txBody>
      </p:sp>
      <p:sp>
        <p:nvSpPr>
          <p:cNvPr id="666" name="Shape 6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7231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6565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936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0229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8462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9931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1498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5416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0046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9644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49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0" name="Shape 6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5069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smtClean="0"/>
              <a:t>Anyone want to do an example of ONE</a:t>
            </a:r>
            <a:r>
              <a:rPr lang="en-US" baseline="0" dirty="0" smtClean="0"/>
              <a:t> of these?</a:t>
            </a:r>
            <a:endParaRPr dirty="0"/>
          </a:p>
        </p:txBody>
      </p:sp>
      <p:sp>
        <p:nvSpPr>
          <p:cNvPr id="670" name="Shape 6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62422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0110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8238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550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2545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427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21532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542328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822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81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165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888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16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5" name="Shape 155"/>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48274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3"/>
        <p:cNvGrpSpPr/>
        <p:nvPr/>
      </p:nvGrpSpPr>
      <p:grpSpPr>
        <a:xfrm>
          <a:off x="0" y="0"/>
          <a:ext cx="0" cy="0"/>
          <a:chOff x="0" y="0"/>
          <a:chExt cx="0" cy="0"/>
        </a:xfrm>
      </p:grpSpPr>
    </p:spTree>
    <p:extLst>
      <p:ext uri="{BB962C8B-B14F-4D97-AF65-F5344CB8AC3E}">
        <p14:creationId xmlns:p14="http://schemas.microsoft.com/office/powerpoint/2010/main" val="148886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6504322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57" r:id="rId1"/>
    <p:sldLayoutId id="2147483690" r:id="rId2"/>
    <p:sldLayoutId id="2147483715" r:id="rId3"/>
    <p:sldLayoutId id="2147483716" r:id="rId4"/>
    <p:sldLayoutId id="214748371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en.wikipedia.org/wiki/George_Bool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en.wikipedia.org/wiki/Transporter_(Star_Trek)" TargetMode="External"/><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s://docs.python.org/2/library/stdtypes.html#string-method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image" Target="NULL"/><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1279798" y="2956426"/>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545A"/>
                </a:solidFill>
                <a:latin typeface="Arial" charset="0"/>
                <a:ea typeface="Arial" charset="0"/>
                <a:cs typeface="Arial" charset="0"/>
                <a:sym typeface="Cabin"/>
              </a:rPr>
              <a:t>Variables, Expressions, and Statements</a:t>
            </a:r>
          </a:p>
        </p:txBody>
      </p:sp>
    </p:spTree>
    <p:extLst>
      <p:ext uri="{BB962C8B-B14F-4D97-AF65-F5344CB8AC3E}">
        <p14:creationId xmlns:p14="http://schemas.microsoft.com/office/powerpoint/2010/main" val="140867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a:solidFill>
                  <a:srgbClr val="FFD966"/>
                </a:solidFill>
                <a:latin typeface="Arial" charset="0"/>
                <a:ea typeface="Arial" charset="0"/>
                <a:cs typeface="Arial" charset="0"/>
                <a:sym typeface="Cabin"/>
              </a:rPr>
              <a:t>Order of Evaluation</a:t>
            </a:r>
          </a:p>
        </p:txBody>
      </p:sp>
      <p:sp>
        <p:nvSpPr>
          <p:cNvPr id="378" name="Shape 378"/>
          <p:cNvSpPr txBox="1">
            <a:spLocks noGrp="1"/>
          </p:cNvSpPr>
          <p:nvPr>
            <p:ph type="body" idx="1"/>
          </p:nvPr>
        </p:nvSpPr>
        <p:spPr>
          <a:xfrm>
            <a:off x="812800" y="2133600"/>
            <a:ext cx="14630400" cy="40004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When we string operators together - Python must know which one to do first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This is called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operator precedence</a:t>
            </a:r>
            <a:r>
              <a:rPr lang="en-US" sz="3600" b="0" i="0" u="none" strike="noStrike" cap="none" dirty="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Which operator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takes precedence</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over the others?</a:t>
            </a:r>
          </a:p>
        </p:txBody>
      </p:sp>
      <p:sp>
        <p:nvSpPr>
          <p:cNvPr id="379" name="Shape 379"/>
          <p:cNvSpPr txBox="1"/>
          <p:nvPr/>
        </p:nvSpPr>
        <p:spPr>
          <a:xfrm>
            <a:off x="3756025" y="6640900"/>
            <a:ext cx="874395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400" u="none" strike="noStrike" cap="none" dirty="0">
                <a:solidFill>
                  <a:srgbClr val="00FF00"/>
                </a:solidFill>
                <a:latin typeface="Courier" charset="0"/>
                <a:ea typeface="Courier" charset="0"/>
                <a:cs typeface="Courier" charset="0"/>
                <a:sym typeface="Cabin"/>
              </a:rPr>
              <a:t>x</a:t>
            </a:r>
            <a:r>
              <a:rPr lang="en-US" sz="4400" u="none" strike="noStrike" cap="none" dirty="0">
                <a:solidFill>
                  <a:schemeClr val="lt1"/>
                </a:solidFill>
                <a:latin typeface="Courier" charset="0"/>
                <a:ea typeface="Courier" charset="0"/>
                <a:cs typeface="Courier" charset="0"/>
                <a:sym typeface="Cabin"/>
              </a:rPr>
              <a:t> = 1</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 2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3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4</a:t>
            </a:r>
            <a:r>
              <a:rPr lang="en-US" sz="4400" u="none" strike="noStrike" cap="none" dirty="0">
                <a:solidFill>
                  <a:srgbClr val="00FFFF"/>
                </a:solidFill>
                <a:latin typeface="Courier" charset="0"/>
                <a:ea typeface="Courier" charset="0"/>
                <a:cs typeface="Courier" charset="0"/>
                <a:sym typeface="Cabin"/>
              </a:rPr>
              <a:t> / </a:t>
            </a:r>
            <a:r>
              <a:rPr lang="en-US" sz="4400" u="none" strike="noStrike" cap="none" dirty="0">
                <a:solidFill>
                  <a:schemeClr val="lt1"/>
                </a:solidFill>
                <a:latin typeface="Courier" charset="0"/>
                <a:ea typeface="Courier" charset="0"/>
                <a:cs typeface="Courier" charset="0"/>
                <a:sym typeface="Cabin"/>
              </a:rPr>
              <a:t>5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6</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812800" y="785812"/>
            <a:ext cx="10621667"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Operator Precedence</a:t>
            </a:r>
          </a:p>
        </p:txBody>
      </p:sp>
      <p:sp>
        <p:nvSpPr>
          <p:cNvPr id="411" name="Shape 411"/>
          <p:cNvSpPr txBox="1">
            <a:spLocks noGrp="1"/>
          </p:cNvSpPr>
          <p:nvPr>
            <p:ph type="body" idx="1"/>
          </p:nvPr>
        </p:nvSpPr>
        <p:spPr>
          <a:xfrm>
            <a:off x="812800" y="2133601"/>
            <a:ext cx="14630400" cy="50673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Remember the rules top to bottom</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When writing code - use </a:t>
            </a:r>
            <a:r>
              <a:rPr lang="en-US" sz="3600" u="none" strike="noStrike" cap="none" dirty="0" smtClean="0">
                <a:solidFill>
                  <a:schemeClr val="lt1"/>
                </a:solidFill>
                <a:latin typeface="Arial" charset="0"/>
                <a:ea typeface="Arial" charset="0"/>
                <a:cs typeface="Arial" charset="0"/>
                <a:sym typeface="Cabin"/>
              </a:rPr>
              <a:t>parentheses</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When writing code - keep mathematical expressions simple enough that they are easy to understand</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Break long series of mathematical operations up to make them more clear</a:t>
            </a:r>
          </a:p>
        </p:txBody>
      </p:sp>
      <p:grpSp>
        <p:nvGrpSpPr>
          <p:cNvPr id="412" name="Shape 412"/>
          <p:cNvGrpSpPr/>
          <p:nvPr/>
        </p:nvGrpSpPr>
        <p:grpSpPr>
          <a:xfrm>
            <a:off x="11767343" y="1543050"/>
            <a:ext cx="3249614" cy="2324099"/>
            <a:chOff x="0" y="0"/>
            <a:chExt cx="2541586" cy="2324099"/>
          </a:xfrm>
        </p:grpSpPr>
        <p:sp>
          <p:nvSpPr>
            <p:cNvPr id="413" name="Shape 413"/>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u="none" strike="noStrike" cap="none" dirty="0">
                  <a:solidFill>
                    <a:srgbClr val="FF00FF"/>
                  </a:solidFill>
                  <a:latin typeface="Arial" charset="0"/>
                  <a:ea typeface="Arial" charset="0"/>
                  <a:cs typeface="Arial" charset="0"/>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u="none" strike="noStrike" cap="none" dirty="0">
                  <a:solidFill>
                    <a:srgbClr val="00FFFF"/>
                  </a:solidFill>
                  <a:latin typeface="Arial" charset="0"/>
                  <a:ea typeface="Arial" charset="0"/>
                  <a:cs typeface="Arial" charset="0"/>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u="none" strike="noStrike" cap="none" dirty="0">
                  <a:solidFill>
                    <a:srgbClr val="00FF00"/>
                  </a:solidFill>
                  <a:latin typeface="Arial" charset="0"/>
                  <a:ea typeface="Arial" charset="0"/>
                  <a:cs typeface="Arial" charset="0"/>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u="none" strike="noStrike" cap="none" dirty="0">
                  <a:solidFill>
                    <a:srgbClr val="FF9900"/>
                  </a:solidFill>
                  <a:latin typeface="Arial" charset="0"/>
                  <a:ea typeface="Arial" charset="0"/>
                  <a:cs typeface="Arial" charset="0"/>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u="none" strike="noStrike" cap="none" dirty="0">
                  <a:solidFill>
                    <a:srgbClr val="FFFF00"/>
                  </a:solidFill>
                  <a:latin typeface="Arial" charset="0"/>
                  <a:ea typeface="Arial" charset="0"/>
                  <a:cs typeface="Arial" charset="0"/>
                  <a:sym typeface="Cabin"/>
                </a:rPr>
                <a:t>Left to Right</a:t>
              </a:r>
            </a:p>
          </p:txBody>
        </p:sp>
        <p:cxnSp>
          <p:nvCxnSpPr>
            <p:cNvPr id="414" name="Shape 414"/>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2" name="Title 1"/>
          <p:cNvSpPr>
            <a:spLocks noGrp="1"/>
          </p:cNvSpPr>
          <p:nvPr>
            <p:ph type="title"/>
          </p:nvPr>
        </p:nvSpPr>
        <p:spPr>
          <a:xfrm>
            <a:off x="812800" y="584644"/>
            <a:ext cx="14630400" cy="1104899"/>
          </a:xfrm>
        </p:spPr>
        <p:txBody>
          <a:bodyPr/>
          <a:lstStyle/>
          <a:p>
            <a:pPr algn="l"/>
            <a:r>
              <a:rPr lang="en-US" sz="6000" b="1" dirty="0">
                <a:solidFill>
                  <a:srgbClr val="FFD966"/>
                </a:solidFill>
                <a:latin typeface="Arial" charset="0"/>
                <a:ea typeface="Arial" charset="0"/>
                <a:cs typeface="Arial" charset="0"/>
              </a:rPr>
              <a:t>Statements vs Expressions</a:t>
            </a:r>
            <a:r>
              <a:rPr lang="en-US" sz="6000" dirty="0">
                <a:solidFill>
                  <a:srgbClr val="FFD966"/>
                </a:solidFill>
                <a:latin typeface="Arial" charset="0"/>
                <a:ea typeface="Arial" charset="0"/>
                <a:cs typeface="Arial" charset="0"/>
              </a:rPr>
              <a:t/>
            </a:r>
            <a:br>
              <a:rPr lang="en-US" sz="6000" dirty="0">
                <a:solidFill>
                  <a:srgbClr val="FFD966"/>
                </a:solidFill>
                <a:latin typeface="Arial" charset="0"/>
                <a:ea typeface="Arial" charset="0"/>
                <a:cs typeface="Arial" charset="0"/>
              </a:rPr>
            </a:br>
            <a:endParaRPr lang="en-US" sz="6000" dirty="0">
              <a:solidFill>
                <a:srgbClr val="FFD966"/>
              </a:solidFill>
              <a:latin typeface="Arial" charset="0"/>
              <a:ea typeface="Arial" charset="0"/>
              <a:cs typeface="Arial" charset="0"/>
            </a:endParaRPr>
          </a:p>
        </p:txBody>
      </p:sp>
      <p:sp>
        <p:nvSpPr>
          <p:cNvPr id="3" name="Text Placeholder 2"/>
          <p:cNvSpPr>
            <a:spLocks noGrp="1"/>
          </p:cNvSpPr>
          <p:nvPr>
            <p:ph type="body" idx="1"/>
          </p:nvPr>
        </p:nvSpPr>
        <p:spPr>
          <a:xfrm>
            <a:off x="812800" y="1694688"/>
            <a:ext cx="14630400" cy="7266432"/>
          </a:xfrm>
        </p:spPr>
        <p:txBody>
          <a:bodyPr/>
          <a:lstStyle/>
          <a:p>
            <a:pPr marL="622300" indent="-457200" fontAlgn="base">
              <a:spcBef>
                <a:spcPts val="0"/>
              </a:spcBef>
              <a:spcAft>
                <a:spcPts val="1200"/>
              </a:spcAft>
            </a:pPr>
            <a:r>
              <a:rPr lang="en-US" sz="3200" b="1" dirty="0" smtClean="0">
                <a:solidFill>
                  <a:schemeClr val="bg1"/>
                </a:solidFill>
              </a:rPr>
              <a:t>Statement</a:t>
            </a:r>
            <a:r>
              <a:rPr lang="en-US" sz="3200" dirty="0">
                <a:solidFill>
                  <a:schemeClr val="bg1"/>
                </a:solidFill>
              </a:rPr>
              <a:t>: </a:t>
            </a:r>
            <a:r>
              <a:rPr lang="en-US" sz="3200" dirty="0" smtClean="0">
                <a:solidFill>
                  <a:schemeClr val="bg1"/>
                </a:solidFill>
              </a:rPr>
              <a:t>A </a:t>
            </a:r>
            <a:r>
              <a:rPr lang="en-US" sz="3200" dirty="0">
                <a:solidFill>
                  <a:schemeClr val="bg1"/>
                </a:solidFill>
              </a:rPr>
              <a:t>unit of code that the Python interpreter can execute (pg. 21</a:t>
            </a:r>
            <a:r>
              <a:rPr lang="en-US" sz="3200" dirty="0" smtClean="0">
                <a:solidFill>
                  <a:schemeClr val="bg1"/>
                </a:solidFill>
              </a:rPr>
              <a:t>)</a:t>
            </a:r>
          </a:p>
          <a:p>
            <a:pPr marL="622300" indent="-457200" fontAlgn="base">
              <a:spcBef>
                <a:spcPts val="0"/>
              </a:spcBef>
            </a:pPr>
            <a:r>
              <a:rPr lang="en-US" sz="3200" b="1" dirty="0">
                <a:solidFill>
                  <a:schemeClr val="bg1"/>
                </a:solidFill>
              </a:rPr>
              <a:t>Expression</a:t>
            </a:r>
            <a:r>
              <a:rPr lang="en-US" sz="3200" dirty="0">
                <a:solidFill>
                  <a:schemeClr val="bg1"/>
                </a:solidFill>
              </a:rPr>
              <a:t>: A combination of values, variables, and operators (pg. 23)</a:t>
            </a:r>
          </a:p>
          <a:p>
            <a:pPr marL="1511300" lvl="3" indent="-457200" fontAlgn="base">
              <a:spcBef>
                <a:spcPts val="600"/>
              </a:spcBef>
            </a:pPr>
            <a:r>
              <a:rPr lang="en-US" sz="3200" dirty="0">
                <a:solidFill>
                  <a:schemeClr val="bg1"/>
                </a:solidFill>
              </a:rPr>
              <a:t>A value all by itself is technically an expression</a:t>
            </a:r>
          </a:p>
          <a:p>
            <a:pPr marL="1511300" lvl="3" indent="-457200" fontAlgn="base">
              <a:spcBef>
                <a:spcPts val="600"/>
              </a:spcBef>
            </a:pPr>
            <a:r>
              <a:rPr lang="en-US" sz="3200" dirty="0">
                <a:solidFill>
                  <a:schemeClr val="bg1"/>
                </a:solidFill>
              </a:rPr>
              <a:t>But there’s really more to it than just that</a:t>
            </a:r>
            <a:r>
              <a:rPr lang="en-US" sz="3200" dirty="0" smtClean="0">
                <a:solidFill>
                  <a:schemeClr val="bg1"/>
                </a:solidFill>
              </a:rPr>
              <a:t>...</a:t>
            </a:r>
          </a:p>
          <a:p>
            <a:pPr marL="1511300" lvl="3" indent="-457200" fontAlgn="base">
              <a:spcBef>
                <a:spcPts val="0"/>
              </a:spcBef>
            </a:pPr>
            <a:endParaRPr lang="en-US" sz="3200" dirty="0">
              <a:solidFill>
                <a:schemeClr val="bg1"/>
              </a:solidFill>
            </a:endParaRPr>
          </a:p>
          <a:p>
            <a:pPr marL="622300" indent="-457200" fontAlgn="base">
              <a:spcBef>
                <a:spcPts val="0"/>
              </a:spcBef>
            </a:pPr>
            <a:r>
              <a:rPr lang="en-US" sz="3200" dirty="0">
                <a:solidFill>
                  <a:schemeClr val="bg1"/>
                </a:solidFill>
              </a:rPr>
              <a:t>So what’s the difference</a:t>
            </a:r>
            <a:r>
              <a:rPr lang="en-US" sz="3200" dirty="0" smtClean="0">
                <a:solidFill>
                  <a:schemeClr val="bg1"/>
                </a:solidFill>
              </a:rPr>
              <a:t>?</a:t>
            </a:r>
            <a:endParaRPr lang="en-US" sz="3200" dirty="0" smtClean="0">
              <a:solidFill>
                <a:schemeClr val="bg1"/>
              </a:solidFill>
              <a:latin typeface="+mn-lt"/>
            </a:endParaRPr>
          </a:p>
          <a:p>
            <a:pPr marL="1511300" lvl="3" indent="-457200" fontAlgn="base">
              <a:spcBef>
                <a:spcPts val="600"/>
              </a:spcBef>
            </a:pPr>
            <a:r>
              <a:rPr lang="en-US" sz="3200" dirty="0" smtClean="0">
                <a:solidFill>
                  <a:schemeClr val="bg1"/>
                </a:solidFill>
                <a:latin typeface="+mn-lt"/>
              </a:rPr>
              <a:t>A </a:t>
            </a:r>
            <a:r>
              <a:rPr lang="en-US" sz="3200" dirty="0">
                <a:solidFill>
                  <a:schemeClr val="bg1"/>
                </a:solidFill>
                <a:latin typeface="+mn-lt"/>
              </a:rPr>
              <a:t>statement is a complete line of Python code that performs some action.</a:t>
            </a:r>
          </a:p>
          <a:p>
            <a:pPr marL="1511300" lvl="3" indent="-457200" fontAlgn="base">
              <a:spcBef>
                <a:spcPts val="600"/>
              </a:spcBef>
            </a:pPr>
            <a:r>
              <a:rPr lang="en-US" sz="3200" dirty="0">
                <a:solidFill>
                  <a:schemeClr val="bg1"/>
                </a:solidFill>
                <a:latin typeface="+mn-lt"/>
              </a:rPr>
              <a:t>An expression is any section of code (not necessarily an entire line) which evaluates to a value.</a:t>
            </a:r>
          </a:p>
          <a:p>
            <a:pPr marL="1511300" lvl="3" indent="-457200" fontAlgn="base">
              <a:spcBef>
                <a:spcPts val="600"/>
              </a:spcBef>
            </a:pPr>
            <a:r>
              <a:rPr lang="en-US" sz="3200" dirty="0">
                <a:solidFill>
                  <a:schemeClr val="bg1"/>
                </a:solidFill>
                <a:latin typeface="+mn-lt"/>
              </a:rPr>
              <a:t>Every expression can be a statement (which on its own, the interpreter will evaluate and ignore the resulting value).</a:t>
            </a:r>
          </a:p>
          <a:p>
            <a:pPr marL="1511300" lvl="3" indent="-457200" fontAlgn="base">
              <a:spcBef>
                <a:spcPts val="600"/>
              </a:spcBef>
            </a:pPr>
            <a:r>
              <a:rPr lang="en-US" sz="3200" dirty="0">
                <a:solidFill>
                  <a:schemeClr val="bg1"/>
                </a:solidFill>
                <a:latin typeface="+mn-lt"/>
              </a:rPr>
              <a:t>Many statements cannot be used as expressions.</a:t>
            </a:r>
          </a:p>
        </p:txBody>
      </p:sp>
    </p:spTree>
    <p:extLst>
      <p:ext uri="{BB962C8B-B14F-4D97-AF65-F5344CB8AC3E}">
        <p14:creationId xmlns:p14="http://schemas.microsoft.com/office/powerpoint/2010/main" val="81990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Does </a:t>
            </a:r>
            <a:r>
              <a:rPr lang="en-US" sz="7600" b="0"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Type</a:t>
            </a:r>
            <a:r>
              <a:rPr lang="en-US" sz="7600" b="0"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 Mean?</a:t>
            </a:r>
          </a:p>
        </p:txBody>
      </p:sp>
      <p:sp>
        <p:nvSpPr>
          <p:cNvPr id="436" name="Shape 436"/>
          <p:cNvSpPr txBox="1">
            <a:spLocks noGrp="1"/>
          </p:cNvSpPr>
          <p:nvPr>
            <p:ph type="body" idx="1"/>
          </p:nvPr>
        </p:nvSpPr>
        <p:spPr>
          <a:xfrm>
            <a:off x="812800" y="2133600"/>
            <a:ext cx="8540750"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In Python variables, </a:t>
            </a:r>
            <a:r>
              <a:rPr lang="en-US" sz="3600" u="none" strike="noStrike" cap="none" dirty="0" smtClean="0">
                <a:solidFill>
                  <a:schemeClr val="lt1"/>
                </a:solidFill>
                <a:latin typeface="Arial" charset="0"/>
                <a:ea typeface="Arial" charset="0"/>
                <a:cs typeface="Arial" charset="0"/>
                <a:sym typeface="Cabin"/>
              </a:rPr>
              <a:t>literals, </a:t>
            </a:r>
            <a:r>
              <a:rPr lang="en-US" sz="3600" u="none" strike="noStrike" cap="none" dirty="0">
                <a:solidFill>
                  <a:schemeClr val="lt1"/>
                </a:solidFill>
                <a:latin typeface="Arial" charset="0"/>
                <a:ea typeface="Arial" charset="0"/>
                <a:cs typeface="Arial" charset="0"/>
                <a:sym typeface="Cabin"/>
              </a:rPr>
              <a:t>and constants have a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00FF00"/>
                </a:solidFill>
                <a:latin typeface="Arial" charset="0"/>
                <a:ea typeface="Arial" charset="0"/>
                <a:cs typeface="Arial" charset="0"/>
                <a:sym typeface="Cabin"/>
              </a:rPr>
              <a:t>type</a:t>
            </a:r>
            <a:r>
              <a:rPr lang="en-US" sz="3600" b="0" i="0" u="none" strike="noStrike" cap="none" dirty="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Python knows the </a:t>
            </a:r>
            <a:r>
              <a:rPr lang="en-US" sz="3600" u="none" strike="noStrike" cap="none" dirty="0">
                <a:solidFill>
                  <a:srgbClr val="00FF00"/>
                </a:solidFill>
                <a:latin typeface="Arial" charset="0"/>
                <a:ea typeface="Arial" charset="0"/>
                <a:cs typeface="Arial" charset="0"/>
                <a:sym typeface="Cabin"/>
              </a:rPr>
              <a:t>difference</a:t>
            </a:r>
            <a:r>
              <a:rPr lang="en-US" sz="3600" u="none" strike="noStrike" cap="none" dirty="0">
                <a:solidFill>
                  <a:schemeClr val="lt1"/>
                </a:solidFill>
                <a:latin typeface="Arial" charset="0"/>
                <a:ea typeface="Arial" charset="0"/>
                <a:cs typeface="Arial" charset="0"/>
                <a:sym typeface="Cabin"/>
              </a:rPr>
              <a:t> between an integer number and a string</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For example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means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addition</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if something is a number and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concatenate</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if something is a string </a:t>
            </a:r>
          </a:p>
        </p:txBody>
      </p:sp>
      <p:sp>
        <p:nvSpPr>
          <p:cNvPr id="437" name="Shape 437"/>
          <p:cNvSpPr txBox="1"/>
          <p:nvPr/>
        </p:nvSpPr>
        <p:spPr>
          <a:xfrm>
            <a:off x="9696450" y="3224956"/>
            <a:ext cx="60767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ddd</a:t>
            </a:r>
            <a:r>
              <a:rPr lang="en-US" sz="2800" i="0" u="none" strike="noStrike" cap="none" dirty="0">
                <a:solidFill>
                  <a:srgbClr val="FFFF00"/>
                </a:solidFill>
                <a:latin typeface="Courier"/>
                <a:ea typeface="Courier"/>
                <a:cs typeface="Courier"/>
                <a:sym typeface="Courier New"/>
              </a:rPr>
              <a:t> = 1 + 4</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FF00"/>
                </a:solidFill>
                <a:latin typeface="Courier"/>
                <a:ea typeface="Courier"/>
                <a:cs typeface="Courier"/>
                <a:sym typeface="Courier New"/>
              </a:rPr>
              <a:t>ddd</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 = 'hello ' + 'there'</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FF00"/>
                </a:solidFill>
                <a:latin typeface="Courier"/>
                <a:ea typeface="Courier"/>
                <a:cs typeface="Courier"/>
                <a:sym typeface="Courier New"/>
              </a:rPr>
              <a:t>eee</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hello there</a:t>
            </a:r>
          </a:p>
        </p:txBody>
      </p:sp>
      <p:sp>
        <p:nvSpPr>
          <p:cNvPr id="438" name="Shape 438"/>
          <p:cNvSpPr txBox="1"/>
          <p:nvPr/>
        </p:nvSpPr>
        <p:spPr>
          <a:xfrm>
            <a:off x="9322576" y="7694909"/>
            <a:ext cx="6214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rgbClr val="00FA00"/>
                </a:solidFill>
                <a:latin typeface="Arial" charset="0"/>
                <a:ea typeface="Arial" charset="0"/>
                <a:cs typeface="Arial" charset="0"/>
                <a:sym typeface="Cabin"/>
              </a:rPr>
              <a:t>concatenate = put together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812800" y="785812"/>
            <a:ext cx="13822827"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Type Matters</a:t>
            </a:r>
          </a:p>
        </p:txBody>
      </p:sp>
      <p:sp>
        <p:nvSpPr>
          <p:cNvPr id="444" name="Shape 444"/>
          <p:cNvSpPr txBox="1">
            <a:spLocks noGrp="1"/>
          </p:cNvSpPr>
          <p:nvPr>
            <p:ph type="body" idx="1"/>
          </p:nvPr>
        </p:nvSpPr>
        <p:spPr>
          <a:xfrm>
            <a:off x="812800" y="2133600"/>
            <a:ext cx="7169150"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Python knows what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00FF00"/>
                </a:solidFill>
                <a:latin typeface="Arial" charset="0"/>
                <a:ea typeface="Arial" charset="0"/>
                <a:cs typeface="Arial" charset="0"/>
                <a:sym typeface="Cabin"/>
              </a:rPr>
              <a:t>type</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everything is </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Some operations are prohibited</a:t>
            </a:r>
          </a:p>
          <a:p>
            <a:pPr marL="749300" marR="0" lvl="0" indent="-371094" algn="l" rtl="0">
              <a:lnSpc>
                <a:spcPct val="100000"/>
              </a:lnSpc>
              <a:spcBef>
                <a:spcPts val="3500"/>
              </a:spcBef>
              <a:spcAft>
                <a:spcPts val="0"/>
              </a:spcAft>
              <a:buClr>
                <a:srgbClr val="00FFFF"/>
              </a:buClr>
              <a:buSzPct val="100000"/>
              <a:buFont typeface="Cabin"/>
              <a:buChar char="•"/>
            </a:pPr>
            <a:r>
              <a:rPr lang="en-US" sz="3600" u="none" strike="noStrike" cap="none" dirty="0">
                <a:solidFill>
                  <a:srgbClr val="00FFFF"/>
                </a:solidFill>
                <a:latin typeface="Arial" charset="0"/>
                <a:ea typeface="Arial" charset="0"/>
                <a:cs typeface="Arial" charset="0"/>
                <a:sym typeface="Cabin"/>
              </a:rPr>
              <a:t>You cannot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add 1</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 to a string</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ask Python what type something is by using the </a:t>
            </a:r>
            <a:r>
              <a:rPr lang="en-US" sz="3600" u="none" strike="noStrike" cap="none" dirty="0">
                <a:solidFill>
                  <a:srgbClr val="00FF00"/>
                </a:solidFill>
                <a:latin typeface="Arial" charset="0"/>
                <a:ea typeface="Arial" charset="0"/>
                <a:cs typeface="Arial" charset="0"/>
                <a:sym typeface="Cabin"/>
              </a:rPr>
              <a:t>type()</a:t>
            </a:r>
            <a:r>
              <a:rPr lang="en-US" sz="3600" u="none" strike="noStrike" cap="none" dirty="0">
                <a:solidFill>
                  <a:schemeClr val="lt1"/>
                </a:solidFill>
                <a:latin typeface="Arial" charset="0"/>
                <a:ea typeface="Arial" charset="0"/>
                <a:cs typeface="Arial" charset="0"/>
                <a:sym typeface="Cabin"/>
              </a:rPr>
              <a:t> function</a:t>
            </a:r>
          </a:p>
        </p:txBody>
      </p:sp>
      <p:sp>
        <p:nvSpPr>
          <p:cNvPr id="445" name="Shape 445"/>
          <p:cNvSpPr txBox="1"/>
          <p:nvPr/>
        </p:nvSpPr>
        <p:spPr>
          <a:xfrm>
            <a:off x="8586779" y="2120900"/>
            <a:ext cx="7315200" cy="6046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 = 'hello ' + 'there'</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00FFFF"/>
                </a:solidFill>
                <a:latin typeface="Courier"/>
                <a:ea typeface="Courier"/>
                <a:cs typeface="Courier"/>
                <a:sym typeface="Courier New"/>
              </a:rPr>
              <a:t>eee</a:t>
            </a:r>
            <a:r>
              <a:rPr lang="en-US" sz="2800" i="0" u="none" strike="noStrike" cap="none" dirty="0">
                <a:solidFill>
                  <a:srgbClr val="00FF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eee</a:t>
            </a:r>
            <a:r>
              <a:rPr lang="en-US" sz="2800" i="0" u="none" strike="noStrike" cap="none" dirty="0">
                <a:solidFill>
                  <a:srgbClr val="00FFFF"/>
                </a:solidFill>
                <a:latin typeface="Courier"/>
                <a:ea typeface="Courier"/>
                <a:cs typeface="Courier"/>
                <a:sym typeface="Courier New"/>
              </a:rPr>
              <a:t> + 1</a:t>
            </a:r>
          </a:p>
          <a:p>
            <a:pPr lvl="0">
              <a:buClr>
                <a:srgbClr val="FF0000"/>
              </a:buClr>
              <a:buSzPct val="25000"/>
            </a:pPr>
            <a:r>
              <a:rPr lang="en-US" sz="2800" dirty="0" err="1">
                <a:solidFill>
                  <a:srgbClr val="E06666"/>
                </a:solidFill>
                <a:latin typeface="Courier"/>
                <a:ea typeface="Courier"/>
                <a:cs typeface="Courier"/>
                <a:sym typeface="Courier New"/>
              </a:rPr>
              <a:t>Traceback</a:t>
            </a:r>
            <a:r>
              <a:rPr lang="en-US" sz="2800" dirty="0">
                <a:solidFill>
                  <a:srgbClr val="E06666"/>
                </a:solidFill>
                <a:latin typeface="Courier"/>
                <a:ea typeface="Courier"/>
                <a:cs typeface="Courier"/>
                <a:sym typeface="Courier New"/>
              </a:rPr>
              <a:t> (most recent call last):  File "&lt;</a:t>
            </a:r>
            <a:r>
              <a:rPr lang="en-US" sz="2800" dirty="0" err="1">
                <a:solidFill>
                  <a:srgbClr val="E06666"/>
                </a:solidFill>
                <a:latin typeface="Courier"/>
                <a:ea typeface="Courier"/>
                <a:cs typeface="Courier"/>
                <a:sym typeface="Courier New"/>
              </a:rPr>
              <a:t>stdin</a:t>
            </a:r>
            <a:r>
              <a:rPr lang="en-US" sz="2800" dirty="0">
                <a:solidFill>
                  <a:srgbClr val="E06666"/>
                </a:solidFill>
                <a:latin typeface="Courier"/>
                <a:ea typeface="Courier"/>
                <a:cs typeface="Courier"/>
                <a:sym typeface="Courier New"/>
              </a:rPr>
              <a:t>&gt;", line 1, in &lt;module&gt;</a:t>
            </a:r>
            <a:r>
              <a:rPr lang="en-US" sz="2800" dirty="0" err="1">
                <a:solidFill>
                  <a:srgbClr val="E06666"/>
                </a:solidFill>
                <a:latin typeface="Courier"/>
                <a:ea typeface="Courier"/>
                <a:cs typeface="Courier"/>
                <a:sym typeface="Courier New"/>
              </a:rPr>
              <a:t>TypeError</a:t>
            </a:r>
            <a:r>
              <a:rPr lang="en-US" sz="2800" dirty="0">
                <a:solidFill>
                  <a:srgbClr val="E06666"/>
                </a:solidFill>
                <a:latin typeface="Courier"/>
                <a:ea typeface="Courier"/>
                <a:cs typeface="Courier"/>
                <a:sym typeface="Courier New"/>
              </a:rPr>
              <a:t>: Can't convert '</a:t>
            </a:r>
            <a:r>
              <a:rPr lang="en-US" sz="2800" dirty="0" err="1">
                <a:solidFill>
                  <a:srgbClr val="E06666"/>
                </a:solidFill>
                <a:latin typeface="Courier"/>
                <a:ea typeface="Courier"/>
                <a:cs typeface="Courier"/>
                <a:sym typeface="Courier New"/>
              </a:rPr>
              <a:t>int</a:t>
            </a:r>
            <a:r>
              <a:rPr lang="en-US" sz="2800" dirty="0">
                <a:solidFill>
                  <a:srgbClr val="E06666"/>
                </a:solidFill>
                <a:latin typeface="Courier"/>
                <a:ea typeface="Courier"/>
                <a:cs typeface="Courier"/>
                <a:sym typeface="Courier New"/>
              </a:rPr>
              <a:t>' object to </a:t>
            </a:r>
            <a:r>
              <a:rPr lang="en-US" sz="2800" dirty="0" err="1">
                <a:solidFill>
                  <a:srgbClr val="E06666"/>
                </a:solidFill>
                <a:latin typeface="Courier"/>
                <a:ea typeface="Courier"/>
                <a:cs typeface="Courier"/>
                <a:sym typeface="Courier New"/>
              </a:rPr>
              <a:t>str</a:t>
            </a:r>
            <a:r>
              <a:rPr lang="en-US" sz="2800" dirty="0">
                <a:solidFill>
                  <a:srgbClr val="E06666"/>
                </a:solidFill>
                <a:latin typeface="Courier"/>
                <a:ea typeface="Courier"/>
                <a:cs typeface="Courier"/>
                <a:sym typeface="Courier New"/>
              </a:rPr>
              <a:t> </a:t>
            </a:r>
            <a:r>
              <a:rPr lang="en-US" sz="2800" dirty="0" smtClean="0">
                <a:solidFill>
                  <a:srgbClr val="E06666"/>
                </a:solidFill>
                <a:latin typeface="Courier"/>
                <a:ea typeface="Courier"/>
                <a:cs typeface="Courier"/>
                <a:sym typeface="Courier New"/>
              </a:rPr>
              <a:t>implicitly</a:t>
            </a:r>
          </a:p>
          <a:p>
            <a:pPr lvl="0">
              <a:buClr>
                <a:srgbClr val="FF0000"/>
              </a:buClr>
              <a:buSzPct val="25000"/>
            </a:pPr>
            <a:r>
              <a:rPr lang="en-US" sz="2800" i="0" u="none" strike="noStrike" cap="none" dirty="0" smtClean="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smtClean="0">
                <a:solidFill>
                  <a:srgbClr val="FFFF00"/>
                </a:solidFill>
                <a:latin typeface="Courier"/>
                <a:ea typeface="Courier"/>
                <a:cs typeface="Courier"/>
                <a:sym typeface="Courier New"/>
              </a:rPr>
              <a:t>&lt;</a:t>
            </a:r>
            <a:r>
              <a:rPr lang="en-US" sz="2800" i="0" u="none" strike="noStrike" cap="none" dirty="0" err="1" smtClean="0">
                <a:solidFill>
                  <a:srgbClr val="FFFF00"/>
                </a:solidFill>
                <a:latin typeface="Courier"/>
                <a:ea typeface="Courier"/>
                <a:cs typeface="Courier"/>
                <a:sym typeface="Courier New"/>
              </a:rPr>
              <a:t>class'str</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('hello')</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smtClean="0">
                <a:solidFill>
                  <a:srgbClr val="FFFF00"/>
                </a:solidFill>
                <a:latin typeface="Courier"/>
                <a:ea typeface="Courier"/>
                <a:cs typeface="Courier"/>
                <a:sym typeface="Courier New"/>
              </a:rPr>
              <a:t>&lt;</a:t>
            </a:r>
            <a:r>
              <a:rPr lang="en-US" sz="2800" i="0" u="none" strike="noStrike" cap="none" dirty="0" err="1" smtClean="0">
                <a:solidFill>
                  <a:srgbClr val="FFFF00"/>
                </a:solidFill>
                <a:latin typeface="Courier"/>
                <a:ea typeface="Courier"/>
                <a:cs typeface="Courier"/>
                <a:sym typeface="Courier New"/>
              </a:rPr>
              <a:t>class'str</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smtClean="0">
                <a:solidFill>
                  <a:srgbClr val="FFFF00"/>
                </a:solidFill>
                <a:latin typeface="Courier"/>
                <a:ea typeface="Courier"/>
                <a:cs typeface="Courier"/>
                <a:sym typeface="Courier New"/>
              </a:rPr>
              <a:t>&lt;</a:t>
            </a:r>
            <a:r>
              <a:rPr lang="en-US" sz="2800" i="0" u="none" strike="noStrike" cap="none" dirty="0" err="1" smtClean="0">
                <a:solidFill>
                  <a:srgbClr val="FFFF00"/>
                </a:solidFill>
                <a:latin typeface="Courier"/>
                <a:ea typeface="Courier"/>
                <a:cs typeface="Courier"/>
                <a:sym typeface="Courier New"/>
              </a:rPr>
              <a:t>class'int</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solidFill>
                  <a:srgbClr val="00FDFF"/>
                </a:solidFill>
              </a:rPr>
              <a:t>Basic Data Types</a:t>
            </a:r>
            <a:endParaRPr lang="en-US" sz="6600" dirty="0">
              <a:solidFill>
                <a:srgbClr val="00FDFF"/>
              </a:solidFill>
            </a:endParaRPr>
          </a:p>
        </p:txBody>
      </p:sp>
      <p:sp>
        <p:nvSpPr>
          <p:cNvPr id="3" name="Text Placeholder 2"/>
          <p:cNvSpPr>
            <a:spLocks noGrp="1"/>
          </p:cNvSpPr>
          <p:nvPr>
            <p:ph type="body" idx="1"/>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0" b="1" dirty="0" smtClean="0">
                <a:solidFill>
                  <a:srgbClr val="00FA00"/>
                </a:solidFill>
              </a:rPr>
              <a:t>What types have we learned so far?</a:t>
            </a:r>
            <a:endParaRPr lang="en-US" sz="6000" b="1" dirty="0">
              <a:solidFill>
                <a:srgbClr val="00FA00"/>
              </a:solidFill>
            </a:endParaRPr>
          </a:p>
        </p:txBody>
      </p:sp>
    </p:spTree>
    <p:extLst>
      <p:ext uri="{BB962C8B-B14F-4D97-AF65-F5344CB8AC3E}">
        <p14:creationId xmlns:p14="http://schemas.microsoft.com/office/powerpoint/2010/main" val="29200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solidFill>
                  <a:srgbClr val="00FDFF"/>
                </a:solidFill>
              </a:rPr>
              <a:t>Basic Data Types</a:t>
            </a:r>
            <a:endParaRPr lang="en-US" sz="6600" dirty="0">
              <a:solidFill>
                <a:srgbClr val="00FDFF"/>
              </a:solidFill>
            </a:endParaRPr>
          </a:p>
        </p:txBody>
      </p:sp>
      <p:sp>
        <p:nvSpPr>
          <p:cNvPr id="3" name="Text Placeholder 2"/>
          <p:cNvSpPr>
            <a:spLocks noGrp="1"/>
          </p:cNvSpPr>
          <p:nvPr>
            <p:ph type="body" idx="1"/>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0" b="1" dirty="0" smtClean="0">
                <a:solidFill>
                  <a:srgbClr val="00FA00"/>
                </a:solidFill>
              </a:rPr>
              <a:t>What types have we learned so far?</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6000" b="1" dirty="0" smtClean="0">
              <a:solidFill>
                <a:srgbClr val="00FA00"/>
              </a:solidFill>
            </a:endParaRPr>
          </a:p>
          <a:p>
            <a:pPr marL="857250" indent="-857250">
              <a:spcBef>
                <a:spcPts val="0"/>
              </a:spcBef>
              <a:buClrTx/>
            </a:pPr>
            <a:r>
              <a:rPr lang="en-US" sz="4800" dirty="0" smtClean="0">
                <a:solidFill>
                  <a:srgbClr val="FFD966"/>
                </a:solidFill>
              </a:rPr>
              <a:t>Integers, Floats (numeric)</a:t>
            </a:r>
          </a:p>
          <a:p>
            <a:pPr marL="857250" indent="-857250">
              <a:spcBef>
                <a:spcPts val="0"/>
              </a:spcBef>
              <a:buClrTx/>
            </a:pPr>
            <a:r>
              <a:rPr lang="en-US" sz="4800" dirty="0" smtClean="0">
                <a:solidFill>
                  <a:srgbClr val="FFD966"/>
                </a:solidFill>
              </a:rPr>
              <a:t>Booleans</a:t>
            </a:r>
          </a:p>
          <a:p>
            <a:pPr marL="857250" indent="-857250">
              <a:spcBef>
                <a:spcPts val="0"/>
              </a:spcBef>
              <a:buClrTx/>
            </a:pPr>
            <a:r>
              <a:rPr lang="en-US" sz="4800" dirty="0" smtClean="0">
                <a:solidFill>
                  <a:srgbClr val="FFD966"/>
                </a:solidFill>
              </a:rPr>
              <a:t>Strings</a:t>
            </a:r>
          </a:p>
          <a:p>
            <a:pPr marL="857250" indent="-857250">
              <a:spcBef>
                <a:spcPts val="0"/>
              </a:spcBef>
              <a:buClrTx/>
            </a:pPr>
            <a:r>
              <a:rPr lang="en-US" sz="4800" dirty="0" smtClean="0">
                <a:solidFill>
                  <a:srgbClr val="FFD966"/>
                </a:solidFill>
              </a:rPr>
              <a:t>Lists</a:t>
            </a:r>
          </a:p>
          <a:p>
            <a:pPr marL="857250" indent="-857250">
              <a:spcBef>
                <a:spcPts val="0"/>
              </a:spcBef>
              <a:buClrTx/>
            </a:pPr>
            <a:r>
              <a:rPr lang="en-US" sz="4800" dirty="0" smtClean="0">
                <a:solidFill>
                  <a:srgbClr val="FFD966"/>
                </a:solidFill>
              </a:rPr>
              <a:t>To be continued...</a:t>
            </a:r>
            <a:endParaRPr lang="en-US" sz="4400" dirty="0">
              <a:solidFill>
                <a:srgbClr val="FFD966"/>
              </a:solidFill>
            </a:endParaRPr>
          </a:p>
        </p:txBody>
      </p:sp>
    </p:spTree>
    <p:extLst>
      <p:ext uri="{BB962C8B-B14F-4D97-AF65-F5344CB8AC3E}">
        <p14:creationId xmlns:p14="http://schemas.microsoft.com/office/powerpoint/2010/main" val="1059415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41"/>
          <p:cNvSpPr txBox="1">
            <a:spLocks noGrp="1"/>
          </p:cNvSpPr>
          <p:nvPr>
            <p:ph type="title"/>
          </p:nvPr>
        </p:nvSpPr>
        <p:spPr>
          <a:xfrm>
            <a:off x="1279798" y="2956426"/>
            <a:ext cx="13931900" cy="30860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smtClean="0">
                <a:solidFill>
                  <a:srgbClr val="FF545A"/>
                </a:solidFill>
                <a:latin typeface="Arial" charset="0"/>
                <a:ea typeface="Arial" charset="0"/>
                <a:cs typeface="Arial" charset="0"/>
                <a:sym typeface="Cabin"/>
              </a:rPr>
              <a:t>Conditional Execution</a:t>
            </a:r>
            <a:endParaRPr lang="en-US" sz="7600" u="none" strike="noStrike" cap="none" dirty="0">
              <a:solidFill>
                <a:srgbClr val="FF545A"/>
              </a:solidFill>
              <a:latin typeface="Arial" charset="0"/>
              <a:ea typeface="Arial" charset="0"/>
              <a:cs typeface="Arial" charset="0"/>
              <a:sym typeface="Cabin"/>
            </a:endParaRPr>
          </a:p>
        </p:txBody>
      </p:sp>
    </p:spTree>
    <p:extLst>
      <p:ext uri="{BB962C8B-B14F-4D97-AF65-F5344CB8AC3E}">
        <p14:creationId xmlns:p14="http://schemas.microsoft.com/office/powerpoint/2010/main" val="346334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Comparison Operators</a:t>
            </a:r>
          </a:p>
        </p:txBody>
      </p:sp>
      <p:sp>
        <p:nvSpPr>
          <p:cNvPr id="282" name="Shape 282"/>
          <p:cNvSpPr txBox="1">
            <a:spLocks noGrp="1"/>
          </p:cNvSpPr>
          <p:nvPr>
            <p:ph type="body" idx="1"/>
          </p:nvPr>
        </p:nvSpPr>
        <p:spPr>
          <a:xfrm>
            <a:off x="1155700" y="2603501"/>
            <a:ext cx="6444313" cy="5158685"/>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2800" u="none" strike="noStrike" cap="none" dirty="0">
                <a:solidFill>
                  <a:srgbClr val="FFFF00"/>
                </a:solidFill>
                <a:latin typeface="Arial" charset="0"/>
                <a:ea typeface="Arial" charset="0"/>
                <a:cs typeface="Arial" charset="0"/>
                <a:sym typeface="Cabin"/>
              </a:rPr>
              <a:t>Boolean expressions </a:t>
            </a:r>
            <a:r>
              <a:rPr lang="en-US" sz="2800" u="none" strike="noStrike" cap="none" dirty="0">
                <a:solidFill>
                  <a:srgbClr val="FFFFFF"/>
                </a:solidFill>
                <a:latin typeface="Arial" charset="0"/>
                <a:ea typeface="Arial" charset="0"/>
                <a:cs typeface="Arial" charset="0"/>
                <a:sym typeface="Cabin"/>
              </a:rPr>
              <a:t>ask a question and produce a Yes or No result which we use to control program flow</a:t>
            </a:r>
          </a:p>
          <a:p>
            <a:pPr marL="749300" marR="0" lvl="0" indent="-345694" algn="l" rtl="0">
              <a:lnSpc>
                <a:spcPct val="100000"/>
              </a:lnSpc>
              <a:spcBef>
                <a:spcPts val="3500"/>
              </a:spcBef>
              <a:spcAft>
                <a:spcPts val="0"/>
              </a:spcAft>
              <a:buClr>
                <a:srgbClr val="FFFF00"/>
              </a:buClr>
              <a:buSzPct val="100000"/>
              <a:buFont typeface="Cabin"/>
              <a:buChar char="•"/>
            </a:pPr>
            <a:r>
              <a:rPr lang="en-US" sz="2800" u="none" strike="noStrike" cap="none" dirty="0">
                <a:solidFill>
                  <a:srgbClr val="FFFF00"/>
                </a:solidFill>
                <a:latin typeface="Arial" charset="0"/>
                <a:ea typeface="Arial" charset="0"/>
                <a:cs typeface="Arial" charset="0"/>
                <a:sym typeface="Cabin"/>
              </a:rPr>
              <a:t>Boolean expressions</a:t>
            </a:r>
            <a:r>
              <a:rPr lang="en-US" sz="2800" u="none" strike="noStrike" cap="none" dirty="0">
                <a:solidFill>
                  <a:srgbClr val="FFFFFF"/>
                </a:solidFill>
                <a:latin typeface="Arial" charset="0"/>
                <a:ea typeface="Arial" charset="0"/>
                <a:cs typeface="Arial" charset="0"/>
                <a:sym typeface="Cabin"/>
              </a:rPr>
              <a:t> using </a:t>
            </a:r>
            <a:r>
              <a:rPr lang="en-US" sz="2800" u="none" strike="noStrike" cap="none" dirty="0">
                <a:solidFill>
                  <a:srgbClr val="00FFFF"/>
                </a:solidFill>
                <a:latin typeface="Arial" charset="0"/>
                <a:ea typeface="Arial" charset="0"/>
                <a:cs typeface="Arial" charset="0"/>
                <a:sym typeface="Cabin"/>
              </a:rPr>
              <a:t>comparison </a:t>
            </a:r>
            <a:r>
              <a:rPr lang="en-US" sz="2800" u="none" strike="noStrike" cap="none" dirty="0" smtClean="0">
                <a:solidFill>
                  <a:srgbClr val="00FFFF"/>
                </a:solidFill>
                <a:latin typeface="Arial" charset="0"/>
                <a:ea typeface="Arial" charset="0"/>
                <a:cs typeface="Arial" charset="0"/>
                <a:sym typeface="Cabin"/>
              </a:rPr>
              <a:t>operators</a:t>
            </a:r>
            <a:r>
              <a:rPr lang="en-US" sz="2800" u="none" strike="noStrike" cap="none" dirty="0" smtClean="0">
                <a:solidFill>
                  <a:srgbClr val="FFFFFF"/>
                </a:solidFill>
                <a:latin typeface="Arial" charset="0"/>
                <a:ea typeface="Arial" charset="0"/>
                <a:cs typeface="Arial" charset="0"/>
                <a:sym typeface="Cabin"/>
              </a:rPr>
              <a:t> </a:t>
            </a:r>
            <a:r>
              <a:rPr lang="en-US" sz="2800" u="none" strike="noStrike" cap="none" dirty="0">
                <a:solidFill>
                  <a:srgbClr val="FFFFFF"/>
                </a:solidFill>
                <a:latin typeface="Arial" charset="0"/>
                <a:ea typeface="Arial" charset="0"/>
                <a:cs typeface="Arial" charset="0"/>
                <a:sym typeface="Cabin"/>
              </a:rPr>
              <a:t>evaluate to </a:t>
            </a:r>
            <a:r>
              <a:rPr lang="en-US" sz="2800" u="none" strike="noStrike" cap="none" dirty="0" smtClean="0">
                <a:solidFill>
                  <a:srgbClr val="FFFFFF"/>
                </a:solidFill>
                <a:latin typeface="Arial" charset="0"/>
                <a:ea typeface="Arial" charset="0"/>
                <a:cs typeface="Arial" charset="0"/>
                <a:sym typeface="Cabin"/>
              </a:rPr>
              <a:t>True </a:t>
            </a:r>
            <a:r>
              <a:rPr lang="en-US" sz="2800" u="none" strike="noStrike" cap="none" dirty="0">
                <a:solidFill>
                  <a:srgbClr val="FFFFFF"/>
                </a:solidFill>
                <a:latin typeface="Arial" charset="0"/>
                <a:ea typeface="Arial" charset="0"/>
                <a:cs typeface="Arial" charset="0"/>
                <a:sym typeface="Cabin"/>
              </a:rPr>
              <a:t>/ False </a:t>
            </a:r>
            <a:r>
              <a:rPr lang="en-US" sz="2800" u="none" strike="noStrike" cap="none" dirty="0" smtClean="0">
                <a:solidFill>
                  <a:srgbClr val="FFFFFF"/>
                </a:solidFill>
                <a:latin typeface="Arial" charset="0"/>
                <a:ea typeface="Arial" charset="0"/>
                <a:cs typeface="Arial" charset="0"/>
                <a:sym typeface="Cabin"/>
              </a:rPr>
              <a:t>or </a:t>
            </a:r>
            <a:r>
              <a:rPr lang="en-US" sz="2800" u="none" strike="noStrike" cap="none" dirty="0">
                <a:solidFill>
                  <a:srgbClr val="FFFFFF"/>
                </a:solidFill>
                <a:latin typeface="Arial" charset="0"/>
                <a:ea typeface="Arial" charset="0"/>
                <a:cs typeface="Arial" charset="0"/>
                <a:sym typeface="Cabin"/>
              </a:rPr>
              <a:t>Yes / No</a:t>
            </a:r>
          </a:p>
          <a:p>
            <a:pPr marL="749300" marR="0" lvl="0" indent="-345694" algn="l" rtl="0">
              <a:lnSpc>
                <a:spcPct val="100000"/>
              </a:lnSpc>
              <a:spcBef>
                <a:spcPts val="3500"/>
              </a:spcBef>
              <a:spcAft>
                <a:spcPts val="0"/>
              </a:spcAft>
              <a:buClr>
                <a:srgbClr val="FFFFFF"/>
              </a:buClr>
              <a:buSzPct val="100000"/>
              <a:buFont typeface="Cabin"/>
              <a:buChar char="•"/>
            </a:pPr>
            <a:r>
              <a:rPr lang="en-US" sz="2800" u="none" strike="noStrike" cap="none" dirty="0">
                <a:solidFill>
                  <a:srgbClr val="FFFFFF"/>
                </a:solidFill>
                <a:latin typeface="Arial" charset="0"/>
                <a:ea typeface="Arial" charset="0"/>
                <a:cs typeface="Arial" charset="0"/>
                <a:sym typeface="Cabin"/>
              </a:rPr>
              <a:t>Comparison operators look at variables but do not change the variables</a:t>
            </a:r>
          </a:p>
        </p:txBody>
      </p:sp>
      <p:sp>
        <p:nvSpPr>
          <p:cNvPr id="283" name="Shape 283"/>
          <p:cNvSpPr txBox="1"/>
          <p:nvPr/>
        </p:nvSpPr>
        <p:spPr>
          <a:xfrm>
            <a:off x="4377856" y="7762186"/>
            <a:ext cx="9042900" cy="48148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2400" u="sng" strike="noStrike" cap="none" dirty="0">
                <a:solidFill>
                  <a:srgbClr val="FFFF00"/>
                </a:solidFill>
                <a:latin typeface="Arial" charset="0"/>
                <a:ea typeface="Arial" charset="0"/>
                <a:cs typeface="Arial" charset="0"/>
                <a:sym typeface="Cabin"/>
                <a:hlinkClick r:id="rId3"/>
              </a:rPr>
              <a:t>http://en.wikipedia.org/wiki/George_Boole</a:t>
            </a:r>
          </a:p>
        </p:txBody>
      </p:sp>
      <p:sp>
        <p:nvSpPr>
          <p:cNvPr id="284" name="Shape 284"/>
          <p:cNvSpPr txBox="1"/>
          <p:nvPr/>
        </p:nvSpPr>
        <p:spPr>
          <a:xfrm>
            <a:off x="8751728" y="6917437"/>
            <a:ext cx="6794231" cy="5132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Remember:  </a:t>
            </a:r>
            <a:r>
              <a:rPr lang="en-US" sz="3000" b="0" i="0" u="none" strike="noStrike" cap="none" dirty="0">
                <a:solidFill>
                  <a:schemeClr val="lt1"/>
                </a:solidFill>
                <a:latin typeface="Arial"/>
                <a:ea typeface="Arial"/>
                <a:cs typeface="Arial"/>
                <a:sym typeface="Arial"/>
              </a:rPr>
              <a:t>“</a:t>
            </a:r>
            <a:r>
              <a:rPr lang="en-US" sz="3000" u="none" strike="noStrike" cap="none" dirty="0">
                <a:solidFill>
                  <a:schemeClr val="lt1"/>
                </a:solidFill>
                <a:latin typeface="Arial" charset="0"/>
                <a:ea typeface="Arial" charset="0"/>
                <a:cs typeface="Arial" charset="0"/>
                <a:sym typeface="Cabin"/>
              </a:rPr>
              <a:t>=</a:t>
            </a:r>
            <a:r>
              <a:rPr lang="en-US" sz="3000" b="0" i="0" u="none" strike="noStrike" cap="none" dirty="0">
                <a:solidFill>
                  <a:schemeClr val="lt1"/>
                </a:solidFill>
                <a:latin typeface="Arial"/>
                <a:ea typeface="Arial"/>
                <a:cs typeface="Arial"/>
                <a:sym typeface="Arial"/>
              </a:rPr>
              <a:t>”</a:t>
            </a:r>
            <a:r>
              <a:rPr lang="en-US" sz="3000" u="none" strike="noStrike" cap="none" dirty="0">
                <a:solidFill>
                  <a:schemeClr val="lt1"/>
                </a:solidFill>
                <a:latin typeface="Arial" charset="0"/>
                <a:ea typeface="Arial" charset="0"/>
                <a:cs typeface="Arial" charset="0"/>
                <a:sym typeface="Cabin"/>
              </a:rPr>
              <a:t> is used for assignment.</a:t>
            </a:r>
          </a:p>
        </p:txBody>
      </p:sp>
      <p:graphicFrame>
        <p:nvGraphicFramePr>
          <p:cNvPr id="285" name="Shape 285"/>
          <p:cNvGraphicFramePr/>
          <p:nvPr>
            <p:extLst/>
          </p:nvPr>
        </p:nvGraphicFramePr>
        <p:xfrm>
          <a:off x="8440443" y="2530257"/>
          <a:ext cx="7105516" cy="3873170"/>
        </p:xfrm>
        <a:graphic>
          <a:graphicData uri="http://schemas.openxmlformats.org/drawingml/2006/table">
            <a:tbl>
              <a:tblPr>
                <a:noFill/>
              </a:tblPr>
              <a:tblGrid>
                <a:gridCol w="2276726"/>
                <a:gridCol w="4828790"/>
              </a:tblGrid>
              <a:tr h="579425">
                <a:tc>
                  <a:txBody>
                    <a:bodyPr/>
                    <a:lstStyle/>
                    <a:p>
                      <a:pPr marL="0" lvl="0" indent="0" algn="ctr" rtl="0">
                        <a:lnSpc>
                          <a:spcPct val="100000"/>
                        </a:lnSpc>
                        <a:spcBef>
                          <a:spcPts val="0"/>
                        </a:spcBef>
                        <a:spcAft>
                          <a:spcPts val="0"/>
                        </a:spcAft>
                        <a:buClr>
                          <a:srgbClr val="00FFFF"/>
                        </a:buClr>
                        <a:buSzPct val="25000"/>
                        <a:buFont typeface="Cabin"/>
                        <a:buNone/>
                      </a:pPr>
                      <a:r>
                        <a:rPr lang="en-US" sz="3300" b="0" i="0" u="none" dirty="0">
                          <a:solidFill>
                            <a:srgbClr val="00FFFF"/>
                          </a:solidFill>
                          <a:latin typeface="Arial" charset="0"/>
                          <a:ea typeface="Arial" charset="0"/>
                          <a:cs typeface="Arial" charset="0"/>
                          <a:sym typeface="Cabin"/>
                        </a:rPr>
                        <a:t>Python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3300" b="0" i="0" u="none" dirty="0">
                          <a:solidFill>
                            <a:srgbClr val="FFFF00"/>
                          </a:solidFill>
                          <a:latin typeface="Arial" charset="0"/>
                          <a:ea typeface="Arial" charset="0"/>
                          <a:cs typeface="Arial" charset="0"/>
                          <a:sym typeface="Cabin"/>
                        </a:rPr>
                        <a:t>Meaning</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a:solidFill>
                            <a:schemeClr val="lt1"/>
                          </a:solidFill>
                          <a:latin typeface="Arial" charset="0"/>
                          <a:ea typeface="Arial" charset="0"/>
                          <a:cs typeface="Arial" charset="0"/>
                          <a:sym typeface="Cabin"/>
                        </a:rPr>
                        <a:t>Less than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a:solidFill>
                            <a:schemeClr val="lt1"/>
                          </a:solidFill>
                          <a:latin typeface="Arial" charset="0"/>
                          <a:ea typeface="Arial" charset="0"/>
                          <a:cs typeface="Arial" charset="0"/>
                          <a:sym typeface="Cabin"/>
                        </a:rPr>
                        <a:t>Less than or </a:t>
                      </a:r>
                      <a:r>
                        <a:rPr lang="en-US" sz="3100" b="0" i="0" u="none" dirty="0" smtClean="0">
                          <a:solidFill>
                            <a:schemeClr val="lt1"/>
                          </a:solidFill>
                          <a:latin typeface="Arial" charset="0"/>
                          <a:ea typeface="Arial" charset="0"/>
                          <a:cs typeface="Arial" charset="0"/>
                          <a:sym typeface="Cabin"/>
                        </a:rPr>
                        <a:t>Equal to</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 == </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a:solidFill>
                            <a:schemeClr val="lt1"/>
                          </a:solidFill>
                          <a:latin typeface="Arial" charset="0"/>
                          <a:ea typeface="Arial" charset="0"/>
                          <a:cs typeface="Arial" charset="0"/>
                          <a:sym typeface="Cabin"/>
                        </a:rPr>
                        <a:t>Equal to</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a:solidFill>
                            <a:schemeClr val="lt1"/>
                          </a:solidFill>
                          <a:latin typeface="Arial" charset="0"/>
                          <a:ea typeface="Arial" charset="0"/>
                          <a:cs typeface="Arial" charset="0"/>
                          <a:sym typeface="Cabin"/>
                        </a:rPr>
                        <a:t>Greater than or </a:t>
                      </a:r>
                      <a:r>
                        <a:rPr lang="en-US" sz="3100" b="0" i="0" u="none" dirty="0" smtClean="0">
                          <a:solidFill>
                            <a:schemeClr val="lt1"/>
                          </a:solidFill>
                          <a:latin typeface="Arial" charset="0"/>
                          <a:ea typeface="Arial" charset="0"/>
                          <a:cs typeface="Arial" charset="0"/>
                          <a:sym typeface="Cabin"/>
                        </a:rPr>
                        <a:t>Equal to</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a:solidFill>
                            <a:schemeClr val="lt1"/>
                          </a:solidFill>
                          <a:latin typeface="Arial" charset="0"/>
                          <a:ea typeface="Arial" charset="0"/>
                          <a:cs typeface="Arial" charset="0"/>
                          <a:sym typeface="Cabin"/>
                        </a:rPr>
                        <a:t>Greater than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a:solidFill>
                            <a:schemeClr val="lt1"/>
                          </a:solidFill>
                          <a:latin typeface="Arial" charset="0"/>
                          <a:ea typeface="Arial" charset="0"/>
                          <a:cs typeface="Arial" charset="0"/>
                          <a:sym typeface="Cabin"/>
                        </a:rPr>
                        <a:t>Not equal</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86341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charset="0"/>
                <a:ea typeface="Arial" charset="0"/>
                <a:cs typeface="Arial" charset="0"/>
                <a:sym typeface="Cabin"/>
              </a:rPr>
              <a:t>Comparison Operators</a:t>
            </a:r>
          </a:p>
        </p:txBody>
      </p:sp>
      <p:sp>
        <p:nvSpPr>
          <p:cNvPr id="291" name="Shape 291"/>
          <p:cNvSpPr txBox="1"/>
          <p:nvPr/>
        </p:nvSpPr>
        <p:spPr>
          <a:xfrm>
            <a:off x="1155700" y="2608285"/>
            <a:ext cx="8797769" cy="547140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 5 : </a:t>
            </a:r>
          </a:p>
          <a:p>
            <a:pPr lvl="0">
              <a:buClr>
                <a:srgbClr val="00FF00"/>
              </a:buClr>
              <a:buSzPct val="25000"/>
            </a:pPr>
            <a:r>
              <a:rPr lang="en-US" sz="3000" i="0" u="none" strike="noStrike" cap="none" dirty="0">
                <a:solidFill>
                  <a:srgbClr val="00FF00"/>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print('Equals </a:t>
            </a:r>
            <a:r>
              <a:rPr lang="en-US" sz="3000" i="0" u="none" strike="noStrike" cap="none" dirty="0">
                <a:solidFill>
                  <a:srgbClr val="00FF00"/>
                </a:solidFill>
                <a:latin typeface="Courier"/>
                <a:ea typeface="Courier"/>
                <a:cs typeface="Courier"/>
                <a:sym typeface="Courier New"/>
              </a:rPr>
              <a:t>5</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if x &gt; 4 : </a:t>
            </a:r>
          </a:p>
          <a:p>
            <a:pPr lvl="0">
              <a:buClr>
                <a:srgbClr val="FF00FF"/>
              </a:buClr>
              <a:buSzPct val="25000"/>
            </a:pPr>
            <a:r>
              <a:rPr lang="en-US" sz="3000" i="0" u="none" strike="noStrike" cap="none" dirty="0">
                <a:solidFill>
                  <a:srgbClr val="FF00FF"/>
                </a:solidFill>
                <a:latin typeface="Courier"/>
                <a:ea typeface="Courier"/>
                <a:cs typeface="Courier"/>
                <a:sym typeface="Courier New"/>
              </a:rPr>
              <a:t>   </a:t>
            </a:r>
            <a:r>
              <a:rPr lang="en-US" sz="3000" i="0" u="none" strike="noStrike" cap="none" dirty="0" smtClean="0">
                <a:solidFill>
                  <a:srgbClr val="FF00FF"/>
                </a:solidFill>
                <a:latin typeface="Courier"/>
                <a:ea typeface="Courier"/>
                <a:cs typeface="Courier"/>
                <a:sym typeface="Courier New"/>
              </a:rPr>
              <a:t>print('Greater </a:t>
            </a:r>
            <a:r>
              <a:rPr lang="en-US" sz="3000" i="0" u="none" strike="noStrike" cap="none" dirty="0">
                <a:solidFill>
                  <a:srgbClr val="FF00FF"/>
                </a:solidFill>
                <a:latin typeface="Courier"/>
                <a:ea typeface="Courier"/>
                <a:cs typeface="Courier"/>
                <a:sym typeface="Courier New"/>
              </a:rPr>
              <a:t>than 4</a:t>
            </a:r>
            <a:r>
              <a:rPr lang="en-US" sz="3000" dirty="0" smtClean="0">
                <a:solidFill>
                  <a:srgbClr val="FF00FF"/>
                </a:solidFill>
                <a:latin typeface="Courier"/>
                <a:ea typeface="Courier"/>
                <a:cs typeface="Courier"/>
                <a:sym typeface="Courier New"/>
              </a:rPr>
              <a:t>'</a:t>
            </a:r>
            <a:r>
              <a:rPr lang="en-US" sz="30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if  x &gt;= 5 :</a:t>
            </a:r>
          </a:p>
          <a:p>
            <a:pPr lvl="0">
              <a:buClr>
                <a:srgbClr val="FF7F00"/>
              </a:buClr>
              <a:buSzPct val="25000"/>
            </a:pPr>
            <a:r>
              <a:rPr lang="en-US" sz="3000" i="0" u="none" strike="noStrike" cap="none" dirty="0">
                <a:solidFill>
                  <a:srgbClr val="FF9900"/>
                </a:solidFill>
                <a:latin typeface="Courier"/>
                <a:ea typeface="Courier"/>
                <a:cs typeface="Courier"/>
                <a:sym typeface="Courier New"/>
              </a:rPr>
              <a:t>    </a:t>
            </a:r>
            <a:r>
              <a:rPr lang="en-US" sz="3000" i="0" u="none" strike="noStrike" cap="none" dirty="0" smtClean="0">
                <a:solidFill>
                  <a:srgbClr val="FF9900"/>
                </a:solidFill>
                <a:latin typeface="Courier"/>
                <a:ea typeface="Courier"/>
                <a:cs typeface="Courier"/>
                <a:sym typeface="Courier New"/>
              </a:rPr>
              <a:t>print('Greater </a:t>
            </a:r>
            <a:r>
              <a:rPr lang="en-US" sz="3000" i="0" u="none" strike="noStrike" cap="none" dirty="0">
                <a:solidFill>
                  <a:srgbClr val="FF9900"/>
                </a:solidFill>
                <a:latin typeface="Courier"/>
                <a:ea typeface="Courier"/>
                <a:cs typeface="Courier"/>
                <a:sym typeface="Courier New"/>
              </a:rPr>
              <a:t>than or Equals 5</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lvl="0">
              <a:buClr>
                <a:srgbClr val="FF0000"/>
              </a:buClr>
              <a:buSzPct val="25000"/>
            </a:pPr>
            <a:r>
              <a:rPr lang="en-US" sz="3000" i="0" u="none" strike="noStrike" cap="none" dirty="0">
                <a:solidFill>
                  <a:srgbClr val="D9D9D9"/>
                </a:solidFill>
                <a:latin typeface="Courier"/>
                <a:ea typeface="Courier"/>
                <a:cs typeface="Courier"/>
                <a:sym typeface="Courier New"/>
              </a:rPr>
              <a:t>if x &lt; 6 : </a:t>
            </a:r>
            <a:r>
              <a:rPr lang="en-US" sz="3000" i="0" u="none" strike="noStrike" cap="none" dirty="0" smtClean="0">
                <a:solidFill>
                  <a:srgbClr val="D9D9D9"/>
                </a:solidFill>
                <a:latin typeface="Courier"/>
                <a:ea typeface="Courier"/>
                <a:cs typeface="Courier"/>
                <a:sym typeface="Courier New"/>
              </a:rPr>
              <a:t>print('Less </a:t>
            </a:r>
            <a:r>
              <a:rPr lang="en-US" sz="3000" i="0" u="none" strike="noStrike" cap="none" dirty="0">
                <a:solidFill>
                  <a:srgbClr val="D9D9D9"/>
                </a:solidFill>
                <a:latin typeface="Courier"/>
                <a:ea typeface="Courier"/>
                <a:cs typeface="Courier"/>
                <a:sym typeface="Courier New"/>
              </a:rPr>
              <a:t>than 6</a:t>
            </a:r>
            <a:r>
              <a:rPr lang="en-US" sz="3000" dirty="0">
                <a:solidFill>
                  <a:srgbClr val="D9D9D9"/>
                </a:solidFill>
                <a:latin typeface="Courier"/>
                <a:ea typeface="Courier"/>
                <a:cs typeface="Courier"/>
                <a:sym typeface="Courier New"/>
              </a:rPr>
              <a:t>') </a:t>
            </a:r>
            <a:endParaRPr lang="en-US" sz="3000" i="0" u="none" strike="noStrike" cap="none" dirty="0">
              <a:solidFill>
                <a:srgbClr val="D9D9D9"/>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5 :</a:t>
            </a:r>
          </a:p>
          <a:p>
            <a:pPr lvl="0">
              <a:buClr>
                <a:srgbClr val="FFFF00"/>
              </a:buClr>
              <a:buSzPct val="25000"/>
            </a:pPr>
            <a:r>
              <a:rPr lang="en-US" sz="3000" i="0" u="none" strike="noStrike" cap="none" dirty="0">
                <a:solidFill>
                  <a:srgbClr val="FFFF00"/>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print('Less </a:t>
            </a:r>
            <a:r>
              <a:rPr lang="en-US" sz="3000" i="0" u="none" strike="noStrike" cap="none" dirty="0">
                <a:solidFill>
                  <a:srgbClr val="FFFF00"/>
                </a:solidFill>
                <a:latin typeface="Courier"/>
                <a:ea typeface="Courier"/>
                <a:cs typeface="Courier"/>
                <a:sym typeface="Courier New"/>
              </a:rPr>
              <a:t>than or Equals 5</a:t>
            </a:r>
            <a:r>
              <a:rPr lang="en-US" sz="3000" dirty="0" smtClean="0">
                <a:solidFill>
                  <a:srgbClr val="FFFF00"/>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FF"/>
              </a:buClr>
              <a:buSzPct val="25000"/>
              <a:buFont typeface="Cabin"/>
              <a:buNone/>
            </a:pPr>
            <a:r>
              <a:rPr lang="en-US" sz="3000" i="0" u="none" strike="noStrike" cap="none" dirty="0">
                <a:solidFill>
                  <a:srgbClr val="00FFFF"/>
                </a:solidFill>
                <a:latin typeface="Courier"/>
                <a:ea typeface="Courier"/>
                <a:cs typeface="Courier"/>
                <a:sym typeface="Courier New"/>
              </a:rPr>
              <a:t>if x != 6 :</a:t>
            </a:r>
          </a:p>
          <a:p>
            <a:pPr lvl="0">
              <a:buClr>
                <a:srgbClr val="00FFFF"/>
              </a:buClr>
              <a:buSzPct val="25000"/>
            </a:pPr>
            <a:r>
              <a:rPr lang="en-US" sz="3000" i="0" u="none" strike="noStrike" cap="none" dirty="0">
                <a:solidFill>
                  <a:srgbClr val="00FFFF"/>
                </a:solidFill>
                <a:latin typeface="Courier"/>
                <a:ea typeface="Courier"/>
                <a:cs typeface="Courier"/>
                <a:sym typeface="Courier New"/>
              </a:rPr>
              <a:t>    </a:t>
            </a:r>
            <a:r>
              <a:rPr lang="en-US" sz="3000" i="0" u="none" strike="noStrike" cap="none" dirty="0" smtClean="0">
                <a:solidFill>
                  <a:srgbClr val="00FFFF"/>
                </a:solidFill>
                <a:latin typeface="Courier"/>
                <a:ea typeface="Courier"/>
                <a:cs typeface="Courier"/>
                <a:sym typeface="Courier New"/>
              </a:rPr>
              <a:t>print('Not </a:t>
            </a:r>
            <a:r>
              <a:rPr lang="en-US" sz="3000" i="0" u="none" strike="noStrike" cap="none" dirty="0">
                <a:solidFill>
                  <a:srgbClr val="00FFFF"/>
                </a:solidFill>
                <a:latin typeface="Courier"/>
                <a:ea typeface="Courier"/>
                <a:cs typeface="Courier"/>
                <a:sym typeface="Courier New"/>
              </a:rPr>
              <a:t>equal 6</a:t>
            </a:r>
            <a:r>
              <a:rPr lang="en-US" sz="3000" dirty="0">
                <a:solidFill>
                  <a:srgbClr val="00FFFF"/>
                </a:solidFill>
                <a:latin typeface="Courier"/>
                <a:ea typeface="Courier"/>
                <a:cs typeface="Courier"/>
                <a:sym typeface="Courier New"/>
              </a:rPr>
              <a:t>')</a:t>
            </a:r>
            <a:endParaRPr lang="en-US" sz="3000" i="0" u="none" strike="noStrike" cap="none" dirty="0">
              <a:solidFill>
                <a:srgbClr val="00FFFF"/>
              </a:solidFill>
              <a:latin typeface="Courier"/>
              <a:ea typeface="Courier"/>
              <a:cs typeface="Courier"/>
              <a:sym typeface="Courier New"/>
            </a:endParaRPr>
          </a:p>
        </p:txBody>
      </p:sp>
      <p:sp>
        <p:nvSpPr>
          <p:cNvPr id="292" name="Shape 292"/>
          <p:cNvSpPr txBox="1"/>
          <p:nvPr/>
        </p:nvSpPr>
        <p:spPr>
          <a:xfrm>
            <a:off x="10513900" y="2985796"/>
            <a:ext cx="5240762" cy="5202861"/>
          </a:xfrm>
          <a:prstGeom prst="rect">
            <a:avLst/>
          </a:prstGeom>
          <a:noFill/>
          <a:ln>
            <a:noFill/>
          </a:ln>
        </p:spPr>
        <p:txBody>
          <a:bodyPr lIns="0" tIns="0" rIns="0" bIns="0" anchor="ctr" anchorCtr="0">
            <a:noAutofit/>
          </a:bodyPr>
          <a:lstStyle/>
          <a:p>
            <a:pPr marL="0" marR="0" lvl="0" indent="0" algn="l" rtl="0">
              <a:lnSpc>
                <a:spcPct val="15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Equals 5</a:t>
            </a:r>
          </a:p>
          <a:p>
            <a:pPr marL="0" marR="0" lvl="0" indent="0" algn="l" rtl="0">
              <a:lnSpc>
                <a:spcPct val="15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Greater than 4</a:t>
            </a:r>
          </a:p>
          <a:p>
            <a:pPr marL="0" marR="0" lvl="0" indent="0" algn="l" rtl="0">
              <a:lnSpc>
                <a:spcPct val="150000"/>
              </a:lnSpc>
              <a:spcBef>
                <a:spcPts val="0"/>
              </a:spcBef>
              <a:spcAft>
                <a:spcPts val="0"/>
              </a:spcAft>
              <a:buClr>
                <a:srgbClr val="FF7F00"/>
              </a:buClr>
              <a:buSzPct val="25000"/>
              <a:buFont typeface="Cabin"/>
              <a:buNone/>
            </a:pPr>
            <a:r>
              <a:rPr lang="en-US" sz="3600" u="none" strike="noStrike" cap="none" dirty="0">
                <a:solidFill>
                  <a:srgbClr val="FF9900"/>
                </a:solidFill>
                <a:latin typeface="Arial" charset="0"/>
                <a:ea typeface="Arial" charset="0"/>
                <a:cs typeface="Arial" charset="0"/>
                <a:sym typeface="Cabin"/>
              </a:rPr>
              <a:t>Greater than or Equals 5</a:t>
            </a:r>
          </a:p>
          <a:p>
            <a:pPr marL="0" marR="0" lvl="0" indent="0" algn="l" rtl="0">
              <a:lnSpc>
                <a:spcPct val="150000"/>
              </a:lnSpc>
              <a:spcBef>
                <a:spcPts val="0"/>
              </a:spcBef>
              <a:spcAft>
                <a:spcPts val="0"/>
              </a:spcAft>
              <a:buClr>
                <a:srgbClr val="FF0000"/>
              </a:buClr>
              <a:buSzPct val="25000"/>
              <a:buFont typeface="Cabin"/>
              <a:buNone/>
            </a:pPr>
            <a:r>
              <a:rPr lang="en-US" sz="3600" u="none" strike="noStrike" cap="none" dirty="0">
                <a:solidFill>
                  <a:srgbClr val="CCCCCC"/>
                </a:solidFill>
                <a:latin typeface="Arial" charset="0"/>
                <a:ea typeface="Arial" charset="0"/>
                <a:cs typeface="Arial" charset="0"/>
                <a:sym typeface="Cabin"/>
              </a:rPr>
              <a:t>Less than 6</a:t>
            </a:r>
          </a:p>
          <a:p>
            <a:pPr marL="0" marR="0" lvl="0" indent="0" algn="l" rtl="0">
              <a:lnSpc>
                <a:spcPct val="15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Less than or Equals 5</a:t>
            </a:r>
          </a:p>
          <a:p>
            <a:pPr marL="0" marR="0" lvl="0" indent="0" algn="l" rtl="0">
              <a:lnSpc>
                <a:spcPct val="150000"/>
              </a:lnSpc>
              <a:spcBef>
                <a:spcPts val="0"/>
              </a:spcBef>
              <a:spcAft>
                <a:spcPts val="0"/>
              </a:spcAft>
              <a:buClr>
                <a:srgbClr val="00FFFF"/>
              </a:buClr>
              <a:buSzPct val="25000"/>
              <a:buFont typeface="Cabin"/>
              <a:buNone/>
            </a:pPr>
            <a:r>
              <a:rPr lang="en-US" sz="3600" u="none" strike="noStrike" cap="none" dirty="0">
                <a:solidFill>
                  <a:srgbClr val="00FFFF"/>
                </a:solidFill>
                <a:latin typeface="Arial" charset="0"/>
                <a:ea typeface="Arial" charset="0"/>
                <a:cs typeface="Arial" charset="0"/>
                <a:sym typeface="Cabin"/>
              </a:rPr>
              <a:t>Not equal 6</a:t>
            </a:r>
          </a:p>
        </p:txBody>
      </p:sp>
    </p:spTree>
    <p:extLst>
      <p:ext uri="{BB962C8B-B14F-4D97-AF65-F5344CB8AC3E}">
        <p14:creationId xmlns:p14="http://schemas.microsoft.com/office/powerpoint/2010/main" val="525989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812800" y="785812"/>
            <a:ext cx="14070626"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800" u="none" strike="noStrike" cap="none">
                <a:solidFill>
                  <a:srgbClr val="FFD966"/>
                </a:solidFill>
                <a:latin typeface="Arial" charset="0"/>
                <a:ea typeface="Arial" charset="0"/>
                <a:cs typeface="Arial" charset="0"/>
                <a:sym typeface="Cabin"/>
              </a:rPr>
              <a:t>Constants</a:t>
            </a:r>
          </a:p>
        </p:txBody>
      </p:sp>
      <p:sp>
        <p:nvSpPr>
          <p:cNvPr id="251" name="Shape 251"/>
          <p:cNvSpPr txBox="1">
            <a:spLocks noGrp="1"/>
          </p:cNvSpPr>
          <p:nvPr>
            <p:ph type="body" idx="1"/>
          </p:nvPr>
        </p:nvSpPr>
        <p:spPr>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rgbClr val="FF9900"/>
              </a:buClr>
              <a:buSzPct val="100000"/>
              <a:buFont typeface="Cabin"/>
              <a:buChar char="•"/>
            </a:pPr>
            <a:r>
              <a:rPr lang="en-US" sz="3600" u="none" strike="noStrike" cap="none" dirty="0">
                <a:solidFill>
                  <a:srgbClr val="FF9900"/>
                </a:solidFill>
                <a:latin typeface="Arial" charset="0"/>
                <a:ea typeface="Arial" charset="0"/>
                <a:cs typeface="Arial" charset="0"/>
                <a:sym typeface="Cabin"/>
              </a:rPr>
              <a:t>Fixed values </a:t>
            </a:r>
            <a:r>
              <a:rPr lang="en-US" sz="3600" u="none" strike="noStrike" cap="none" dirty="0">
                <a:solidFill>
                  <a:srgbClr val="FFFFFF"/>
                </a:solidFill>
                <a:latin typeface="Arial" charset="0"/>
                <a:ea typeface="Arial" charset="0"/>
                <a:cs typeface="Arial" charset="0"/>
                <a:sym typeface="Cabin"/>
              </a:rPr>
              <a:t>such as numbers, letters, and </a:t>
            </a:r>
            <a:r>
              <a:rPr lang="en-US" sz="3600" u="none" strike="noStrike" cap="none" dirty="0" smtClean="0">
                <a:solidFill>
                  <a:srgbClr val="FFFFFF"/>
                </a:solidFill>
                <a:latin typeface="Arial" charset="0"/>
                <a:ea typeface="Arial" charset="0"/>
                <a:cs typeface="Arial" charset="0"/>
                <a:sym typeface="Cabin"/>
              </a:rPr>
              <a:t>strings, </a:t>
            </a:r>
            <a:r>
              <a:rPr lang="en-US" sz="3600" u="none" strike="noStrike" cap="none" dirty="0">
                <a:solidFill>
                  <a:srgbClr val="FFFFFF"/>
                </a:solidFill>
                <a:latin typeface="Arial" charset="0"/>
                <a:ea typeface="Arial" charset="0"/>
                <a:cs typeface="Arial" charset="0"/>
                <a:sym typeface="Cabin"/>
              </a:rPr>
              <a:t>are called </a:t>
            </a:r>
            <a:r>
              <a:rPr lang="en-US" sz="3600" b="0" i="0" u="none" strike="noStrike" cap="none" dirty="0">
                <a:solidFill>
                  <a:srgbClr val="FF9900"/>
                </a:solidFill>
                <a:latin typeface="Arial"/>
                <a:ea typeface="Arial"/>
                <a:cs typeface="Arial"/>
                <a:sym typeface="Arial"/>
              </a:rPr>
              <a:t>“</a:t>
            </a:r>
            <a:r>
              <a:rPr lang="en-US" sz="3600" u="none" strike="noStrike" cap="none" dirty="0">
                <a:solidFill>
                  <a:srgbClr val="FF9900"/>
                </a:solidFill>
                <a:latin typeface="Arial" charset="0"/>
                <a:ea typeface="Arial" charset="0"/>
                <a:cs typeface="Arial" charset="0"/>
                <a:sym typeface="Cabin"/>
              </a:rPr>
              <a:t>constants</a:t>
            </a:r>
            <a:r>
              <a:rPr lang="en-US" sz="3600" b="0" i="0" u="none" strike="noStrike" cap="none" dirty="0">
                <a:solidFill>
                  <a:srgbClr val="FF9900"/>
                </a:solidFill>
                <a:latin typeface="Arial"/>
                <a:ea typeface="Arial"/>
                <a:cs typeface="Arial"/>
                <a:sym typeface="Arial"/>
              </a:rPr>
              <a:t>”</a:t>
            </a:r>
            <a:r>
              <a:rPr lang="en-US" sz="3600" u="none" strike="noStrike" cap="none" dirty="0">
                <a:solidFill>
                  <a:srgbClr val="FF9900"/>
                </a:solidFill>
                <a:latin typeface="Arial" charset="0"/>
                <a:ea typeface="Arial" charset="0"/>
                <a:cs typeface="Arial" charset="0"/>
                <a:sym typeface="Cabin"/>
              </a:rPr>
              <a:t> </a:t>
            </a:r>
            <a:r>
              <a:rPr lang="en-US" sz="3600" u="none" strike="noStrike" cap="none" dirty="0">
                <a:solidFill>
                  <a:srgbClr val="FFFFFF"/>
                </a:solidFill>
                <a:latin typeface="Arial" charset="0"/>
                <a:ea typeface="Arial" charset="0"/>
                <a:cs typeface="Arial" charset="0"/>
                <a:sym typeface="Cabin"/>
              </a:rPr>
              <a:t>because their value does not change</a:t>
            </a:r>
          </a:p>
          <a:p>
            <a:pPr marL="1104900" marR="0" lvl="0" indent="-603377" algn="l" rtl="0">
              <a:lnSpc>
                <a:spcPct val="100000"/>
              </a:lnSpc>
              <a:spcBef>
                <a:spcPts val="23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Numeric </a:t>
            </a:r>
            <a:r>
              <a:rPr lang="en-US" sz="3600" u="none" strike="noStrike" cap="none" dirty="0">
                <a:solidFill>
                  <a:srgbClr val="FF9900"/>
                </a:solidFill>
                <a:latin typeface="Arial" charset="0"/>
                <a:ea typeface="Arial" charset="0"/>
                <a:cs typeface="Arial" charset="0"/>
                <a:sym typeface="Cabin"/>
              </a:rPr>
              <a:t>constants</a:t>
            </a:r>
            <a:r>
              <a:rPr lang="en-US" sz="3600" u="none" strike="noStrike" cap="none" dirty="0">
                <a:solidFill>
                  <a:schemeClr val="lt1"/>
                </a:solidFill>
                <a:latin typeface="Arial" charset="0"/>
                <a:ea typeface="Arial" charset="0"/>
                <a:cs typeface="Arial" charset="0"/>
                <a:sym typeface="Cabin"/>
              </a:rPr>
              <a:t> are as you expect</a:t>
            </a:r>
          </a:p>
          <a:p>
            <a:pPr marL="1104900" marR="0" lvl="0" indent="-603377" algn="l" rtl="0">
              <a:lnSpc>
                <a:spcPct val="100000"/>
              </a:lnSpc>
              <a:spcBef>
                <a:spcPts val="23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String </a:t>
            </a:r>
            <a:r>
              <a:rPr lang="en-US" sz="3600" u="none" strike="noStrike" cap="none" dirty="0">
                <a:solidFill>
                  <a:srgbClr val="FF9900"/>
                </a:solidFill>
                <a:latin typeface="Arial" charset="0"/>
                <a:ea typeface="Arial" charset="0"/>
                <a:cs typeface="Arial" charset="0"/>
                <a:sym typeface="Cabin"/>
              </a:rPr>
              <a:t>constants</a:t>
            </a:r>
            <a:r>
              <a:rPr lang="en-US" sz="3600" u="none" strike="noStrike" cap="none" dirty="0">
                <a:solidFill>
                  <a:schemeClr val="lt1"/>
                </a:solidFill>
                <a:latin typeface="Arial" charset="0"/>
                <a:ea typeface="Arial" charset="0"/>
                <a:cs typeface="Arial" charset="0"/>
                <a:sym typeface="Cabin"/>
              </a:rPr>
              <a:t> use single</a:t>
            </a: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quotes (')</a:t>
            </a:r>
            <a:br>
              <a:rPr lang="en-US" sz="3600" u="none" strike="noStrike" cap="none" dirty="0">
                <a:solidFill>
                  <a:schemeClr val="lt1"/>
                </a:solidFill>
                <a:latin typeface="Arial" charset="0"/>
                <a:ea typeface="Arial" charset="0"/>
                <a:cs typeface="Arial" charset="0"/>
                <a:sym typeface="Cabin"/>
              </a:rPr>
            </a:br>
            <a:r>
              <a:rPr lang="en-US" sz="3600" u="none" strike="noStrike" cap="none" dirty="0">
                <a:solidFill>
                  <a:schemeClr val="lt1"/>
                </a:solidFill>
                <a:latin typeface="Arial" charset="0"/>
                <a:ea typeface="Arial" charset="0"/>
                <a:cs typeface="Arial" charset="0"/>
                <a:sym typeface="Cabin"/>
              </a:rPr>
              <a:t>or double</a:t>
            </a: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quotes (")</a:t>
            </a:r>
            <a:br>
              <a:rPr lang="en-US" sz="3600" u="none" strike="noStrike" cap="none" dirty="0">
                <a:solidFill>
                  <a:schemeClr val="lt1"/>
                </a:solidFill>
                <a:latin typeface="Arial" charset="0"/>
                <a:ea typeface="Arial" charset="0"/>
                <a:cs typeface="Arial" charset="0"/>
                <a:sym typeface="Cabin"/>
              </a:rPr>
            </a:br>
            <a:endParaRPr lang="en-US" sz="3600" u="none" strike="noStrike" cap="none" dirty="0">
              <a:solidFill>
                <a:schemeClr val="lt1"/>
              </a:solidFill>
              <a:latin typeface="Arial" charset="0"/>
              <a:ea typeface="Arial" charset="0"/>
              <a:cs typeface="Arial" charset="0"/>
              <a:sym typeface="Cabin"/>
            </a:endParaRPr>
          </a:p>
        </p:txBody>
      </p:sp>
      <p:sp>
        <p:nvSpPr>
          <p:cNvPr id="252" name="Shape 252"/>
          <p:cNvSpPr txBox="1"/>
          <p:nvPr/>
        </p:nvSpPr>
        <p:spPr>
          <a:xfrm>
            <a:off x="10115550" y="5041900"/>
            <a:ext cx="5986463" cy="3125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FF9900"/>
                </a:solidFill>
                <a:latin typeface="Courier"/>
                <a:ea typeface="Courier"/>
                <a:cs typeface="Courier"/>
                <a:sym typeface="Courier New"/>
              </a:rPr>
              <a:t>123</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123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FF9900"/>
                </a:solidFill>
                <a:latin typeface="Courier"/>
                <a:ea typeface="Courier"/>
                <a:cs typeface="Courier"/>
                <a:sym typeface="Courier New"/>
              </a:rPr>
              <a:t>98.6</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98.6</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FF00"/>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FF9900"/>
                </a:solidFill>
                <a:latin typeface="Courier"/>
                <a:ea typeface="Courier"/>
                <a:cs typeface="Courier"/>
                <a:sym typeface="Courier New"/>
              </a:rPr>
              <a:t>'Hello </a:t>
            </a:r>
            <a:r>
              <a:rPr lang="en-US" sz="3000" i="0" u="none" strike="noStrike" cap="none" dirty="0">
                <a:solidFill>
                  <a:srgbClr val="FF9900"/>
                </a:solidFill>
                <a:latin typeface="Courier"/>
                <a:ea typeface="Courier"/>
                <a:cs typeface="Courier"/>
                <a:sym typeface="Courier New"/>
              </a:rPr>
              <a:t>world</a:t>
            </a:r>
            <a:r>
              <a:rPr lang="en-US" sz="3000" i="0" u="none" strike="noStrike" cap="none" dirty="0" smtClean="0">
                <a:solidFill>
                  <a:srgbClr val="FF9900"/>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world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2028825" y="564876"/>
            <a:ext cx="9515632" cy="1070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One-Way Decisions</a:t>
            </a:r>
          </a:p>
        </p:txBody>
      </p:sp>
      <p:sp>
        <p:nvSpPr>
          <p:cNvPr id="299" name="Shape 299"/>
          <p:cNvSpPr txBox="1"/>
          <p:nvPr/>
        </p:nvSpPr>
        <p:spPr>
          <a:xfrm>
            <a:off x="631900" y="1543987"/>
            <a:ext cx="5712000" cy="650573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x = 5</a:t>
            </a:r>
          </a:p>
          <a:p>
            <a:pPr lvl="0">
              <a:buClr>
                <a:srgbClr val="FF7F00"/>
              </a:buClr>
              <a:buSzPct val="25000"/>
            </a:pPr>
            <a:r>
              <a:rPr lang="en-US" sz="3200" i="0" u="none" strike="noStrike" cap="none" dirty="0" smtClean="0">
                <a:solidFill>
                  <a:srgbClr val="FF9900"/>
                </a:solidFill>
                <a:latin typeface="Courier"/>
                <a:ea typeface="Courier"/>
                <a:cs typeface="Courier"/>
                <a:sym typeface="Courier New"/>
              </a:rPr>
              <a:t>print('Before </a:t>
            </a:r>
            <a:r>
              <a:rPr lang="en-US" sz="3200" i="0" u="none" strike="noStrike" cap="none" dirty="0">
                <a:solidFill>
                  <a:srgbClr val="FF9900"/>
                </a:solidFill>
                <a:latin typeface="Courier"/>
                <a:ea typeface="Courier"/>
                <a:cs typeface="Courier"/>
                <a:sym typeface="Courier New"/>
              </a:rPr>
              <a:t>5</a:t>
            </a:r>
            <a:r>
              <a:rPr lang="en-US" sz="3200" dirty="0" smtClean="0">
                <a:solidFill>
                  <a:srgbClr val="FF9900"/>
                </a:solidFill>
                <a:latin typeface="Courier"/>
                <a:ea typeface="Courier"/>
                <a:cs typeface="Courier"/>
                <a:sym typeface="Courier New"/>
              </a:rPr>
              <a:t>'</a:t>
            </a:r>
            <a:r>
              <a:rPr lang="en-US" sz="3200"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200" i="0" u="none" strike="noStrike" cap="none" dirty="0">
                <a:solidFill>
                  <a:srgbClr val="00FFFF"/>
                </a:solidFill>
                <a:latin typeface="Courier"/>
                <a:ea typeface="Courier"/>
                <a:cs typeface="Courier"/>
                <a:sym typeface="Courier New"/>
              </a:rPr>
              <a:t>if  x == 5 :</a:t>
            </a:r>
          </a:p>
          <a:p>
            <a:pPr lvl="0">
              <a:buClr>
                <a:srgbClr val="FF00FF"/>
              </a:buClr>
              <a:buSzPct val="25000"/>
            </a:pPr>
            <a:r>
              <a:rPr lang="en-US" sz="3200" i="0" u="none" strike="noStrike" cap="none" dirty="0">
                <a:solidFill>
                  <a:srgbClr val="00FFFF"/>
                </a:solidFill>
                <a:latin typeface="Courier"/>
                <a:ea typeface="Courier"/>
                <a:cs typeface="Courier"/>
                <a:sym typeface="Courier New"/>
              </a:rPr>
              <a:t>    </a:t>
            </a:r>
            <a:r>
              <a:rPr lang="en-US" sz="3200" i="0" u="none" strike="noStrike" cap="none" dirty="0" smtClean="0">
                <a:solidFill>
                  <a:srgbClr val="00FFFF"/>
                </a:solidFill>
                <a:latin typeface="Courier"/>
                <a:ea typeface="Courier"/>
                <a:cs typeface="Courier"/>
                <a:sym typeface="Courier New"/>
              </a:rPr>
              <a:t>print('Is </a:t>
            </a:r>
            <a:r>
              <a:rPr lang="en-US" sz="3200" i="0" u="none" strike="noStrike" cap="none" dirty="0">
                <a:solidFill>
                  <a:srgbClr val="00FFFF"/>
                </a:solidFill>
                <a:latin typeface="Courier"/>
                <a:ea typeface="Courier"/>
                <a:cs typeface="Courier"/>
                <a:sym typeface="Courier New"/>
              </a:rPr>
              <a:t>5</a:t>
            </a:r>
            <a:r>
              <a:rPr lang="en-US" sz="3200" dirty="0" smtClean="0">
                <a:solidFill>
                  <a:srgbClr val="00FFFF"/>
                </a:solidFill>
                <a:latin typeface="Courier"/>
                <a:ea typeface="Courier"/>
                <a:cs typeface="Courier"/>
                <a:sym typeface="Courier New"/>
              </a:rPr>
              <a:t>'</a:t>
            </a:r>
            <a:r>
              <a:rPr lang="en-US" sz="3200" dirty="0">
                <a:solidFill>
                  <a:srgbClr val="00FFFF"/>
                </a:solidFill>
                <a:latin typeface="Courier"/>
                <a:ea typeface="Courier"/>
                <a:cs typeface="Courier"/>
                <a:sym typeface="Courier New"/>
              </a:rPr>
              <a:t>)</a:t>
            </a:r>
          </a:p>
          <a:p>
            <a:pPr lvl="0">
              <a:buClr>
                <a:srgbClr val="FF00FF"/>
              </a:buClr>
              <a:buSzPct val="25000"/>
            </a:pPr>
            <a:r>
              <a:rPr lang="en-US" sz="3200" i="0" u="none" strike="noStrike" cap="none" dirty="0">
                <a:solidFill>
                  <a:srgbClr val="00FFFF"/>
                </a:solidFill>
                <a:latin typeface="Courier"/>
                <a:ea typeface="Courier"/>
                <a:cs typeface="Courier"/>
                <a:sym typeface="Courier New"/>
              </a:rPr>
              <a:t>    </a:t>
            </a:r>
            <a:r>
              <a:rPr lang="en-US" sz="3200" i="0" u="none" strike="noStrike" cap="none" dirty="0" smtClean="0">
                <a:solidFill>
                  <a:srgbClr val="00FFFF"/>
                </a:solidFill>
                <a:latin typeface="Courier"/>
                <a:ea typeface="Courier"/>
                <a:cs typeface="Courier"/>
                <a:sym typeface="Courier New"/>
              </a:rPr>
              <a:t>print('Is </a:t>
            </a:r>
            <a:r>
              <a:rPr lang="en-US" sz="3200" i="0" u="none" strike="noStrike" cap="none" dirty="0">
                <a:solidFill>
                  <a:srgbClr val="00FFFF"/>
                </a:solidFill>
                <a:latin typeface="Courier"/>
                <a:ea typeface="Courier"/>
                <a:cs typeface="Courier"/>
                <a:sym typeface="Courier New"/>
              </a:rPr>
              <a:t>Still 5</a:t>
            </a:r>
            <a:r>
              <a:rPr lang="en-US" sz="3200" dirty="0" smtClean="0">
                <a:solidFill>
                  <a:srgbClr val="00FFFF"/>
                </a:solidFill>
                <a:latin typeface="Courier"/>
                <a:ea typeface="Courier"/>
                <a:cs typeface="Courier"/>
                <a:sym typeface="Courier New"/>
              </a:rPr>
              <a:t>'</a:t>
            </a:r>
            <a:r>
              <a:rPr lang="en-US" sz="3200" dirty="0">
                <a:solidFill>
                  <a:srgbClr val="00FFFF"/>
                </a:solidFill>
                <a:latin typeface="Courier"/>
                <a:ea typeface="Courier"/>
                <a:cs typeface="Courier"/>
                <a:sym typeface="Courier New"/>
              </a:rPr>
              <a:t>)</a:t>
            </a:r>
          </a:p>
          <a:p>
            <a:pPr lvl="0">
              <a:buClr>
                <a:srgbClr val="FF00FF"/>
              </a:buClr>
              <a:buSzPct val="25000"/>
            </a:pPr>
            <a:r>
              <a:rPr lang="en-US" sz="3200" i="0" u="none" strike="noStrike" cap="none" dirty="0">
                <a:solidFill>
                  <a:srgbClr val="00FFFF"/>
                </a:solidFill>
                <a:latin typeface="Courier"/>
                <a:ea typeface="Courier"/>
                <a:cs typeface="Courier"/>
                <a:sym typeface="Courier New"/>
              </a:rPr>
              <a:t>    </a:t>
            </a:r>
            <a:r>
              <a:rPr lang="en-US" sz="3200" i="0" u="none" strike="noStrike" cap="none" dirty="0" smtClean="0">
                <a:solidFill>
                  <a:srgbClr val="00FFFF"/>
                </a:solidFill>
                <a:latin typeface="Courier"/>
                <a:ea typeface="Courier"/>
                <a:cs typeface="Courier"/>
                <a:sym typeface="Courier New"/>
              </a:rPr>
              <a:t>print('Third </a:t>
            </a:r>
            <a:r>
              <a:rPr lang="en-US" sz="3200" i="0" u="none" strike="noStrike" cap="none" dirty="0">
                <a:solidFill>
                  <a:srgbClr val="00FFFF"/>
                </a:solidFill>
                <a:latin typeface="Courier"/>
                <a:ea typeface="Courier"/>
                <a:cs typeface="Courier"/>
                <a:sym typeface="Courier New"/>
              </a:rPr>
              <a:t>5</a:t>
            </a:r>
            <a:r>
              <a:rPr lang="en-US" sz="3200" dirty="0" smtClean="0">
                <a:solidFill>
                  <a:srgbClr val="00FFFF"/>
                </a:solidFill>
                <a:latin typeface="Courier"/>
                <a:ea typeface="Courier"/>
                <a:cs typeface="Courier"/>
                <a:sym typeface="Courier New"/>
              </a:rPr>
              <a:t>'</a:t>
            </a:r>
            <a:r>
              <a:rPr lang="en-US" sz="3200" dirty="0">
                <a:solidFill>
                  <a:srgbClr val="00FFFF"/>
                </a:solidFill>
                <a:latin typeface="Courier"/>
                <a:ea typeface="Courier"/>
                <a:cs typeface="Courier"/>
                <a:sym typeface="Courier New"/>
              </a:rPr>
              <a:t>)</a:t>
            </a:r>
          </a:p>
          <a:p>
            <a:pPr lvl="0">
              <a:buClr>
                <a:srgbClr val="FF7F00"/>
              </a:buClr>
              <a:buSzPct val="25000"/>
            </a:pPr>
            <a:r>
              <a:rPr lang="en-US" sz="3200" i="0" u="none" strike="noStrike" cap="none" dirty="0" smtClean="0">
                <a:solidFill>
                  <a:srgbClr val="FF9900"/>
                </a:solidFill>
                <a:latin typeface="Courier"/>
                <a:ea typeface="Courier"/>
                <a:cs typeface="Courier"/>
                <a:sym typeface="Courier New"/>
              </a:rPr>
              <a:t>print('Afterwards </a:t>
            </a:r>
            <a:r>
              <a:rPr lang="en-US" sz="3200" dirty="0">
                <a:solidFill>
                  <a:srgbClr val="FF9900"/>
                </a:solidFill>
                <a:latin typeface="Courier"/>
                <a:ea typeface="Courier"/>
                <a:cs typeface="Courier"/>
                <a:sym typeface="Courier New"/>
              </a:rPr>
              <a:t>5'</a:t>
            </a:r>
            <a:r>
              <a:rPr lang="en-US" sz="3200" dirty="0" smtClean="0">
                <a:solidFill>
                  <a:srgbClr val="FF9900"/>
                </a:solidFill>
                <a:latin typeface="Courier"/>
                <a:ea typeface="Courier"/>
                <a:cs typeface="Courier"/>
                <a:sym typeface="Courier New"/>
              </a:rPr>
              <a:t>)</a:t>
            </a:r>
            <a:endParaRPr lang="en-US" sz="3200" i="0" u="none" strike="noStrike" cap="none" dirty="0">
              <a:solidFill>
                <a:srgbClr val="FF9900"/>
              </a:solidFill>
              <a:latin typeface="Courier"/>
              <a:ea typeface="Courier"/>
              <a:cs typeface="Courier"/>
              <a:sym typeface="Courier New"/>
            </a:endParaRPr>
          </a:p>
          <a:p>
            <a:pPr lvl="0">
              <a:buClr>
                <a:srgbClr val="FF7F00"/>
              </a:buClr>
              <a:buSzPct val="25000"/>
            </a:pPr>
            <a:r>
              <a:rPr lang="en-US" sz="3200" dirty="0">
                <a:solidFill>
                  <a:srgbClr val="FF9900"/>
                </a:solidFill>
                <a:latin typeface="Courier"/>
                <a:ea typeface="Courier"/>
                <a:cs typeface="Courier"/>
                <a:sym typeface="Courier New"/>
              </a:rPr>
              <a:t>p</a:t>
            </a:r>
            <a:r>
              <a:rPr lang="en-US" sz="3200" i="0" u="none" strike="noStrike" cap="none" dirty="0" smtClean="0">
                <a:solidFill>
                  <a:srgbClr val="FF9900"/>
                </a:solidFill>
                <a:latin typeface="Courier"/>
                <a:ea typeface="Courier"/>
                <a:cs typeface="Courier"/>
                <a:sym typeface="Courier New"/>
              </a:rPr>
              <a:t>rint('Before </a:t>
            </a:r>
            <a:r>
              <a:rPr lang="en-US" sz="3200" dirty="0">
                <a:solidFill>
                  <a:srgbClr val="FF9900"/>
                </a:solidFill>
                <a:latin typeface="Courier"/>
                <a:ea typeface="Courier"/>
                <a:cs typeface="Courier"/>
                <a:sym typeface="Courier New"/>
              </a:rPr>
              <a:t>6'</a:t>
            </a:r>
            <a:r>
              <a:rPr lang="en-US" sz="3200" dirty="0" smtClean="0">
                <a:solidFill>
                  <a:srgbClr val="FF9900"/>
                </a:solidFill>
                <a:latin typeface="Courier"/>
                <a:ea typeface="Courier"/>
                <a:cs typeface="Courier"/>
                <a:sym typeface="Courier New"/>
              </a:rPr>
              <a:t>)</a:t>
            </a:r>
            <a:endParaRPr lang="en-US" sz="32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200" i="0" u="none" strike="noStrike" cap="none" dirty="0">
                <a:solidFill>
                  <a:srgbClr val="00FF00"/>
                </a:solidFill>
                <a:latin typeface="Courier"/>
                <a:ea typeface="Courier"/>
                <a:cs typeface="Courier"/>
                <a:sym typeface="Courier New"/>
              </a:rPr>
              <a:t>if x == 6 :</a:t>
            </a:r>
          </a:p>
          <a:p>
            <a:pPr lvl="0">
              <a:buClr>
                <a:srgbClr val="00FF00"/>
              </a:buClr>
              <a:buSzPct val="25000"/>
            </a:pPr>
            <a:r>
              <a:rPr lang="en-US" sz="3200" i="0" u="none" strike="noStrike" cap="none" dirty="0">
                <a:solidFill>
                  <a:srgbClr val="00FF00"/>
                </a:solidFill>
                <a:latin typeface="Courier"/>
                <a:ea typeface="Courier"/>
                <a:cs typeface="Courier"/>
                <a:sym typeface="Courier New"/>
              </a:rPr>
              <a:t>    </a:t>
            </a:r>
            <a:r>
              <a:rPr lang="en-US" sz="3200" i="0" u="none" strike="noStrike" cap="none" dirty="0" smtClean="0">
                <a:solidFill>
                  <a:srgbClr val="00FF00"/>
                </a:solidFill>
                <a:latin typeface="Courier"/>
                <a:ea typeface="Courier"/>
                <a:cs typeface="Courier"/>
                <a:sym typeface="Courier New"/>
              </a:rPr>
              <a:t>print('Is </a:t>
            </a:r>
            <a:r>
              <a:rPr lang="en-US" sz="3200" dirty="0">
                <a:solidFill>
                  <a:srgbClr val="00FF00"/>
                </a:solidFill>
                <a:latin typeface="Courier"/>
                <a:ea typeface="Courier"/>
                <a:cs typeface="Courier"/>
                <a:sym typeface="Courier New"/>
              </a:rPr>
              <a:t>6'</a:t>
            </a:r>
            <a:r>
              <a:rPr lang="en-US" sz="3200" dirty="0" smtClean="0">
                <a:solidFill>
                  <a:srgbClr val="00FF00"/>
                </a:solidFill>
                <a:latin typeface="Courier"/>
                <a:ea typeface="Courier"/>
                <a:cs typeface="Courier"/>
                <a:sym typeface="Courier New"/>
              </a:rPr>
              <a:t>)</a:t>
            </a:r>
            <a:endParaRPr lang="en-US" sz="3200" dirty="0">
              <a:solidFill>
                <a:schemeClr val="accent1"/>
              </a:solidFill>
              <a:latin typeface="Courier"/>
              <a:ea typeface="Courier"/>
              <a:cs typeface="Courier"/>
              <a:sym typeface="Courier New"/>
            </a:endParaRPr>
          </a:p>
          <a:p>
            <a:pPr lvl="0">
              <a:buClr>
                <a:srgbClr val="00FF00"/>
              </a:buClr>
              <a:buSzPct val="25000"/>
            </a:pPr>
            <a:r>
              <a:rPr lang="en-US" sz="3200" i="0" u="none" strike="noStrike" cap="none" dirty="0">
                <a:solidFill>
                  <a:srgbClr val="00FF00"/>
                </a:solidFill>
                <a:latin typeface="Courier"/>
                <a:ea typeface="Courier"/>
                <a:cs typeface="Courier"/>
                <a:sym typeface="Courier New"/>
              </a:rPr>
              <a:t>    </a:t>
            </a:r>
            <a:r>
              <a:rPr lang="en-US" sz="3200" i="0" u="none" strike="noStrike" cap="none" dirty="0" smtClean="0">
                <a:solidFill>
                  <a:srgbClr val="00FF00"/>
                </a:solidFill>
                <a:latin typeface="Courier"/>
                <a:ea typeface="Courier"/>
                <a:cs typeface="Courier"/>
                <a:sym typeface="Courier New"/>
              </a:rPr>
              <a:t>print('Is </a:t>
            </a:r>
            <a:r>
              <a:rPr lang="en-US" sz="3200" i="0" u="none" strike="noStrike" cap="none" dirty="0">
                <a:solidFill>
                  <a:srgbClr val="00FF00"/>
                </a:solidFill>
                <a:latin typeface="Courier"/>
                <a:ea typeface="Courier"/>
                <a:cs typeface="Courier"/>
                <a:sym typeface="Courier New"/>
              </a:rPr>
              <a:t>Still </a:t>
            </a:r>
            <a:r>
              <a:rPr lang="en-US" sz="3200" dirty="0">
                <a:solidFill>
                  <a:srgbClr val="00FF00"/>
                </a:solidFill>
                <a:latin typeface="Courier"/>
                <a:ea typeface="Courier"/>
                <a:cs typeface="Courier"/>
                <a:sym typeface="Courier New"/>
              </a:rPr>
              <a:t>6'</a:t>
            </a:r>
            <a:r>
              <a:rPr lang="en-US" sz="3200" dirty="0" smtClean="0">
                <a:solidFill>
                  <a:srgbClr val="00FF00"/>
                </a:solidFill>
                <a:latin typeface="Courier"/>
                <a:ea typeface="Courier"/>
                <a:cs typeface="Courier"/>
                <a:sym typeface="Courier New"/>
              </a:rPr>
              <a:t>)</a:t>
            </a:r>
            <a:endParaRPr lang="en-US" sz="3200" dirty="0">
              <a:solidFill>
                <a:schemeClr val="accent1"/>
              </a:solidFill>
              <a:latin typeface="Courier"/>
              <a:ea typeface="Courier"/>
              <a:cs typeface="Courier"/>
              <a:sym typeface="Courier New"/>
            </a:endParaRPr>
          </a:p>
          <a:p>
            <a:pPr lvl="0">
              <a:buClr>
                <a:srgbClr val="00FF00"/>
              </a:buClr>
              <a:buSzPct val="25000"/>
            </a:pPr>
            <a:r>
              <a:rPr lang="en-US" sz="3200" i="0" u="none" strike="noStrike" cap="none" dirty="0">
                <a:solidFill>
                  <a:srgbClr val="00FF00"/>
                </a:solidFill>
                <a:latin typeface="Courier"/>
                <a:ea typeface="Courier"/>
                <a:cs typeface="Courier"/>
                <a:sym typeface="Courier New"/>
              </a:rPr>
              <a:t>    </a:t>
            </a:r>
            <a:r>
              <a:rPr lang="en-US" sz="3200" i="0" u="none" strike="noStrike" cap="none" dirty="0" smtClean="0">
                <a:solidFill>
                  <a:srgbClr val="00FF00"/>
                </a:solidFill>
                <a:latin typeface="Courier"/>
                <a:ea typeface="Courier"/>
                <a:cs typeface="Courier"/>
                <a:sym typeface="Courier New"/>
              </a:rPr>
              <a:t>print('Third </a:t>
            </a:r>
            <a:r>
              <a:rPr lang="en-US" sz="3200" dirty="0">
                <a:solidFill>
                  <a:srgbClr val="00FF00"/>
                </a:solidFill>
                <a:latin typeface="Courier"/>
                <a:ea typeface="Courier"/>
                <a:cs typeface="Courier"/>
                <a:sym typeface="Courier New"/>
              </a:rPr>
              <a:t>6'</a:t>
            </a:r>
            <a:r>
              <a:rPr lang="en-US" sz="3200" dirty="0" smtClean="0">
                <a:solidFill>
                  <a:srgbClr val="00FF00"/>
                </a:solidFill>
                <a:latin typeface="Courier"/>
                <a:ea typeface="Courier"/>
                <a:cs typeface="Courier"/>
                <a:sym typeface="Courier New"/>
              </a:rPr>
              <a:t>)</a:t>
            </a:r>
            <a:endParaRPr lang="en-US" sz="3200" dirty="0">
              <a:solidFill>
                <a:schemeClr val="accent1"/>
              </a:solidFill>
              <a:latin typeface="Courier"/>
              <a:ea typeface="Courier"/>
              <a:cs typeface="Courier"/>
              <a:sym typeface="Courier New"/>
            </a:endParaRPr>
          </a:p>
          <a:p>
            <a:pPr lvl="0">
              <a:buClr>
                <a:srgbClr val="FF7F00"/>
              </a:buClr>
              <a:buSzPct val="25000"/>
            </a:pPr>
            <a:r>
              <a:rPr lang="en-US" sz="3200" dirty="0">
                <a:solidFill>
                  <a:srgbClr val="FF9900"/>
                </a:solidFill>
                <a:latin typeface="Courier"/>
                <a:ea typeface="Courier"/>
                <a:cs typeface="Courier"/>
                <a:sym typeface="Courier New"/>
              </a:rPr>
              <a:t>p</a:t>
            </a:r>
            <a:r>
              <a:rPr lang="en-US" sz="3200" i="0" u="none" strike="noStrike" cap="none" dirty="0" smtClean="0">
                <a:solidFill>
                  <a:srgbClr val="FF9900"/>
                </a:solidFill>
                <a:latin typeface="Courier"/>
                <a:ea typeface="Courier"/>
                <a:cs typeface="Courier"/>
                <a:sym typeface="Courier New"/>
              </a:rPr>
              <a:t>rint('Afterwards </a:t>
            </a:r>
            <a:r>
              <a:rPr lang="en-US" sz="3200" i="0" u="none" strike="noStrike" cap="none" dirty="0">
                <a:solidFill>
                  <a:srgbClr val="FF9900"/>
                </a:solidFill>
                <a:latin typeface="Courier"/>
                <a:ea typeface="Courier"/>
                <a:cs typeface="Courier"/>
                <a:sym typeface="Courier New"/>
              </a:rPr>
              <a:t>6</a:t>
            </a:r>
            <a:r>
              <a:rPr lang="en-US" sz="3200" dirty="0">
                <a:solidFill>
                  <a:srgbClr val="FF9900"/>
                </a:solidFill>
                <a:latin typeface="Courier"/>
                <a:ea typeface="Courier"/>
                <a:cs typeface="Courier"/>
                <a:sym typeface="Courier New"/>
              </a:rPr>
              <a:t>')</a:t>
            </a:r>
            <a:endParaRPr lang="en-US" sz="3200" i="0" u="none" strike="noStrike" cap="none" dirty="0">
              <a:solidFill>
                <a:srgbClr val="FF9900"/>
              </a:solidFill>
              <a:latin typeface="Courier"/>
              <a:ea typeface="Courier"/>
              <a:cs typeface="Courier"/>
              <a:sym typeface="Courier New"/>
            </a:endParaRPr>
          </a:p>
        </p:txBody>
      </p:sp>
      <p:sp>
        <p:nvSpPr>
          <p:cNvPr id="300" name="Shape 300"/>
          <p:cNvSpPr txBox="1"/>
          <p:nvPr/>
        </p:nvSpPr>
        <p:spPr>
          <a:xfrm>
            <a:off x="7321666" y="2088625"/>
            <a:ext cx="2826846" cy="596109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9900"/>
                </a:solidFill>
                <a:latin typeface="Arial" charset="0"/>
                <a:ea typeface="Arial" charset="0"/>
                <a:cs typeface="Arial" charset="0"/>
                <a:sym typeface="Cabin"/>
              </a:rPr>
              <a:t>Before 5</a:t>
            </a:r>
          </a:p>
          <a:p>
            <a:pPr marL="0" marR="0" lvl="0" indent="0" algn="l" rtl="0">
              <a:lnSpc>
                <a:spcPct val="100000"/>
              </a:lnSpc>
              <a:spcBef>
                <a:spcPts val="0"/>
              </a:spcBef>
              <a:spcAft>
                <a:spcPts val="0"/>
              </a:spcAft>
              <a:buClr>
                <a:srgbClr val="FF7F00"/>
              </a:buClr>
              <a:buSzPct val="25000"/>
              <a:buFont typeface="Cabin"/>
              <a:buNone/>
            </a:pPr>
            <a:endParaRPr lang="en-US" sz="3600" u="none" strike="noStrike" cap="none" dirty="0">
              <a:solidFill>
                <a:srgbClr val="FF9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Is 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Is Still 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Third 5</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9900"/>
                </a:solidFill>
                <a:latin typeface="Arial" charset="0"/>
                <a:ea typeface="Arial" charset="0"/>
                <a:cs typeface="Arial" charset="0"/>
                <a:sym typeface="Cabin"/>
              </a:rPr>
              <a:t>Afterwards 5</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9900"/>
                </a:solidFill>
                <a:latin typeface="Arial" charset="0"/>
                <a:ea typeface="Arial" charset="0"/>
                <a:cs typeface="Arial" charset="0"/>
                <a:sym typeface="Cabin"/>
              </a:rPr>
              <a:t>Before </a:t>
            </a:r>
            <a:r>
              <a:rPr lang="en-US" sz="3600" u="none" strike="noStrike" cap="none" dirty="0" smtClean="0">
                <a:solidFill>
                  <a:srgbClr val="FF9900"/>
                </a:solidFill>
                <a:latin typeface="Arial" charset="0"/>
                <a:ea typeface="Arial" charset="0"/>
                <a:cs typeface="Arial" charset="0"/>
                <a:sym typeface="Cabin"/>
              </a:rPr>
              <a:t>6</a:t>
            </a:r>
          </a:p>
          <a:p>
            <a:pPr marL="0" marR="0" lvl="0" indent="0" algn="l" rtl="0">
              <a:lnSpc>
                <a:spcPct val="100000"/>
              </a:lnSpc>
              <a:spcBef>
                <a:spcPts val="0"/>
              </a:spcBef>
              <a:spcAft>
                <a:spcPts val="0"/>
              </a:spcAft>
              <a:buClr>
                <a:srgbClr val="FF7F00"/>
              </a:buClr>
              <a:buSzPct val="25000"/>
              <a:buFont typeface="Cabin"/>
              <a:buNone/>
            </a:pPr>
            <a:endParaRPr lang="en-US" sz="3600" dirty="0">
              <a:solidFill>
                <a:srgbClr val="FF9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endParaRPr lang="en-US" sz="3600" u="none" strike="noStrike" cap="none" dirty="0" smtClean="0">
              <a:solidFill>
                <a:srgbClr val="FF9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endParaRPr lang="en-US" sz="3600" u="none" strike="noStrike" cap="none" dirty="0" smtClean="0">
              <a:solidFill>
                <a:srgbClr val="FF9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smtClean="0">
                <a:solidFill>
                  <a:srgbClr val="FF9900"/>
                </a:solidFill>
                <a:latin typeface="Arial" charset="0"/>
                <a:ea typeface="Arial" charset="0"/>
                <a:cs typeface="Arial" charset="0"/>
                <a:sym typeface="Cabin"/>
              </a:rPr>
              <a:t>Afterwards </a:t>
            </a:r>
            <a:r>
              <a:rPr lang="en-US" sz="3600" u="none" strike="noStrike" cap="none" dirty="0">
                <a:solidFill>
                  <a:srgbClr val="FF9900"/>
                </a:solidFill>
                <a:latin typeface="Arial" charset="0"/>
                <a:ea typeface="Arial" charset="0"/>
                <a:cs typeface="Arial" charset="0"/>
                <a:sym typeface="Cabin"/>
              </a:rPr>
              <a:t>6</a:t>
            </a:r>
          </a:p>
        </p:txBody>
      </p:sp>
      <p:cxnSp>
        <p:nvCxnSpPr>
          <p:cNvPr id="301" name="Shape 301"/>
          <p:cNvCxnSpPr/>
          <p:nvPr/>
        </p:nvCxnSpPr>
        <p:spPr>
          <a:xfrm flipH="1" flipV="1">
            <a:off x="6384210" y="3857360"/>
            <a:ext cx="794254" cy="65259"/>
          </a:xfrm>
          <a:prstGeom prst="straightConnector1">
            <a:avLst/>
          </a:prstGeom>
          <a:noFill/>
          <a:ln w="76200" cap="rnd" cmpd="sng">
            <a:solidFill>
              <a:srgbClr val="00FFFF"/>
            </a:solidFill>
            <a:prstDash val="solid"/>
            <a:miter/>
            <a:headEnd type="stealth" w="med" len="med"/>
            <a:tailEnd type="none" w="med" len="med"/>
          </a:ln>
        </p:spPr>
      </p:cxnSp>
      <p:cxnSp>
        <p:nvCxnSpPr>
          <p:cNvPr id="302" name="Shape 302"/>
          <p:cNvCxnSpPr/>
          <p:nvPr/>
        </p:nvCxnSpPr>
        <p:spPr>
          <a:xfrm flipH="1">
            <a:off x="5382786" y="6345736"/>
            <a:ext cx="1669419" cy="116062"/>
          </a:xfrm>
          <a:prstGeom prst="straightConnector1">
            <a:avLst/>
          </a:prstGeom>
          <a:noFill/>
          <a:ln w="76200" cap="rnd" cmpd="sng">
            <a:solidFill>
              <a:srgbClr val="00FF00"/>
            </a:solidFill>
            <a:prstDash val="solid"/>
            <a:miter/>
            <a:headEnd type="stealth" w="med" len="med"/>
            <a:tailEnd type="none" w="med" len="med"/>
          </a:ln>
        </p:spPr>
      </p:cxnSp>
      <p:cxnSp>
        <p:nvCxnSpPr>
          <p:cNvPr id="303" name="Shape 303"/>
          <p:cNvCxnSpPr/>
          <p:nvPr/>
        </p:nvCxnSpPr>
        <p:spPr>
          <a:xfrm rot="10800000">
            <a:off x="12087268" y="1315710"/>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04" name="Shape 304"/>
          <p:cNvSpPr/>
          <p:nvPr/>
        </p:nvSpPr>
        <p:spPr>
          <a:xfrm>
            <a:off x="10671332" y="1876061"/>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smtClean="0">
                <a:solidFill>
                  <a:schemeClr val="lt1"/>
                </a:solidFill>
                <a:latin typeface="Arial" charset="0"/>
                <a:ea typeface="Arial" charset="0"/>
                <a:cs typeface="Arial" charset="0"/>
                <a:sym typeface="Cabin"/>
              </a:rPr>
              <a:t>x </a:t>
            </a:r>
            <a:r>
              <a:rPr lang="en-US" sz="3000" u="none" strike="noStrike" cap="none" dirty="0">
                <a:solidFill>
                  <a:schemeClr val="lt1"/>
                </a:solidFill>
                <a:latin typeface="Arial" charset="0"/>
                <a:ea typeface="Arial" charset="0"/>
                <a:cs typeface="Arial" charset="0"/>
                <a:sym typeface="Cabin"/>
              </a:rPr>
              <a:t>== 5 ?</a:t>
            </a:r>
          </a:p>
        </p:txBody>
      </p:sp>
      <p:cxnSp>
        <p:nvCxnSpPr>
          <p:cNvPr id="305" name="Shape 305"/>
          <p:cNvCxnSpPr/>
          <p:nvPr/>
        </p:nvCxnSpPr>
        <p:spPr>
          <a:xfrm rot="10800000">
            <a:off x="12087393" y="3093698"/>
            <a:ext cx="49200" cy="4060800"/>
          </a:xfrm>
          <a:prstGeom prst="straightConnector1">
            <a:avLst/>
          </a:prstGeom>
          <a:noFill/>
          <a:ln w="76200" cap="rnd" cmpd="sng">
            <a:solidFill>
              <a:srgbClr val="00FFFF"/>
            </a:solidFill>
            <a:prstDash val="solid"/>
            <a:miter/>
            <a:headEnd type="stealth" w="med" len="med"/>
            <a:tailEnd type="none" w="med" len="med"/>
          </a:ln>
        </p:spPr>
      </p:cxnSp>
      <p:cxnSp>
        <p:nvCxnSpPr>
          <p:cNvPr id="306" name="Shape 306"/>
          <p:cNvCxnSpPr/>
          <p:nvPr/>
        </p:nvCxnSpPr>
        <p:spPr>
          <a:xfrm rot="10800000">
            <a:off x="13528956" y="2504710"/>
            <a:ext cx="724500" cy="5700"/>
          </a:xfrm>
          <a:prstGeom prst="straightConnector1">
            <a:avLst/>
          </a:prstGeom>
          <a:noFill/>
          <a:ln w="76200" cap="rnd" cmpd="sng">
            <a:solidFill>
              <a:srgbClr val="00FFFF"/>
            </a:solidFill>
            <a:prstDash val="solid"/>
            <a:miter/>
            <a:headEnd type="none" w="med" len="med"/>
            <a:tailEnd type="none" w="med" len="med"/>
          </a:ln>
        </p:spPr>
      </p:cxnSp>
      <p:cxnSp>
        <p:nvCxnSpPr>
          <p:cNvPr id="307" name="Shape 307"/>
          <p:cNvCxnSpPr/>
          <p:nvPr/>
        </p:nvCxnSpPr>
        <p:spPr>
          <a:xfrm rot="10800000" flipH="1">
            <a:off x="14273369" y="2504835"/>
            <a:ext cx="15899" cy="644400"/>
          </a:xfrm>
          <a:prstGeom prst="straightConnector1">
            <a:avLst/>
          </a:prstGeom>
          <a:noFill/>
          <a:ln w="50800" cap="rnd" cmpd="sng">
            <a:solidFill>
              <a:srgbClr val="00FFFF"/>
            </a:solidFill>
            <a:prstDash val="solid"/>
            <a:miter/>
            <a:headEnd type="stealth" w="med" len="med"/>
            <a:tailEnd type="none" w="med" len="med"/>
          </a:ln>
        </p:spPr>
      </p:cxnSp>
      <p:cxnSp>
        <p:nvCxnSpPr>
          <p:cNvPr id="308" name="Shape 308"/>
          <p:cNvCxnSpPr/>
          <p:nvPr/>
        </p:nvCxnSpPr>
        <p:spPr>
          <a:xfrm>
            <a:off x="12144418" y="6345736"/>
            <a:ext cx="2149499" cy="0"/>
          </a:xfrm>
          <a:prstGeom prst="straightConnector1">
            <a:avLst/>
          </a:prstGeom>
          <a:noFill/>
          <a:ln w="76200" cap="rnd" cmpd="sng">
            <a:solidFill>
              <a:srgbClr val="00FFFF"/>
            </a:solidFill>
            <a:prstDash val="solid"/>
            <a:miter/>
            <a:headEnd type="stealth" w="med" len="med"/>
            <a:tailEnd type="none" w="med" len="med"/>
          </a:ln>
        </p:spPr>
      </p:cxnSp>
      <p:sp>
        <p:nvSpPr>
          <p:cNvPr id="309" name="Shape 309"/>
          <p:cNvSpPr txBox="1"/>
          <p:nvPr/>
        </p:nvSpPr>
        <p:spPr>
          <a:xfrm>
            <a:off x="13365944" y="1667311"/>
            <a:ext cx="1114555"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Yes</a:t>
            </a:r>
          </a:p>
        </p:txBody>
      </p:sp>
      <p:sp>
        <p:nvSpPr>
          <p:cNvPr id="310" name="Shape 310"/>
          <p:cNvSpPr txBox="1"/>
          <p:nvPr/>
        </p:nvSpPr>
        <p:spPr>
          <a:xfrm>
            <a:off x="12817632" y="4212861"/>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smtClean="0">
                <a:solidFill>
                  <a:schemeClr val="lt1"/>
                </a:solidFill>
                <a:latin typeface="Arial" charset="0"/>
                <a:ea typeface="Arial" charset="0"/>
                <a:cs typeface="Arial" charset="0"/>
                <a:sym typeface="Cabin"/>
              </a:rPr>
              <a:t>print('Still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sp>
        <p:nvSpPr>
          <p:cNvPr id="311" name="Shape 311"/>
          <p:cNvSpPr txBox="1"/>
          <p:nvPr/>
        </p:nvSpPr>
        <p:spPr>
          <a:xfrm>
            <a:off x="12817632" y="5317761"/>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smtClean="0">
                <a:solidFill>
                  <a:schemeClr val="lt1"/>
                </a:solidFill>
                <a:latin typeface="Arial" charset="0"/>
                <a:ea typeface="Arial" charset="0"/>
                <a:cs typeface="Arial" charset="0"/>
                <a:sym typeface="Cabin"/>
              </a:rPr>
              <a:t>print('Third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sp>
        <p:nvSpPr>
          <p:cNvPr id="312" name="Shape 312"/>
          <p:cNvSpPr txBox="1"/>
          <p:nvPr/>
        </p:nvSpPr>
        <p:spPr>
          <a:xfrm>
            <a:off x="10988832" y="3171461"/>
            <a:ext cx="723900"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313" name="Shape 313"/>
          <p:cNvSpPr txBox="1"/>
          <p:nvPr/>
        </p:nvSpPr>
        <p:spPr>
          <a:xfrm>
            <a:off x="12817632" y="3107961"/>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smtClean="0">
                <a:solidFill>
                  <a:schemeClr val="lt1"/>
                </a:solidFill>
                <a:latin typeface="Arial" charset="0"/>
                <a:ea typeface="Arial" charset="0"/>
                <a:cs typeface="Arial" charset="0"/>
                <a:sym typeface="Cabin"/>
              </a:rPr>
              <a:t>print('Is </a:t>
            </a:r>
            <a:r>
              <a:rPr lang="en-US" sz="3500" dirty="0" smtClean="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cxnSp>
        <p:nvCxnSpPr>
          <p:cNvPr id="314" name="Shape 314"/>
          <p:cNvCxnSpPr>
            <a:endCxn id="313" idx="2"/>
          </p:cNvCxnSpPr>
          <p:nvPr/>
        </p:nvCxnSpPr>
        <p:spPr>
          <a:xfrm rot="10800000" flipH="1">
            <a:off x="14267981" y="3857360"/>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5" name="Shape 315"/>
          <p:cNvCxnSpPr/>
          <p:nvPr/>
        </p:nvCxnSpPr>
        <p:spPr>
          <a:xfrm rot="10800000" flipH="1">
            <a:off x="14267982" y="4999998"/>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6" name="Shape 316"/>
          <p:cNvCxnSpPr/>
          <p:nvPr/>
        </p:nvCxnSpPr>
        <p:spPr>
          <a:xfrm rot="10800000" flipH="1">
            <a:off x="14276219" y="6066435"/>
            <a:ext cx="10200" cy="355500"/>
          </a:xfrm>
          <a:prstGeom prst="straightConnector1">
            <a:avLst/>
          </a:prstGeom>
          <a:noFill/>
          <a:ln w="76200" cap="rnd" cmpd="sng">
            <a:solidFill>
              <a:srgbClr val="00FFFF"/>
            </a:solidFill>
            <a:prstDash val="solid"/>
            <a:miter/>
            <a:headEnd type="stealth" w="med" len="med"/>
            <a:tailEnd type="none" w="med" len="med"/>
          </a:ln>
        </p:spPr>
      </p:cxnSp>
    </p:spTree>
    <p:extLst>
      <p:ext uri="{BB962C8B-B14F-4D97-AF65-F5344CB8AC3E}">
        <p14:creationId xmlns:p14="http://schemas.microsoft.com/office/powerpoint/2010/main" val="844873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1155700" y="745588"/>
            <a:ext cx="7758111" cy="1651537"/>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Two</a:t>
            </a:r>
            <a:r>
              <a:rPr lang="en-US" sz="6600" dirty="0">
                <a:solidFill>
                  <a:srgbClr val="FFD966"/>
                </a:solidFill>
                <a:latin typeface="Arial" charset="0"/>
                <a:ea typeface="Arial" charset="0"/>
                <a:cs typeface="Arial" charset="0"/>
                <a:sym typeface="Cabin"/>
              </a:rPr>
              <a:t>-w</a:t>
            </a:r>
            <a:r>
              <a:rPr lang="en-US" sz="6600" u="none" strike="noStrike" cap="none" dirty="0">
                <a:solidFill>
                  <a:srgbClr val="FFD966"/>
                </a:solidFill>
                <a:latin typeface="Arial" charset="0"/>
                <a:ea typeface="Arial" charset="0"/>
                <a:cs typeface="Arial" charset="0"/>
                <a:sym typeface="Cabin"/>
              </a:rPr>
              <a:t>ay Decisions</a:t>
            </a:r>
          </a:p>
        </p:txBody>
      </p:sp>
      <p:sp>
        <p:nvSpPr>
          <p:cNvPr id="395" name="Shape 395"/>
          <p:cNvSpPr txBox="1">
            <a:spLocks noGrp="1"/>
          </p:cNvSpPr>
          <p:nvPr>
            <p:ph type="body" idx="1"/>
          </p:nvPr>
        </p:nvSpPr>
        <p:spPr>
          <a:xfrm>
            <a:off x="1155700" y="2603501"/>
            <a:ext cx="5874687" cy="56401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Sometimes we want to do one thing if a logical expression is true and something else if the expression is false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It is like a fork in the road - we must choose </a:t>
            </a:r>
            <a:r>
              <a:rPr lang="en-US" sz="3600" u="none" strike="noStrike" cap="none" dirty="0">
                <a:solidFill>
                  <a:srgbClr val="FFFF00"/>
                </a:solidFill>
                <a:latin typeface="Arial" charset="0"/>
                <a:ea typeface="Arial" charset="0"/>
                <a:cs typeface="Arial" charset="0"/>
                <a:sym typeface="Cabin"/>
              </a:rPr>
              <a:t>one or the other</a:t>
            </a:r>
            <a:r>
              <a:rPr lang="en-US" sz="3600" u="none" strike="noStrike" cap="none" dirty="0">
                <a:solidFill>
                  <a:schemeClr val="lt1"/>
                </a:solidFill>
                <a:latin typeface="Arial" charset="0"/>
                <a:ea typeface="Arial" charset="0"/>
                <a:cs typeface="Arial" charset="0"/>
                <a:sym typeface="Cabin"/>
              </a:rPr>
              <a:t> path but not both</a:t>
            </a: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784308" y="4613913"/>
            <a:ext cx="3176051"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print('Bigger')</a:t>
            </a:r>
            <a:endParaRPr lang="en-US" sz="3200" u="none" strike="noStrike" cap="none" dirty="0">
              <a:solidFill>
                <a:schemeClr val="lt1"/>
              </a:solidFill>
              <a:latin typeface="Arial" charset="0"/>
              <a:ea typeface="Arial" charset="0"/>
              <a:cs typeface="Arial" charset="0"/>
              <a:sym typeface="Cabin"/>
            </a:endParaRP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sp>
        <p:nvSpPr>
          <p:cNvPr id="402" name="Shape 402"/>
          <p:cNvSpPr txBox="1"/>
          <p:nvPr/>
        </p:nvSpPr>
        <p:spPr>
          <a:xfrm>
            <a:off x="9560265" y="3293467"/>
            <a:ext cx="495894"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a:off x="8805517" y="3910062"/>
            <a:ext cx="1209925" cy="5819"/>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sp>
        <p:nvSpPr>
          <p:cNvPr id="408" name="Shape 408"/>
          <p:cNvSpPr txBox="1"/>
          <p:nvPr/>
        </p:nvSpPr>
        <p:spPr>
          <a:xfrm>
            <a:off x="7083585" y="4602279"/>
            <a:ext cx="3393915"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print(‘Smaller')</a:t>
            </a:r>
            <a:endParaRPr lang="en-US" sz="3200" u="none" strike="noStrike" cap="none" dirty="0">
              <a:solidFill>
                <a:schemeClr val="lt1"/>
              </a:solidFill>
              <a:latin typeface="Arial" charset="0"/>
              <a:ea typeface="Arial" charset="0"/>
              <a:cs typeface="Arial" charset="0"/>
              <a:sym typeface="Cabin"/>
            </a:endParaRPr>
          </a:p>
        </p:txBody>
      </p: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smtClean="0">
                <a:solidFill>
                  <a:schemeClr val="lt1"/>
                </a:solidFill>
                <a:latin typeface="Arial" charset="0"/>
                <a:ea typeface="Arial" charset="0"/>
                <a:cs typeface="Arial" charset="0"/>
                <a:sym typeface="Cabin"/>
              </a:rPr>
              <a:t>print('All </a:t>
            </a:r>
            <a:r>
              <a:rPr lang="en-US" sz="3300" u="none" strike="noStrike" cap="none" dirty="0">
                <a:solidFill>
                  <a:schemeClr val="lt1"/>
                </a:solidFill>
                <a:latin typeface="Arial" charset="0"/>
                <a:ea typeface="Arial" charset="0"/>
                <a:cs typeface="Arial" charset="0"/>
                <a:sym typeface="Cabin"/>
              </a:rPr>
              <a:t>Done</a:t>
            </a:r>
            <a:r>
              <a:rPr lang="en-US" sz="3300" u="none" strike="noStrike" cap="none" dirty="0" smtClean="0">
                <a:solidFill>
                  <a:schemeClr val="lt1"/>
                </a:solidFill>
                <a:latin typeface="Arial" charset="0"/>
                <a:ea typeface="Arial" charset="0"/>
                <a:cs typeface="Arial" charset="0"/>
                <a:sym typeface="Cabin"/>
              </a:rPr>
              <a:t>')</a:t>
            </a:r>
            <a:endParaRPr lang="en-US" sz="33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769078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1155700" y="1126051"/>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Two</a:t>
            </a:r>
            <a:r>
              <a:rPr lang="en-US" sz="6600" dirty="0">
                <a:solidFill>
                  <a:srgbClr val="FFD966"/>
                </a:solidFill>
                <a:latin typeface="Arial" charset="0"/>
                <a:ea typeface="Arial" charset="0"/>
                <a:cs typeface="Arial" charset="0"/>
                <a:sym typeface="Cabin"/>
              </a:rPr>
              <a:t>-w</a:t>
            </a:r>
            <a:r>
              <a:rPr lang="en-US" sz="6600" u="none" strike="noStrike" cap="none" dirty="0">
                <a:solidFill>
                  <a:srgbClr val="FFD966"/>
                </a:solidFill>
                <a:latin typeface="Arial" charset="0"/>
                <a:ea typeface="Arial" charset="0"/>
                <a:cs typeface="Arial" charset="0"/>
                <a:sym typeface="Cabin"/>
              </a:rPr>
              <a:t>ay </a:t>
            </a:r>
            <a:r>
              <a:rPr lang="en-US" sz="6600" u="none" strike="noStrike" cap="none" dirty="0" smtClean="0">
                <a:solidFill>
                  <a:srgbClr val="FFD966"/>
                </a:solidFill>
                <a:latin typeface="Arial" charset="0"/>
                <a:ea typeface="Arial" charset="0"/>
                <a:cs typeface="Arial" charset="0"/>
                <a:sym typeface="Cabin"/>
              </a:rPr>
              <a:t>Decisions with else:</a:t>
            </a:r>
            <a:endParaRPr lang="en-US" sz="6600" u="none" strike="noStrike" cap="none" dirty="0">
              <a:solidFill>
                <a:srgbClr val="FFD966"/>
              </a:solidFill>
              <a:latin typeface="Arial" charset="0"/>
              <a:ea typeface="Arial" charset="0"/>
              <a:cs typeface="Arial" charset="0"/>
              <a:sym typeface="Cabin"/>
            </a:endParaRP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784308" y="4613913"/>
            <a:ext cx="3176051"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print('Bigger')</a:t>
            </a:r>
            <a:endParaRPr lang="en-US" sz="3200" u="none" strike="noStrike" cap="none" dirty="0">
              <a:solidFill>
                <a:schemeClr val="lt1"/>
              </a:solidFill>
              <a:latin typeface="Arial" charset="0"/>
              <a:ea typeface="Arial" charset="0"/>
              <a:cs typeface="Arial" charset="0"/>
              <a:sym typeface="Cabin"/>
            </a:endParaRP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sp>
        <p:nvSpPr>
          <p:cNvPr id="402" name="Shape 402"/>
          <p:cNvSpPr txBox="1"/>
          <p:nvPr/>
        </p:nvSpPr>
        <p:spPr>
          <a:xfrm>
            <a:off x="9560265" y="3293467"/>
            <a:ext cx="495894"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rot="10800000" flipH="1">
            <a:off x="8805517" y="3915880"/>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smtClean="0">
                <a:solidFill>
                  <a:schemeClr val="lt1"/>
                </a:solidFill>
                <a:latin typeface="Arial" charset="0"/>
                <a:ea typeface="Arial" charset="0"/>
                <a:cs typeface="Arial" charset="0"/>
                <a:sym typeface="Cabin"/>
              </a:rPr>
              <a:t>print('All </a:t>
            </a:r>
            <a:r>
              <a:rPr lang="en-US" sz="3300" u="none" strike="noStrike" cap="none" dirty="0">
                <a:solidFill>
                  <a:schemeClr val="lt1"/>
                </a:solidFill>
                <a:latin typeface="Arial" charset="0"/>
                <a:ea typeface="Arial" charset="0"/>
                <a:cs typeface="Arial" charset="0"/>
                <a:sym typeface="Cabin"/>
              </a:rPr>
              <a:t>Done</a:t>
            </a:r>
            <a:r>
              <a:rPr lang="en-US" sz="3300" u="none" strike="noStrike" cap="none" dirty="0" smtClean="0">
                <a:solidFill>
                  <a:schemeClr val="lt1"/>
                </a:solidFill>
                <a:latin typeface="Arial" charset="0"/>
                <a:ea typeface="Arial" charset="0"/>
                <a:cs typeface="Arial" charset="0"/>
                <a:sym typeface="Cabin"/>
              </a:rPr>
              <a:t>')</a:t>
            </a:r>
            <a:endParaRPr lang="en-US" sz="3300" u="none" strike="noStrike" cap="none" dirty="0">
              <a:solidFill>
                <a:schemeClr val="lt1"/>
              </a:solidFill>
              <a:latin typeface="Arial" charset="0"/>
              <a:ea typeface="Arial" charset="0"/>
              <a:cs typeface="Arial" charset="0"/>
              <a:sym typeface="Cabin"/>
            </a:endParaRPr>
          </a:p>
        </p:txBody>
      </p:sp>
      <p:sp>
        <p:nvSpPr>
          <p:cNvPr id="22" name="Shape 418"/>
          <p:cNvSpPr txBox="1"/>
          <p:nvPr/>
        </p:nvSpPr>
        <p:spPr>
          <a:xfrm>
            <a:off x="1109119" y="3549412"/>
            <a:ext cx="4814099" cy="4009665"/>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x = 4</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2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print('Bigger')</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    </a:t>
            </a:r>
            <a:r>
              <a:rPr lang="en-US" sz="3000" i="0" u="none" strike="noStrike" cap="none" dirty="0" smtClean="0">
                <a:solidFill>
                  <a:srgbClr val="FF9900"/>
                </a:solidFill>
                <a:latin typeface="Courier"/>
                <a:ea typeface="Courier"/>
                <a:cs typeface="Courier"/>
                <a:sym typeface="Courier New"/>
              </a:rPr>
              <a:t>print('Smaller')</a:t>
            </a:r>
            <a:endParaRPr lang="en-US" sz="3000" i="0" u="none" strike="noStrike" cap="none" dirty="0">
              <a:solidFill>
                <a:srgbClr val="FF99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smtClean="0">
                <a:solidFill>
                  <a:srgbClr val="00FFFF"/>
                </a:solidFill>
                <a:latin typeface="Courier"/>
                <a:ea typeface="Courier"/>
                <a:cs typeface="Courier"/>
                <a:sym typeface="Courier New"/>
              </a:rPr>
              <a:t>print('All </a:t>
            </a:r>
            <a:r>
              <a:rPr lang="en-US" sz="3000" i="0" u="none" strike="noStrike" cap="none" dirty="0">
                <a:solidFill>
                  <a:srgbClr val="00FFFF"/>
                </a:solidFill>
                <a:latin typeface="Courier"/>
                <a:ea typeface="Courier"/>
                <a:cs typeface="Courier"/>
                <a:sym typeface="Courier New"/>
              </a:rPr>
              <a:t>done</a:t>
            </a:r>
            <a:r>
              <a:rPr lang="en-US" sz="3000" i="0" u="none" strike="noStrike" cap="none" dirty="0" smtClean="0">
                <a:solidFill>
                  <a:srgbClr val="00FFFF"/>
                </a:solidFill>
                <a:latin typeface="Courier"/>
                <a:ea typeface="Courier"/>
                <a:cs typeface="Courier"/>
                <a:sym typeface="Courier New"/>
              </a:rPr>
              <a:t>')</a:t>
            </a:r>
            <a:endParaRPr lang="en-US" sz="3000" i="0" u="none" strike="noStrike" cap="none" dirty="0">
              <a:solidFill>
                <a:srgbClr val="00FFFF"/>
              </a:solidFill>
              <a:latin typeface="Courier"/>
              <a:ea typeface="Courier"/>
              <a:cs typeface="Courier"/>
              <a:sym typeface="Courier New"/>
            </a:endParaRPr>
          </a:p>
        </p:txBody>
      </p:sp>
      <p:sp>
        <p:nvSpPr>
          <p:cNvPr id="21" name="Shape 408"/>
          <p:cNvSpPr txBox="1"/>
          <p:nvPr/>
        </p:nvSpPr>
        <p:spPr>
          <a:xfrm>
            <a:off x="7083585" y="4602279"/>
            <a:ext cx="3393915"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print(‘Smaller')</a:t>
            </a:r>
            <a:endParaRPr lang="en-US" sz="32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401706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charset="0"/>
                <a:ea typeface="Arial" charset="0"/>
                <a:cs typeface="Arial" charset="0"/>
                <a:sym typeface="Cabin"/>
              </a:rPr>
              <a:t>Multi-way</a:t>
            </a: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a:buClr>
                <a:srgbClr val="FFFF00"/>
              </a:buClr>
              <a:buSzPct val="25000"/>
            </a:pPr>
            <a:r>
              <a:rPr lang="en-US" sz="3000" dirty="0">
                <a:solidFill>
                  <a:schemeClr val="bg1"/>
                </a:solidFill>
                <a:latin typeface="Courier"/>
                <a:ea typeface="Courier"/>
                <a:cs typeface="Courier"/>
                <a:sym typeface="Courier New"/>
              </a:rPr>
              <a:t>x = </a:t>
            </a:r>
            <a:r>
              <a:rPr lang="en-US" sz="3000" dirty="0" smtClean="0">
                <a:solidFill>
                  <a:schemeClr val="bg1"/>
                </a:solidFill>
                <a:latin typeface="Courier"/>
                <a:ea typeface="Courier"/>
                <a:cs typeface="Courier"/>
                <a:sym typeface="Courier New"/>
              </a:rPr>
              <a:t>5 </a:t>
            </a:r>
            <a:endParaRPr lang="en-US" sz="3000" i="0" u="none" strike="noStrike" cap="none" dirty="0" smtClean="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C000"/>
                </a:solidFill>
                <a:latin typeface="Courier"/>
                <a:ea typeface="Courier"/>
                <a:cs typeface="Courier"/>
                <a:sym typeface="Courier New"/>
              </a:rPr>
              <a:t>if </a:t>
            </a:r>
            <a:r>
              <a:rPr lang="en-US" sz="3000" i="0" u="none" strike="noStrike" cap="none" dirty="0">
                <a:solidFill>
                  <a:srgbClr val="FFC000"/>
                </a:solidFill>
                <a:latin typeface="Courier"/>
                <a:ea typeface="Courier"/>
                <a:cs typeface="Courier"/>
                <a:sym typeface="Courier New"/>
              </a:rPr>
              <a:t>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a:t>
            </a:r>
            <a:r>
              <a:rPr lang="en-US" sz="3000" dirty="0" smtClean="0">
                <a:solidFill>
                  <a:schemeClr val="lt1"/>
                </a:solidFill>
                <a:latin typeface="Courier"/>
                <a:ea typeface="Courier"/>
                <a:cs typeface="Courier"/>
                <a:sym typeface="Courier New"/>
              </a:rPr>
              <a:t>s</a:t>
            </a:r>
            <a:r>
              <a:rPr lang="en-US" sz="3000" i="0" u="none" strike="noStrike" cap="none" dirty="0" smtClean="0">
                <a:solidFill>
                  <a:schemeClr val="lt1"/>
                </a:solidFill>
                <a:latin typeface="Courier"/>
                <a:ea typeface="Courier"/>
                <a:cs typeface="Courier"/>
                <a:sym typeface="Courier New"/>
              </a:rPr>
              <a:t>mall'</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C000"/>
                </a:solidFill>
                <a:latin typeface="Courier"/>
                <a:ea typeface="Courier"/>
                <a:cs typeface="Courier"/>
                <a:sym typeface="Courier New"/>
              </a:rPr>
              <a:t>elif</a:t>
            </a:r>
            <a:r>
              <a:rPr lang="en-US" sz="3000" i="0" u="none" strike="noStrike" cap="none" dirty="0">
                <a:solidFill>
                  <a:srgbClr val="FFC000"/>
                </a:solidFill>
                <a:latin typeface="Courier"/>
                <a:ea typeface="Courier"/>
                <a:cs typeface="Courier"/>
                <a:sym typeface="Courier New"/>
              </a:rPr>
              <a:t> x &lt; 10 :</a:t>
            </a:r>
          </a:p>
          <a:p>
            <a:pPr lvl="0">
              <a:buClr>
                <a:schemeClr val="lt1"/>
              </a:buClr>
              <a:buSzPct val="25000"/>
            </a:pPr>
            <a:r>
              <a:rPr lang="en-US" sz="3000" i="0" u="none" strike="noStrike" cap="none" dirty="0">
                <a:solidFill>
                  <a:srgbClr val="FFC000"/>
                </a:solidFill>
                <a:latin typeface="Courier"/>
                <a:ea typeface="Courier"/>
                <a:cs typeface="Courier"/>
                <a:sym typeface="Courier New"/>
              </a:rPr>
              <a:t>    </a:t>
            </a:r>
            <a:r>
              <a:rPr lang="en-US" sz="3000" i="0" u="none" strike="noStrike" cap="none" dirty="0" smtClean="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Medium'</a:t>
            </a:r>
            <a:r>
              <a:rPr lang="en-US" sz="3000" dirty="0" smtClean="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'LARGE'</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smtClean="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smtClean="0">
                <a:solidFill>
                  <a:srgbClr val="FFC000"/>
                </a:solidFill>
                <a:latin typeface="Courier"/>
                <a:ea typeface="Courier"/>
                <a:cs typeface="Courier"/>
                <a:sym typeface="Courier New"/>
              </a:rPr>
              <a:t>'All </a:t>
            </a:r>
            <a:r>
              <a:rPr lang="en-US" sz="3000" i="0" u="none" strike="noStrike" cap="none" dirty="0">
                <a:solidFill>
                  <a:srgbClr val="FFC000"/>
                </a:solidFill>
                <a:latin typeface="Courier"/>
                <a:ea typeface="Courier"/>
                <a:cs typeface="Courier"/>
                <a:sym typeface="Courier New"/>
              </a:rPr>
              <a:t>done</a:t>
            </a:r>
            <a:r>
              <a:rPr lang="en-US" sz="3000" i="0" u="none" strike="noStrike" cap="none" dirty="0" smtClean="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p:txBody>
      </p:sp>
      <p:sp>
        <p:nvSpPr>
          <p:cNvPr id="467" name="Shape 467"/>
          <p:cNvSpPr/>
          <p:nvPr/>
        </p:nvSpPr>
        <p:spPr>
          <a:xfrm>
            <a:off x="7788036" y="2276842"/>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44237" y="2366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print('</a:t>
            </a:r>
            <a:r>
              <a:rPr lang="en-US" sz="3200" dirty="0" smtClean="0">
                <a:solidFill>
                  <a:schemeClr val="lt1"/>
                </a:solidFill>
                <a:latin typeface="Arial" charset="0"/>
                <a:ea typeface="Arial" charset="0"/>
                <a:cs typeface="Arial" charset="0"/>
                <a:sym typeface="Cabin"/>
              </a:rPr>
              <a:t>s</a:t>
            </a:r>
            <a:r>
              <a:rPr lang="en-US" sz="3200" u="none" strike="noStrike" cap="none" dirty="0" smtClean="0">
                <a:solidFill>
                  <a:schemeClr val="lt1"/>
                </a:solidFill>
                <a:latin typeface="Arial" charset="0"/>
                <a:ea typeface="Arial" charset="0"/>
                <a:cs typeface="Arial" charset="0"/>
                <a:sym typeface="Cabin"/>
              </a:rPr>
              <a:t>mall')</a:t>
            </a:r>
            <a:endParaRPr lang="en-US" sz="3200" u="none" strike="noStrike" cap="none" dirty="0">
              <a:solidFill>
                <a:schemeClr val="lt1"/>
              </a:solidFill>
              <a:latin typeface="Arial" charset="0"/>
              <a:ea typeface="Arial" charset="0"/>
              <a:cs typeface="Arial" charset="0"/>
              <a:sym typeface="Cabin"/>
            </a:endParaRPr>
          </a:p>
        </p:txBody>
      </p:sp>
      <p:cxnSp>
        <p:nvCxnSpPr>
          <p:cNvPr id="469" name="Shape 469"/>
          <p:cNvCxnSpPr/>
          <p:nvPr/>
        </p:nvCxnSpPr>
        <p:spPr>
          <a:xfrm rot="10800000">
            <a:off x="10977992"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19460" y="6883783"/>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0936" y="2192748"/>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sp>
        <p:nvSpPr>
          <p:cNvPr id="472" name="Shape 472"/>
          <p:cNvSpPr txBox="1"/>
          <p:nvPr/>
        </p:nvSpPr>
        <p:spPr>
          <a:xfrm>
            <a:off x="8649998" y="3493403"/>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30849" y="2945410"/>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0372" y="1706480"/>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74610" y="6733849"/>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799248" y="7367336"/>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smtClean="0">
                <a:solidFill>
                  <a:schemeClr val="lt1"/>
                </a:solidFill>
                <a:latin typeface="Arial" charset="0"/>
                <a:ea typeface="Arial" charset="0"/>
                <a:cs typeface="Arial" charset="0"/>
                <a:sym typeface="Cabin"/>
              </a:rPr>
              <a:t>print('All </a:t>
            </a:r>
            <a:r>
              <a:rPr lang="en-US" sz="3300" u="none" strike="noStrike" cap="none" dirty="0">
                <a:solidFill>
                  <a:schemeClr val="lt1"/>
                </a:solidFill>
                <a:latin typeface="Arial" charset="0"/>
                <a:ea typeface="Arial" charset="0"/>
                <a:cs typeface="Arial" charset="0"/>
                <a:sym typeface="Cabin"/>
              </a:rPr>
              <a:t>Done</a:t>
            </a:r>
            <a:r>
              <a:rPr lang="en-US" sz="3300" u="none" strike="noStrike" cap="none" dirty="0" smtClean="0">
                <a:solidFill>
                  <a:schemeClr val="lt1"/>
                </a:solidFill>
                <a:latin typeface="Arial" charset="0"/>
                <a:ea typeface="Arial" charset="0"/>
                <a:cs typeface="Arial" charset="0"/>
                <a:sym typeface="Cabin"/>
              </a:rPr>
              <a:t>')</a:t>
            </a:r>
            <a:endParaRPr lang="en-US" sz="3300" u="none" strike="noStrike" cap="none" dirty="0">
              <a:solidFill>
                <a:schemeClr val="lt1"/>
              </a:solidFill>
              <a:latin typeface="Arial" charset="0"/>
              <a:ea typeface="Arial" charset="0"/>
              <a:cs typeface="Arial" charset="0"/>
              <a:sym typeface="Cabin"/>
            </a:endParaRPr>
          </a:p>
        </p:txBody>
      </p:sp>
      <p:sp>
        <p:nvSpPr>
          <p:cNvPr id="477" name="Shape 477"/>
          <p:cNvSpPr/>
          <p:nvPr/>
        </p:nvSpPr>
        <p:spPr>
          <a:xfrm>
            <a:off x="7776823" y="3992361"/>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3025" y="408206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print('Medium')</a:t>
            </a:r>
            <a:endParaRPr lang="en-US" sz="3200" u="none" strike="noStrike" cap="none" dirty="0">
              <a:solidFill>
                <a:schemeClr val="lt1"/>
              </a:solidFill>
              <a:latin typeface="Arial" charset="0"/>
              <a:ea typeface="Arial" charset="0"/>
              <a:cs typeface="Arial" charset="0"/>
              <a:sym typeface="Cabin"/>
            </a:endParaRPr>
          </a:p>
        </p:txBody>
      </p:sp>
      <p:cxnSp>
        <p:nvCxnSpPr>
          <p:cNvPr id="479" name="Shape 479"/>
          <p:cNvCxnSpPr/>
          <p:nvPr/>
        </p:nvCxnSpPr>
        <p:spPr>
          <a:xfrm rot="10800000">
            <a:off x="10966779" y="4645491"/>
            <a:ext cx="528401" cy="0"/>
          </a:xfrm>
          <a:prstGeom prst="straightConnector1">
            <a:avLst/>
          </a:prstGeom>
          <a:noFill/>
          <a:ln w="63500" cap="rnd" cmpd="sng">
            <a:solidFill>
              <a:srgbClr val="FFC000"/>
            </a:solidFill>
            <a:prstDash val="solid"/>
            <a:miter/>
            <a:headEnd type="stealth" w="med" len="med"/>
            <a:tailEnd type="none" w="med" len="med"/>
          </a:ln>
        </p:spPr>
      </p:cxnSp>
      <p:sp>
        <p:nvSpPr>
          <p:cNvPr id="480" name="Shape 480"/>
          <p:cNvSpPr txBox="1"/>
          <p:nvPr/>
        </p:nvSpPr>
        <p:spPr>
          <a:xfrm>
            <a:off x="10515486" y="3964329"/>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cxnSp>
        <p:nvCxnSpPr>
          <p:cNvPr id="481" name="Shape 481"/>
          <p:cNvCxnSpPr/>
          <p:nvPr/>
        </p:nvCxnSpPr>
        <p:spPr>
          <a:xfrm rot="10800000">
            <a:off x="14644494"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0856" y="4634279"/>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3" name="Shape 483"/>
          <p:cNvCxnSpPr/>
          <p:nvPr/>
        </p:nvCxnSpPr>
        <p:spPr>
          <a:xfrm rot="10800000">
            <a:off x="9329836" y="3568965"/>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810461" y="5606967"/>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print('LARGE')</a:t>
            </a:r>
            <a:endParaRPr lang="en-US" sz="3200" u="none" strike="noStrike" cap="none" dirty="0">
              <a:solidFill>
                <a:schemeClr val="lt1"/>
              </a:solidFill>
              <a:latin typeface="Arial" charset="0"/>
              <a:ea typeface="Arial" charset="0"/>
              <a:cs typeface="Arial" charset="0"/>
              <a:sym typeface="Cabin"/>
            </a:endParaRPr>
          </a:p>
        </p:txBody>
      </p:sp>
      <p:cxnSp>
        <p:nvCxnSpPr>
          <p:cNvPr id="485" name="Shape 485"/>
          <p:cNvCxnSpPr/>
          <p:nvPr/>
        </p:nvCxnSpPr>
        <p:spPr>
          <a:xfrm rot="10800000" flipH="1">
            <a:off x="9376011" y="5286074"/>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470598" y="5063159"/>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24" name="Shape 501"/>
          <p:cNvSpPr txBox="1"/>
          <p:nvPr/>
        </p:nvSpPr>
        <p:spPr>
          <a:xfrm>
            <a:off x="7596209" y="966287"/>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a:t>
            </a:r>
            <a:r>
              <a:rPr lang="en-US" sz="3600" u="none" strike="noStrike" cap="none" dirty="0" smtClean="0">
                <a:solidFill>
                  <a:srgbClr val="FFFFFF"/>
                </a:solidFill>
                <a:latin typeface="Arial" charset="0"/>
                <a:ea typeface="Arial" charset="0"/>
                <a:cs typeface="Arial" charset="0"/>
                <a:sym typeface="Cabin"/>
              </a:rPr>
              <a:t>5</a:t>
            </a:r>
            <a:endParaRPr lang="en-US" sz="3600" u="none" strike="noStrike" cap="none" dirty="0">
              <a:solidFill>
                <a:srgbClr val="FFFFFF"/>
              </a:solidFill>
              <a:latin typeface="Arial" charset="0"/>
              <a:ea typeface="Arial" charset="0"/>
              <a:cs typeface="Arial" charset="0"/>
              <a:sym typeface="Cabin"/>
            </a:endParaRPr>
          </a:p>
        </p:txBody>
      </p:sp>
    </p:spTree>
    <p:extLst>
      <p:ext uri="{BB962C8B-B14F-4D97-AF65-F5344CB8AC3E}">
        <p14:creationId xmlns:p14="http://schemas.microsoft.com/office/powerpoint/2010/main" val="20260231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The try / except Structure</a:t>
            </a:r>
          </a:p>
        </p:txBody>
      </p:sp>
      <p:sp>
        <p:nvSpPr>
          <p:cNvPr id="590" name="Shape 590"/>
          <p:cNvSpPr txBox="1">
            <a:spLocks noGrp="1"/>
          </p:cNvSpPr>
          <p:nvPr>
            <p:ph type="body" idx="1"/>
          </p:nvPr>
        </p:nvSpPr>
        <p:spPr>
          <a:xfrm>
            <a:off x="1155700" y="2603501"/>
            <a:ext cx="13932000" cy="4545516"/>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You surround a dangerous section of code with </a:t>
            </a:r>
            <a:r>
              <a:rPr lang="en-US" sz="3600" u="none" strike="noStrike" cap="none" dirty="0">
                <a:solidFill>
                  <a:srgbClr val="00FF00"/>
                </a:solidFill>
                <a:latin typeface="Arial" charset="0"/>
                <a:ea typeface="Arial" charset="0"/>
                <a:cs typeface="Arial" charset="0"/>
                <a:sym typeface="Cabin"/>
              </a:rPr>
              <a:t>try</a:t>
            </a:r>
            <a:r>
              <a:rPr lang="en-US" sz="3600" u="none" strike="noStrike" cap="none" dirty="0">
                <a:solidFill>
                  <a:schemeClr val="lt1"/>
                </a:solidFill>
                <a:latin typeface="Arial" charset="0"/>
                <a:ea typeface="Arial" charset="0"/>
                <a:cs typeface="Arial" charset="0"/>
                <a:sym typeface="Cabin"/>
              </a:rPr>
              <a:t> and </a:t>
            </a:r>
            <a:r>
              <a:rPr lang="en-US" sz="3600" u="none" strike="noStrike" cap="none" dirty="0">
                <a:solidFill>
                  <a:srgbClr val="FF9900"/>
                </a:solidFill>
                <a:latin typeface="Arial" charset="0"/>
                <a:ea typeface="Arial" charset="0"/>
                <a:cs typeface="Arial" charset="0"/>
                <a:sym typeface="Cabin"/>
              </a:rPr>
              <a:t>except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If the code in the </a:t>
            </a:r>
            <a:r>
              <a:rPr lang="en-US" sz="3600" u="none" strike="noStrike" cap="none" dirty="0">
                <a:solidFill>
                  <a:srgbClr val="00FF00"/>
                </a:solidFill>
                <a:latin typeface="Arial" charset="0"/>
                <a:ea typeface="Arial" charset="0"/>
                <a:cs typeface="Arial" charset="0"/>
                <a:sym typeface="Cabin"/>
              </a:rPr>
              <a:t>try</a:t>
            </a:r>
            <a:r>
              <a:rPr lang="en-US" sz="3600" u="none" strike="noStrike" cap="none" dirty="0">
                <a:solidFill>
                  <a:schemeClr val="lt1"/>
                </a:solidFill>
                <a:latin typeface="Arial" charset="0"/>
                <a:ea typeface="Arial" charset="0"/>
                <a:cs typeface="Arial" charset="0"/>
                <a:sym typeface="Cabin"/>
              </a:rPr>
              <a:t> works - the </a:t>
            </a:r>
            <a:r>
              <a:rPr lang="en-US" sz="3600" u="none" strike="noStrike" cap="none" dirty="0">
                <a:solidFill>
                  <a:srgbClr val="FF9900"/>
                </a:solidFill>
                <a:latin typeface="Arial" charset="0"/>
                <a:ea typeface="Arial" charset="0"/>
                <a:cs typeface="Arial" charset="0"/>
                <a:sym typeface="Cabin"/>
              </a:rPr>
              <a:t>except</a:t>
            </a:r>
            <a:r>
              <a:rPr lang="en-US" sz="3600" u="none" strike="noStrike" cap="none" dirty="0">
                <a:solidFill>
                  <a:schemeClr val="lt1"/>
                </a:solidFill>
                <a:latin typeface="Arial" charset="0"/>
                <a:ea typeface="Arial" charset="0"/>
                <a:cs typeface="Arial" charset="0"/>
                <a:sym typeface="Cabin"/>
              </a:rPr>
              <a:t> is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If the code in the </a:t>
            </a:r>
            <a:r>
              <a:rPr lang="en-US" sz="3600" u="none" strike="noStrike" cap="none" dirty="0">
                <a:solidFill>
                  <a:srgbClr val="00FF00"/>
                </a:solidFill>
                <a:latin typeface="Arial" charset="0"/>
                <a:ea typeface="Arial" charset="0"/>
                <a:cs typeface="Arial" charset="0"/>
                <a:sym typeface="Cabin"/>
              </a:rPr>
              <a:t>try</a:t>
            </a:r>
            <a:r>
              <a:rPr lang="en-US" sz="3600" u="none" strike="noStrike" cap="none" dirty="0">
                <a:solidFill>
                  <a:schemeClr val="lt1"/>
                </a:solidFill>
                <a:latin typeface="Arial" charset="0"/>
                <a:ea typeface="Arial" charset="0"/>
                <a:cs typeface="Arial" charset="0"/>
                <a:sym typeface="Cabin"/>
              </a:rPr>
              <a:t> fails - it jumps to the </a:t>
            </a:r>
            <a:r>
              <a:rPr lang="en-US" sz="3600" u="none" strike="noStrike" cap="none" dirty="0">
                <a:solidFill>
                  <a:srgbClr val="FF9900"/>
                </a:solidFill>
                <a:latin typeface="Arial" charset="0"/>
                <a:ea typeface="Arial" charset="0"/>
                <a:cs typeface="Arial" charset="0"/>
                <a:sym typeface="Cabin"/>
              </a:rPr>
              <a:t>except</a:t>
            </a:r>
            <a:r>
              <a:rPr lang="en-US" sz="3600" u="none" strike="noStrike" cap="none" dirty="0">
                <a:solidFill>
                  <a:schemeClr val="lt1"/>
                </a:solidFill>
                <a:latin typeface="Arial" charset="0"/>
                <a:ea typeface="Arial" charset="0"/>
                <a:cs typeface="Arial" charset="0"/>
                <a:sym typeface="Cabin"/>
              </a:rPr>
              <a:t> section</a:t>
            </a:r>
          </a:p>
        </p:txBody>
      </p:sp>
    </p:spTree>
    <p:extLst>
      <p:ext uri="{BB962C8B-B14F-4D97-AF65-F5344CB8AC3E}">
        <p14:creationId xmlns:p14="http://schemas.microsoft.com/office/powerpoint/2010/main" val="1344064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Shape 6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Sample try / except</a:t>
            </a:r>
          </a:p>
        </p:txBody>
      </p:sp>
      <p:sp>
        <p:nvSpPr>
          <p:cNvPr id="669" name="Shape 669"/>
          <p:cNvSpPr txBox="1"/>
          <p:nvPr/>
        </p:nvSpPr>
        <p:spPr>
          <a:xfrm>
            <a:off x="9999150" y="3585854"/>
            <a:ext cx="5941499" cy="37464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python3 </a:t>
            </a:r>
            <a:r>
              <a:rPr lang="en-US" sz="3000" i="0" u="none" strike="noStrike" cap="none" dirty="0" err="1">
                <a:solidFill>
                  <a:srgbClr val="FFFF00"/>
                </a:solidFill>
                <a:latin typeface="Courier"/>
                <a:ea typeface="Courier"/>
                <a:cs typeface="Courier"/>
                <a:sym typeface="Courier New"/>
              </a:rPr>
              <a:t>trynum.py</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Enter a number:</a:t>
            </a:r>
            <a:r>
              <a:rPr lang="en-US" sz="3000" i="0" u="none" strike="noStrike" cap="none" dirty="0">
                <a:solidFill>
                  <a:srgbClr val="FF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Nice </a:t>
            </a:r>
            <a:r>
              <a:rPr lang="en-US" sz="3000" i="0" u="none" strike="noStrike" cap="none" dirty="0" smtClean="0">
                <a:solidFill>
                  <a:schemeClr val="lt1"/>
                </a:solidFill>
                <a:latin typeface="Courier"/>
                <a:ea typeface="Courier"/>
                <a:cs typeface="Courier"/>
                <a:sym typeface="Courier New"/>
              </a:rPr>
              <a:t>work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p:txBody>
      </p:sp>
      <p:sp>
        <p:nvSpPr>
          <p:cNvPr id="670" name="Shape 670"/>
          <p:cNvSpPr txBox="1"/>
          <p:nvPr/>
        </p:nvSpPr>
        <p:spPr>
          <a:xfrm>
            <a:off x="910375" y="2860675"/>
            <a:ext cx="85610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rawstr</a:t>
            </a:r>
            <a:r>
              <a:rPr lang="en-US" sz="3000" i="0" u="none" strike="noStrike" cap="none" dirty="0">
                <a:solidFill>
                  <a:srgbClr val="00FF00"/>
                </a:solidFill>
                <a:latin typeface="Courier"/>
                <a:ea typeface="Courier"/>
                <a:cs typeface="Courier"/>
                <a:sym typeface="Courier New"/>
              </a:rPr>
              <a:t> = </a:t>
            </a:r>
            <a:r>
              <a:rPr lang="en-US" sz="3000" i="0" u="none" strike="noStrike" cap="none" dirty="0" smtClean="0">
                <a:solidFill>
                  <a:srgbClr val="00FF00"/>
                </a:solidFill>
                <a:latin typeface="Courier"/>
                <a:ea typeface="Courier"/>
                <a:cs typeface="Courier"/>
                <a:sym typeface="Courier New"/>
              </a:rPr>
              <a:t>input(</a:t>
            </a:r>
            <a:r>
              <a:rPr lang="en-US" sz="3000" i="0" u="none" strike="noStrike" cap="none" dirty="0">
                <a:solidFill>
                  <a:srgbClr val="00FF00"/>
                </a:solidFill>
                <a:latin typeface="Courier"/>
                <a:ea typeface="Courier"/>
                <a:cs typeface="Courier"/>
                <a:sym typeface="Courier New"/>
              </a:rPr>
              <a:t>'Enter a number:')</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try: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ival</a:t>
            </a:r>
            <a:r>
              <a:rPr lang="en-US" sz="3000" i="0" u="none" strike="noStrike" cap="none" dirty="0">
                <a:solidFill>
                  <a:srgbClr val="00FF00"/>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int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rawstr</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except: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ival</a:t>
            </a:r>
            <a:r>
              <a:rPr lang="en-US" sz="3000" i="0" u="none" strike="noStrike" cap="none" dirty="0">
                <a:solidFill>
                  <a:srgbClr val="FF9900"/>
                </a:solidFill>
                <a:latin typeface="Courier"/>
                <a:ea typeface="Courier"/>
                <a:cs typeface="Courier"/>
                <a:sym typeface="Courier New"/>
              </a:rPr>
              <a:t> = -1</a:t>
            </a:r>
          </a:p>
          <a:p>
            <a:pPr marL="0" marR="0" lvl="0" indent="0" algn="l" rtl="0">
              <a:lnSpc>
                <a:spcPct val="100000"/>
              </a:lnSpc>
              <a:spcBef>
                <a:spcPts val="0"/>
              </a:spcBef>
              <a:spcAft>
                <a:spcPts val="0"/>
              </a:spcAft>
              <a:buClr>
                <a:srgbClr val="00FF00"/>
              </a:buClr>
              <a:buSzPct val="25000"/>
              <a:buFont typeface="Cabin"/>
              <a:buNone/>
            </a:pPr>
            <a:endParaRPr lang="en-US" sz="30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smtClean="0">
                <a:solidFill>
                  <a:srgbClr val="00FF00"/>
                </a:solidFill>
                <a:latin typeface="Courier"/>
                <a:ea typeface="Courier"/>
                <a:cs typeface="Courier"/>
                <a:sym typeface="Courier New"/>
              </a:rPr>
              <a:t>if </a:t>
            </a:r>
            <a:r>
              <a:rPr lang="en-US" sz="3000" i="0" u="none" strike="noStrike" cap="none" dirty="0" err="1">
                <a:solidFill>
                  <a:srgbClr val="00FF00"/>
                </a:solidFill>
                <a:latin typeface="Courier"/>
                <a:ea typeface="Courier"/>
                <a:cs typeface="Courier"/>
                <a:sym typeface="Courier New"/>
              </a:rPr>
              <a:t>ival</a:t>
            </a:r>
            <a:r>
              <a:rPr lang="en-US" sz="3000" i="0" u="none" strike="noStrike" cap="none" dirty="0">
                <a:solidFill>
                  <a:srgbClr val="00FF00"/>
                </a:solidFill>
                <a:latin typeface="Courier"/>
                <a:ea typeface="Courier"/>
                <a:cs typeface="Courier"/>
                <a:sym typeface="Courier New"/>
              </a:rPr>
              <a:t> &gt; 0 :  </a:t>
            </a:r>
          </a:p>
          <a:p>
            <a:pPr lvl="0">
              <a:buClr>
                <a:srgbClr val="00FF00"/>
              </a:buClr>
              <a:buSzPct val="25000"/>
            </a:pPr>
            <a:r>
              <a:rPr lang="en-US" sz="3000" i="0" u="none" strike="noStrike" cap="none" dirty="0">
                <a:solidFill>
                  <a:srgbClr val="00FF00"/>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print('Nice </a:t>
            </a:r>
            <a:r>
              <a:rPr lang="en-US" sz="3000" i="0" u="none" strike="noStrike" cap="none" dirty="0">
                <a:solidFill>
                  <a:srgbClr val="00FF00"/>
                </a:solidFill>
                <a:latin typeface="Courier"/>
                <a:ea typeface="Courier"/>
                <a:cs typeface="Courier"/>
                <a:sym typeface="Courier New"/>
              </a:rPr>
              <a:t>work</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else:  </a:t>
            </a:r>
          </a:p>
          <a:p>
            <a:pPr lvl="0">
              <a:buClr>
                <a:srgbClr val="00FF00"/>
              </a:buClr>
              <a:buSzPct val="25000"/>
            </a:pPr>
            <a:r>
              <a:rPr lang="en-US" sz="3000" i="0" u="none" strike="noStrike" cap="none" dirty="0">
                <a:solidFill>
                  <a:srgbClr val="00FF00"/>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print('Not </a:t>
            </a:r>
            <a:r>
              <a:rPr lang="en-US" sz="3000" i="0" u="none" strike="noStrike" cap="none" dirty="0">
                <a:solidFill>
                  <a:srgbClr val="00FF00"/>
                </a:solidFill>
                <a:latin typeface="Courier"/>
                <a:ea typeface="Courier"/>
                <a:cs typeface="Courier"/>
                <a:sym typeface="Courier New"/>
              </a:rPr>
              <a:t>a number</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p:txBody>
      </p:sp>
    </p:spTree>
    <p:extLst>
      <p:ext uri="{BB962C8B-B14F-4D97-AF65-F5344CB8AC3E}">
        <p14:creationId xmlns:p14="http://schemas.microsoft.com/office/powerpoint/2010/main" val="594684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Shape 6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Sample try / except</a:t>
            </a:r>
          </a:p>
        </p:txBody>
      </p:sp>
      <p:sp>
        <p:nvSpPr>
          <p:cNvPr id="669" name="Shape 669"/>
          <p:cNvSpPr txBox="1"/>
          <p:nvPr/>
        </p:nvSpPr>
        <p:spPr>
          <a:xfrm>
            <a:off x="9999150" y="3585854"/>
            <a:ext cx="5941499" cy="37464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python3 </a:t>
            </a:r>
            <a:r>
              <a:rPr lang="en-US" sz="3000" i="0" u="none" strike="noStrike" cap="none" dirty="0" err="1">
                <a:solidFill>
                  <a:srgbClr val="FFFF00"/>
                </a:solidFill>
                <a:latin typeface="Courier"/>
                <a:ea typeface="Courier"/>
                <a:cs typeface="Courier"/>
                <a:sym typeface="Courier New"/>
              </a:rPr>
              <a:t>trynum.py</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Enter a number:</a:t>
            </a:r>
            <a:r>
              <a:rPr lang="en-US" sz="3000" i="0" u="none" strike="noStrike" cap="none" dirty="0">
                <a:solidFill>
                  <a:srgbClr val="FF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Nice </a:t>
            </a:r>
            <a:r>
              <a:rPr lang="en-US" sz="3000" i="0" u="none" strike="noStrike" cap="none" dirty="0" smtClean="0">
                <a:solidFill>
                  <a:schemeClr val="lt1"/>
                </a:solidFill>
                <a:latin typeface="Courier"/>
                <a:ea typeface="Courier"/>
                <a:cs typeface="Courier"/>
                <a:sym typeface="Courier New"/>
              </a:rPr>
              <a:t>work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python3 </a:t>
            </a:r>
            <a:r>
              <a:rPr lang="en-US" sz="3000" i="0" u="none" strike="noStrike" cap="none" dirty="0" err="1" smtClean="0">
                <a:solidFill>
                  <a:srgbClr val="FFFF00"/>
                </a:solidFill>
                <a:latin typeface="Courier"/>
                <a:ea typeface="Courier"/>
                <a:cs typeface="Courier"/>
                <a:sym typeface="Courier New"/>
              </a:rPr>
              <a:t>trynum.py</a:t>
            </a:r>
            <a:endParaRPr lang="en-US" sz="3000" i="0" u="none" strike="noStrike" cap="none" dirty="0" smtClean="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Enter a </a:t>
            </a:r>
            <a:r>
              <a:rPr lang="en-US" sz="3000" i="0" u="none" strike="noStrike" cap="none" dirty="0" err="1" smtClean="0">
                <a:solidFill>
                  <a:schemeClr val="lt1"/>
                </a:solidFill>
                <a:latin typeface="Courier"/>
                <a:ea typeface="Courier"/>
                <a:cs typeface="Courier"/>
                <a:sym typeface="Courier New"/>
              </a:rPr>
              <a:t>number:</a:t>
            </a:r>
            <a:r>
              <a:rPr lang="en-US" sz="3000" i="0" u="none" strike="noStrike" cap="none" dirty="0" err="1" smtClean="0">
                <a:solidFill>
                  <a:srgbClr val="FFFF00"/>
                </a:solidFill>
                <a:latin typeface="Courier"/>
                <a:ea typeface="Courier"/>
                <a:cs typeface="Courier"/>
                <a:sym typeface="Courier New"/>
              </a:rPr>
              <a:t>forty-two</a:t>
            </a:r>
            <a:endParaRPr lang="en-US" sz="3000" i="0" u="none" strike="noStrike" cap="none" dirty="0" smtClean="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Not a number</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p:txBody>
      </p:sp>
      <p:sp>
        <p:nvSpPr>
          <p:cNvPr id="670" name="Shape 670"/>
          <p:cNvSpPr txBox="1"/>
          <p:nvPr/>
        </p:nvSpPr>
        <p:spPr>
          <a:xfrm>
            <a:off x="910375" y="2860675"/>
            <a:ext cx="85610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rawstr</a:t>
            </a:r>
            <a:r>
              <a:rPr lang="en-US" sz="3000" i="0" u="none" strike="noStrike" cap="none" dirty="0">
                <a:solidFill>
                  <a:srgbClr val="00FF00"/>
                </a:solidFill>
                <a:latin typeface="Courier"/>
                <a:ea typeface="Courier"/>
                <a:cs typeface="Courier"/>
                <a:sym typeface="Courier New"/>
              </a:rPr>
              <a:t> = </a:t>
            </a:r>
            <a:r>
              <a:rPr lang="en-US" sz="3000" i="0" u="none" strike="noStrike" cap="none" dirty="0" smtClean="0">
                <a:solidFill>
                  <a:srgbClr val="00FF00"/>
                </a:solidFill>
                <a:latin typeface="Courier"/>
                <a:ea typeface="Courier"/>
                <a:cs typeface="Courier"/>
                <a:sym typeface="Courier New"/>
              </a:rPr>
              <a:t>input(</a:t>
            </a:r>
            <a:r>
              <a:rPr lang="en-US" sz="3000" i="0" u="none" strike="noStrike" cap="none" dirty="0">
                <a:solidFill>
                  <a:srgbClr val="00FF00"/>
                </a:solidFill>
                <a:latin typeface="Courier"/>
                <a:ea typeface="Courier"/>
                <a:cs typeface="Courier"/>
                <a:sym typeface="Courier New"/>
              </a:rPr>
              <a:t>'Enter a number:')</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try: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ival</a:t>
            </a:r>
            <a:r>
              <a:rPr lang="en-US" sz="3000" i="0" u="none" strike="noStrike" cap="none" dirty="0">
                <a:solidFill>
                  <a:srgbClr val="00FF00"/>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int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rawstr</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except: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ival</a:t>
            </a:r>
            <a:r>
              <a:rPr lang="en-US" sz="3000" i="0" u="none" strike="noStrike" cap="none" dirty="0">
                <a:solidFill>
                  <a:srgbClr val="FF9900"/>
                </a:solidFill>
                <a:latin typeface="Courier"/>
                <a:ea typeface="Courier"/>
                <a:cs typeface="Courier"/>
                <a:sym typeface="Courier New"/>
              </a:rPr>
              <a:t> = -1</a:t>
            </a:r>
          </a:p>
          <a:p>
            <a:pPr marL="0" marR="0" lvl="0" indent="0" algn="l" rtl="0">
              <a:lnSpc>
                <a:spcPct val="100000"/>
              </a:lnSpc>
              <a:spcBef>
                <a:spcPts val="0"/>
              </a:spcBef>
              <a:spcAft>
                <a:spcPts val="0"/>
              </a:spcAft>
              <a:buClr>
                <a:srgbClr val="00FF00"/>
              </a:buClr>
              <a:buSzPct val="25000"/>
              <a:buFont typeface="Cabin"/>
              <a:buNone/>
            </a:pPr>
            <a:endParaRPr lang="en-US" sz="30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smtClean="0">
                <a:solidFill>
                  <a:srgbClr val="00FF00"/>
                </a:solidFill>
                <a:latin typeface="Courier"/>
                <a:ea typeface="Courier"/>
                <a:cs typeface="Courier"/>
                <a:sym typeface="Courier New"/>
              </a:rPr>
              <a:t>if </a:t>
            </a:r>
            <a:r>
              <a:rPr lang="en-US" sz="3000" i="0" u="none" strike="noStrike" cap="none" dirty="0" err="1">
                <a:solidFill>
                  <a:srgbClr val="00FF00"/>
                </a:solidFill>
                <a:latin typeface="Courier"/>
                <a:ea typeface="Courier"/>
                <a:cs typeface="Courier"/>
                <a:sym typeface="Courier New"/>
              </a:rPr>
              <a:t>ival</a:t>
            </a:r>
            <a:r>
              <a:rPr lang="en-US" sz="3000" i="0" u="none" strike="noStrike" cap="none" dirty="0">
                <a:solidFill>
                  <a:srgbClr val="00FF00"/>
                </a:solidFill>
                <a:latin typeface="Courier"/>
                <a:ea typeface="Courier"/>
                <a:cs typeface="Courier"/>
                <a:sym typeface="Courier New"/>
              </a:rPr>
              <a:t> &gt; 0 :  </a:t>
            </a:r>
          </a:p>
          <a:p>
            <a:pPr lvl="0">
              <a:buClr>
                <a:srgbClr val="00FF00"/>
              </a:buClr>
              <a:buSzPct val="25000"/>
            </a:pPr>
            <a:r>
              <a:rPr lang="en-US" sz="3000" i="0" u="none" strike="noStrike" cap="none" dirty="0">
                <a:solidFill>
                  <a:srgbClr val="00FF00"/>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print('Nice </a:t>
            </a:r>
            <a:r>
              <a:rPr lang="en-US" sz="3000" i="0" u="none" strike="noStrike" cap="none" dirty="0">
                <a:solidFill>
                  <a:srgbClr val="00FF00"/>
                </a:solidFill>
                <a:latin typeface="Courier"/>
                <a:ea typeface="Courier"/>
                <a:cs typeface="Courier"/>
                <a:sym typeface="Courier New"/>
              </a:rPr>
              <a:t>work</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else:  </a:t>
            </a:r>
          </a:p>
          <a:p>
            <a:pPr lvl="0">
              <a:buClr>
                <a:srgbClr val="00FF00"/>
              </a:buClr>
              <a:buSzPct val="25000"/>
            </a:pPr>
            <a:r>
              <a:rPr lang="en-US" sz="3000" i="0" u="none" strike="noStrike" cap="none" dirty="0">
                <a:solidFill>
                  <a:srgbClr val="00FF00"/>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print('Not </a:t>
            </a:r>
            <a:r>
              <a:rPr lang="en-US" sz="3000" i="0" u="none" strike="noStrike" cap="none" dirty="0">
                <a:solidFill>
                  <a:srgbClr val="00FF00"/>
                </a:solidFill>
                <a:latin typeface="Courier"/>
                <a:ea typeface="Courier"/>
                <a:cs typeface="Courier"/>
                <a:sym typeface="Courier New"/>
              </a:rPr>
              <a:t>a number</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p:txBody>
      </p:sp>
    </p:spTree>
    <p:extLst>
      <p:ext uri="{BB962C8B-B14F-4D97-AF65-F5344CB8AC3E}">
        <p14:creationId xmlns:p14="http://schemas.microsoft.com/office/powerpoint/2010/main" val="1730493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41"/>
          <p:cNvSpPr txBox="1">
            <a:spLocks noGrp="1"/>
          </p:cNvSpPr>
          <p:nvPr>
            <p:ph type="title"/>
          </p:nvPr>
        </p:nvSpPr>
        <p:spPr>
          <a:xfrm>
            <a:off x="1279798" y="2956426"/>
            <a:ext cx="13931900" cy="30860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smtClean="0">
                <a:solidFill>
                  <a:srgbClr val="FF545A"/>
                </a:solidFill>
                <a:latin typeface="Arial" charset="0"/>
                <a:ea typeface="Arial" charset="0"/>
                <a:cs typeface="Arial" charset="0"/>
                <a:sym typeface="Cabin"/>
              </a:rPr>
              <a:t>Loops &amp; Iteration</a:t>
            </a:r>
            <a:endParaRPr lang="en-US" sz="7600" u="none" strike="noStrike" cap="none" dirty="0">
              <a:solidFill>
                <a:srgbClr val="FF545A"/>
              </a:solidFill>
              <a:latin typeface="Arial" charset="0"/>
              <a:ea typeface="Arial" charset="0"/>
              <a:cs typeface="Arial" charset="0"/>
              <a:sym typeface="Cabin"/>
            </a:endParaRPr>
          </a:p>
        </p:txBody>
      </p:sp>
    </p:spTree>
    <p:extLst>
      <p:ext uri="{BB962C8B-B14F-4D97-AF65-F5344CB8AC3E}">
        <p14:creationId xmlns:p14="http://schemas.microsoft.com/office/powerpoint/2010/main" val="617693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733894" y="817418"/>
            <a:ext cx="10353806" cy="119881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200" u="none" strike="noStrike" cap="none" dirty="0" smtClean="0">
                <a:solidFill>
                  <a:srgbClr val="FFD966"/>
                </a:solidFill>
                <a:latin typeface="Arial" charset="0"/>
                <a:ea typeface="Arial" charset="0"/>
                <a:cs typeface="Arial" charset="0"/>
                <a:sym typeface="Cabin"/>
              </a:rPr>
              <a:t>While Loop</a:t>
            </a:r>
            <a:endParaRPr lang="en-US" sz="7200" u="none" strike="noStrike" cap="none" dirty="0">
              <a:solidFill>
                <a:srgbClr val="FFD966"/>
              </a:solidFill>
              <a:latin typeface="Arial" charset="0"/>
              <a:ea typeface="Arial" charset="0"/>
              <a:cs typeface="Arial" charset="0"/>
              <a:sym typeface="Cabin"/>
            </a:endParaRPr>
          </a:p>
        </p:txBody>
      </p:sp>
      <p:sp>
        <p:nvSpPr>
          <p:cNvPr id="213" name="Shape 213"/>
          <p:cNvSpPr txBox="1"/>
          <p:nvPr/>
        </p:nvSpPr>
        <p:spPr>
          <a:xfrm>
            <a:off x="7686665" y="2170112"/>
            <a:ext cx="4230904"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b="1"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dirty="0" smtClean="0">
                <a:solidFill>
                  <a:srgbClr val="FFFF00"/>
                </a:solidFill>
                <a:latin typeface="Courier"/>
                <a:ea typeface="Courier"/>
                <a:cs typeface="Courier"/>
                <a:sym typeface="Courier New"/>
              </a:rPr>
              <a:t>prin</a:t>
            </a:r>
            <a:r>
              <a:rPr lang="en-US" sz="3000" i="0" u="none" strike="noStrike" cap="none" dirty="0" smtClean="0">
                <a:solidFill>
                  <a:srgbClr val="FFFF00"/>
                </a:solidFill>
                <a:latin typeface="Courier"/>
                <a:ea typeface="Courier"/>
                <a:cs typeface="Courier"/>
                <a:sym typeface="Courier New"/>
              </a:rPr>
              <a:t>t</a:t>
            </a:r>
            <a:r>
              <a:rPr lang="en-US" sz="3000" i="0" u="none" strike="noStrike" cap="none" dirty="0" smtClean="0">
                <a:solidFill>
                  <a:schemeClr val="bg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n</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bg1"/>
                </a:solidFill>
                <a:latin typeface="Courier"/>
                <a:ea typeface="Courier"/>
                <a:cs typeface="Courier"/>
                <a:sym typeface="Courier New"/>
              </a:rPr>
              <a:t>(</a:t>
            </a:r>
            <a:r>
              <a:rPr lang="en-US" sz="3000" i="0" u="none" strike="noStrike" cap="none" dirty="0" smtClean="0">
                <a:solidFill>
                  <a:srgbClr val="FF9900"/>
                </a:solidFill>
                <a:latin typeface="Courier"/>
                <a:ea typeface="Courier"/>
                <a:cs typeface="Courier"/>
                <a:sym typeface="Courier New"/>
              </a:rPr>
              <a:t>'Blastoff!'</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bg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n</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p:txBody>
      </p:sp>
      <p:cxnSp>
        <p:nvCxnSpPr>
          <p:cNvPr id="214" name="Shape 214"/>
          <p:cNvCxnSpPr/>
          <p:nvPr/>
        </p:nvCxnSpPr>
        <p:spPr>
          <a:xfrm rot="10800000">
            <a:off x="2552692" y="200184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215" name="Shape 215"/>
          <p:cNvCxnSpPr/>
          <p:nvPr/>
        </p:nvCxnSpPr>
        <p:spPr>
          <a:xfrm flipH="1">
            <a:off x="11020426" y="3540124"/>
            <a:ext cx="1958974" cy="512762"/>
          </a:xfrm>
          <a:prstGeom prst="straightConnector1">
            <a:avLst/>
          </a:prstGeom>
          <a:noFill/>
          <a:ln w="50800" cap="rnd" cmpd="sng">
            <a:solidFill>
              <a:srgbClr val="FF7F00"/>
            </a:solidFill>
            <a:prstDash val="solid"/>
            <a:miter/>
            <a:headEnd type="stealth" w="med" len="med"/>
            <a:tailEnd type="none" w="med" len="med"/>
          </a:ln>
        </p:spPr>
      </p:cxnSp>
      <p:sp>
        <p:nvSpPr>
          <p:cNvPr id="216" name="Shape 216"/>
          <p:cNvSpPr/>
          <p:nvPr/>
        </p:nvSpPr>
        <p:spPr>
          <a:xfrm>
            <a:off x="1136643" y="256223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00FF00"/>
                </a:solidFill>
                <a:latin typeface="Arial" charset="0"/>
                <a:ea typeface="Arial" charset="0"/>
                <a:cs typeface="Arial" charset="0"/>
                <a:sym typeface="Cabin"/>
              </a:rPr>
              <a:t>n &gt; 0 ?</a:t>
            </a:r>
          </a:p>
        </p:txBody>
      </p:sp>
      <p:cxnSp>
        <p:nvCxnSpPr>
          <p:cNvPr id="217" name="Shape 217"/>
          <p:cNvCxnSpPr/>
          <p:nvPr/>
        </p:nvCxnSpPr>
        <p:spPr>
          <a:xfrm rot="10800000" flipH="1">
            <a:off x="2551104" y="3832230"/>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18" name="Shape 218"/>
          <p:cNvCxnSpPr/>
          <p:nvPr/>
        </p:nvCxnSpPr>
        <p:spPr>
          <a:xfrm rot="10800000">
            <a:off x="3994142" y="319087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219" name="Shape 219"/>
          <p:cNvCxnSpPr/>
          <p:nvPr/>
        </p:nvCxnSpPr>
        <p:spPr>
          <a:xfrm rot="10800000" flipH="1">
            <a:off x="4738680" y="31908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0" name="Shape 220"/>
          <p:cNvCxnSpPr/>
          <p:nvPr/>
        </p:nvCxnSpPr>
        <p:spPr>
          <a:xfrm flipH="1">
            <a:off x="4738693" y="5889730"/>
            <a:ext cx="4799" cy="300000"/>
          </a:xfrm>
          <a:prstGeom prst="straightConnector1">
            <a:avLst/>
          </a:prstGeom>
          <a:noFill/>
          <a:ln w="76200" cap="rnd" cmpd="sng">
            <a:solidFill>
              <a:srgbClr val="00FFFF"/>
            </a:solidFill>
            <a:prstDash val="solid"/>
            <a:miter/>
            <a:headEnd type="none" w="med" len="med"/>
            <a:tailEnd type="none" w="med" len="med"/>
          </a:ln>
        </p:spPr>
      </p:cxnSp>
      <p:cxnSp>
        <p:nvCxnSpPr>
          <p:cNvPr id="221" name="Shape 221"/>
          <p:cNvCxnSpPr/>
          <p:nvPr/>
        </p:nvCxnSpPr>
        <p:spPr>
          <a:xfrm>
            <a:off x="2566979" y="6192842"/>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222" name="Shape 222"/>
          <p:cNvCxnSpPr/>
          <p:nvPr/>
        </p:nvCxnSpPr>
        <p:spPr>
          <a:xfrm flipH="1">
            <a:off x="781043" y="3206755"/>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23" name="Shape 223"/>
          <p:cNvCxnSpPr/>
          <p:nvPr/>
        </p:nvCxnSpPr>
        <p:spPr>
          <a:xfrm rot="10800000" flipH="1">
            <a:off x="2554279" y="65944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4" name="Shape 224"/>
          <p:cNvCxnSpPr/>
          <p:nvPr/>
        </p:nvCxnSpPr>
        <p:spPr>
          <a:xfrm rot="10800000">
            <a:off x="777780" y="3254342"/>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25" name="Shape 225"/>
          <p:cNvCxnSpPr/>
          <p:nvPr/>
        </p:nvCxnSpPr>
        <p:spPr>
          <a:xfrm>
            <a:off x="798505" y="6611942"/>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226" name="Shape 226"/>
          <p:cNvCxnSpPr/>
          <p:nvPr/>
        </p:nvCxnSpPr>
        <p:spPr>
          <a:xfrm rot="10800000">
            <a:off x="11001376" y="4433886"/>
            <a:ext cx="2035175" cy="1101725"/>
          </a:xfrm>
          <a:prstGeom prst="straightConnector1">
            <a:avLst/>
          </a:prstGeom>
          <a:noFill/>
          <a:ln w="50800" cap="rnd" cmpd="sng">
            <a:solidFill>
              <a:srgbClr val="FF7F00"/>
            </a:solidFill>
            <a:prstDash val="solid"/>
            <a:miter/>
            <a:headEnd type="stealth" w="med" len="med"/>
            <a:tailEnd type="none" w="med" len="med"/>
          </a:ln>
        </p:spPr>
      </p:cxnSp>
      <p:sp>
        <p:nvSpPr>
          <p:cNvPr id="227" name="Shape 227"/>
          <p:cNvSpPr txBox="1"/>
          <p:nvPr/>
        </p:nvSpPr>
        <p:spPr>
          <a:xfrm>
            <a:off x="5110150" y="6816824"/>
            <a:ext cx="106187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Loops (repeated steps) have </a:t>
            </a:r>
            <a:r>
              <a:rPr lang="en-US" sz="3200" u="none" strike="noStrike" cap="none">
                <a:solidFill>
                  <a:srgbClr val="00FF00"/>
                </a:solidFill>
                <a:latin typeface="Arial" charset="0"/>
                <a:ea typeface="Arial" charset="0"/>
                <a:cs typeface="Arial" charset="0"/>
                <a:sym typeface="Cabin"/>
              </a:rPr>
              <a:t>iteration variables</a:t>
            </a:r>
            <a:r>
              <a:rPr lang="en-US" sz="3200" u="none" strike="noStrike" cap="none">
                <a:solidFill>
                  <a:srgbClr val="FF0000"/>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that change each time through a loop.  </a:t>
            </a:r>
            <a:r>
              <a:rPr lang="en-US" sz="3200" u="none" strike="noStrike" cap="none" dirty="0">
                <a:solidFill>
                  <a:schemeClr val="lt1"/>
                </a:solidFill>
                <a:latin typeface="Arial" charset="0"/>
                <a:ea typeface="Arial" charset="0"/>
                <a:cs typeface="Arial" charset="0"/>
                <a:sym typeface="Cabin"/>
              </a:rPr>
              <a:t>Often these </a:t>
            </a:r>
            <a:r>
              <a:rPr lang="en-US" sz="3200" u="none" strike="noStrike" cap="none" dirty="0">
                <a:solidFill>
                  <a:srgbClr val="00FF00"/>
                </a:solidFill>
                <a:latin typeface="Arial" charset="0"/>
                <a:ea typeface="Arial" charset="0"/>
                <a:cs typeface="Arial" charset="0"/>
                <a:sym typeface="Cabin"/>
              </a:rPr>
              <a:t>iteration variables </a:t>
            </a:r>
            <a:r>
              <a:rPr lang="en-US" sz="3200" u="none" strike="noStrike" cap="none" dirty="0">
                <a:solidFill>
                  <a:schemeClr val="lt1"/>
                </a:solidFill>
                <a:latin typeface="Arial" charset="0"/>
                <a:ea typeface="Arial" charset="0"/>
                <a:cs typeface="Arial" charset="0"/>
                <a:sym typeface="Cabin"/>
              </a:rPr>
              <a:t>go through a sequence of numbers.</a:t>
            </a:r>
          </a:p>
        </p:txBody>
      </p:sp>
      <p:sp>
        <p:nvSpPr>
          <p:cNvPr id="228" name="Shape 228"/>
          <p:cNvSpPr txBox="1"/>
          <p:nvPr/>
        </p:nvSpPr>
        <p:spPr>
          <a:xfrm>
            <a:off x="257168" y="2447930"/>
            <a:ext cx="7239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229" name="Shape 229"/>
          <p:cNvSpPr txBox="1"/>
          <p:nvPr/>
        </p:nvSpPr>
        <p:spPr>
          <a:xfrm>
            <a:off x="1111243" y="721043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print('Blastoff')</a:t>
            </a:r>
            <a:endParaRPr lang="en-US" sz="3500" u="none" strike="noStrike" cap="none" dirty="0">
              <a:solidFill>
                <a:schemeClr val="lt1"/>
              </a:solidFill>
              <a:latin typeface="Arial" charset="0"/>
              <a:ea typeface="Arial" charset="0"/>
              <a:cs typeface="Arial" charset="0"/>
              <a:sym typeface="Cabin"/>
            </a:endParaRPr>
          </a:p>
        </p:txBody>
      </p:sp>
      <p:sp>
        <p:nvSpPr>
          <p:cNvPr id="230" name="Shape 230"/>
          <p:cNvSpPr txBox="1"/>
          <p:nvPr/>
        </p:nvSpPr>
        <p:spPr>
          <a:xfrm>
            <a:off x="4373554" y="2447930"/>
            <a:ext cx="917271"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231" name="Shape 231"/>
          <p:cNvSpPr txBox="1"/>
          <p:nvPr/>
        </p:nvSpPr>
        <p:spPr>
          <a:xfrm>
            <a:off x="1111243" y="12668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232" name="Shape 232"/>
          <p:cNvSpPr txBox="1"/>
          <p:nvPr/>
        </p:nvSpPr>
        <p:spPr>
          <a:xfrm>
            <a:off x="3295643" y="38449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00FF00"/>
                </a:solidFill>
                <a:latin typeface="Arial" charset="0"/>
                <a:ea typeface="Arial" charset="0"/>
                <a:cs typeface="Arial" charset="0"/>
                <a:sym typeface="Cabin"/>
              </a:rPr>
              <a:t>n</a:t>
            </a:r>
            <a:r>
              <a:rPr lang="en-US" sz="3500" u="none" strike="noStrike" cap="none" dirty="0" smtClean="0">
                <a:solidFill>
                  <a:schemeClr val="bg1"/>
                </a:solidFill>
                <a:latin typeface="Arial" charset="0"/>
                <a:ea typeface="Arial" charset="0"/>
                <a:cs typeface="Arial" charset="0"/>
                <a:sym typeface="Cabin"/>
              </a:rPr>
              <a:t>)</a:t>
            </a:r>
            <a:endParaRPr lang="en-US" sz="3500" u="none" strike="noStrike" cap="none" dirty="0">
              <a:solidFill>
                <a:schemeClr val="bg1"/>
              </a:solidFill>
              <a:latin typeface="Arial" charset="0"/>
              <a:ea typeface="Arial" charset="0"/>
              <a:cs typeface="Arial" charset="0"/>
              <a:sym typeface="Cabin"/>
            </a:endParaRPr>
          </a:p>
        </p:txBody>
      </p:sp>
      <p:sp>
        <p:nvSpPr>
          <p:cNvPr id="233" name="Shape 233"/>
          <p:cNvSpPr txBox="1"/>
          <p:nvPr/>
        </p:nvSpPr>
        <p:spPr>
          <a:xfrm>
            <a:off x="13201651" y="2005012"/>
            <a:ext cx="1727099"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 </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0</a:t>
            </a:r>
          </a:p>
        </p:txBody>
      </p:sp>
      <p:sp>
        <p:nvSpPr>
          <p:cNvPr id="234" name="Shape 234"/>
          <p:cNvSpPr txBox="1"/>
          <p:nvPr/>
        </p:nvSpPr>
        <p:spPr>
          <a:xfrm>
            <a:off x="3282943" y="50641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235" name="Shape 235"/>
          <p:cNvCxnSpPr/>
          <p:nvPr/>
        </p:nvCxnSpPr>
        <p:spPr>
          <a:xfrm flipH="1">
            <a:off x="4733893" y="4679130"/>
            <a:ext cx="4799" cy="300000"/>
          </a:xfrm>
          <a:prstGeom prst="straightConnector1">
            <a:avLst/>
          </a:prstGeom>
          <a:noFill/>
          <a:ln w="76200" cap="rnd" cmpd="sng">
            <a:solidFill>
              <a:srgbClr val="00FFFF"/>
            </a:solidFill>
            <a:prstDash val="solid"/>
            <a:miter/>
            <a:headEnd type="none" w="med" len="med"/>
            <a:tailEnd type="none" w="med" len="med"/>
          </a:ln>
        </p:spPr>
      </p:cxnSp>
    </p:spTree>
    <p:extLst>
      <p:ext uri="{BB962C8B-B14F-4D97-AF65-F5344CB8AC3E}">
        <p14:creationId xmlns:p14="http://schemas.microsoft.com/office/powerpoint/2010/main" val="11222725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1155700" y="0"/>
            <a:ext cx="13931900" cy="30860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Breaking Out of a Loop</a:t>
            </a:r>
          </a:p>
        </p:txBody>
      </p:sp>
      <p:sp>
        <p:nvSpPr>
          <p:cNvPr id="301" name="Shape 301"/>
          <p:cNvSpPr txBox="1">
            <a:spLocks noGrp="1"/>
          </p:cNvSpPr>
          <p:nvPr>
            <p:ph type="body" idx="1"/>
          </p:nvPr>
        </p:nvSpPr>
        <p:spPr>
          <a:xfrm>
            <a:off x="1155700" y="2603500"/>
            <a:ext cx="13932000" cy="2701025"/>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The </a:t>
            </a:r>
            <a:r>
              <a:rPr lang="en-US" sz="3600" u="none" strike="noStrike" cap="none" dirty="0">
                <a:solidFill>
                  <a:srgbClr val="FFFF00"/>
                </a:solidFill>
                <a:latin typeface="Arial" charset="0"/>
                <a:ea typeface="Arial" charset="0"/>
                <a:cs typeface="Arial" charset="0"/>
                <a:sym typeface="Cabin"/>
              </a:rPr>
              <a:t>break</a:t>
            </a:r>
            <a:r>
              <a:rPr lang="en-US" sz="3600" u="none" strike="noStrike" cap="none" dirty="0">
                <a:solidFill>
                  <a:schemeClr val="lt1"/>
                </a:solidFill>
                <a:latin typeface="Arial" charset="0"/>
                <a:ea typeface="Arial" charset="0"/>
                <a:cs typeface="Arial" charset="0"/>
                <a:sym typeface="Cabin"/>
              </a:rPr>
              <a:t> statement ends the current loop and jumps to the statement immediately following the loop</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It is like a loop test that can happen anywhere in the body of the loop</a:t>
            </a:r>
          </a:p>
        </p:txBody>
      </p:sp>
      <p:sp>
        <p:nvSpPr>
          <p:cNvPr id="303" name="Shape 303"/>
          <p:cNvSpPr txBox="1"/>
          <p:nvPr/>
        </p:nvSpPr>
        <p:spPr>
          <a:xfrm>
            <a:off x="10817225" y="5202237"/>
            <a:ext cx="24350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finished</a:t>
            </a:r>
          </a:p>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f</a:t>
            </a:r>
            <a:r>
              <a:rPr lang="en-US" sz="3200" u="none" strike="noStrike" cap="none">
                <a:solidFill>
                  <a:schemeClr val="lt1"/>
                </a:solidFill>
                <a:latin typeface="Arial" charset="0"/>
                <a:ea typeface="Arial" charset="0"/>
                <a:cs typeface="Arial" charset="0"/>
                <a:sym typeface="Cabin"/>
              </a:rPr>
              <a:t>inished</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Done!</a:t>
            </a:r>
          </a:p>
        </p:txBody>
      </p:sp>
      <p:cxnSp>
        <p:nvCxnSpPr>
          <p:cNvPr id="304" name="Shape 304"/>
          <p:cNvCxnSpPr/>
          <p:nvPr/>
        </p:nvCxnSpPr>
        <p:spPr>
          <a:xfrm flipH="1" flipV="1">
            <a:off x="3082749" y="7565976"/>
            <a:ext cx="574851" cy="349299"/>
          </a:xfrm>
          <a:prstGeom prst="straightConnector1">
            <a:avLst/>
          </a:prstGeom>
          <a:noFill/>
          <a:ln w="50800" cap="rnd" cmpd="sng">
            <a:solidFill>
              <a:srgbClr val="FFFF00"/>
            </a:solidFill>
            <a:prstDash val="solid"/>
            <a:miter/>
            <a:headEnd type="stealth" w="med" len="med"/>
            <a:tailEnd type="none" w="med" len="med"/>
          </a:ln>
        </p:spPr>
      </p:cxnSp>
      <p:cxnSp>
        <p:nvCxnSpPr>
          <p:cNvPr id="305" name="Shape 305"/>
          <p:cNvCxnSpPr/>
          <p:nvPr/>
        </p:nvCxnSpPr>
        <p:spPr>
          <a:xfrm flipV="1">
            <a:off x="3025775" y="7015163"/>
            <a:ext cx="2332038" cy="533398"/>
          </a:xfrm>
          <a:prstGeom prst="straightConnector1">
            <a:avLst/>
          </a:prstGeom>
          <a:noFill/>
          <a:ln w="50800" cap="rnd" cmpd="sng">
            <a:solidFill>
              <a:srgbClr val="FFFF00"/>
            </a:solidFill>
            <a:prstDash val="solid"/>
            <a:miter/>
            <a:headEnd type="stealth" w="med" len="med"/>
            <a:tailEnd type="none" w="med" len="med"/>
          </a:ln>
        </p:spPr>
      </p:cxnSp>
      <p:sp>
        <p:nvSpPr>
          <p:cNvPr id="8" name="Shape 295"/>
          <p:cNvSpPr txBox="1"/>
          <p:nvPr/>
        </p:nvSpPr>
        <p:spPr>
          <a:xfrm>
            <a:off x="3774650" y="5304525"/>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FF9900"/>
                </a:solidFill>
                <a:latin typeface="Courier"/>
                <a:ea typeface="Courier"/>
                <a:cs typeface="Courier"/>
                <a:sym typeface="Courier New"/>
              </a:rPr>
              <a:t>input</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lt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line</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smtClean="0">
                <a:solidFill>
                  <a:srgbClr val="FFFFFF"/>
                </a:solidFill>
                <a:latin typeface="Courier"/>
                <a:ea typeface="Courier"/>
                <a:cs typeface="Courier"/>
                <a:sym typeface="Courier New"/>
              </a:rPr>
              <a:t>'Done!')</a:t>
            </a:r>
            <a:endParaRPr lang="en-US" sz="3000" i="0" u="none" strike="noStrike" cap="none" dirty="0">
              <a:solidFill>
                <a:srgbClr val="FFFFFF"/>
              </a:solidFill>
              <a:latin typeface="Courier"/>
              <a:ea typeface="Courier"/>
              <a:cs typeface="Courier"/>
              <a:sym typeface="Courier New"/>
            </a:endParaRPr>
          </a:p>
        </p:txBody>
      </p:sp>
    </p:spTree>
    <p:extLst>
      <p:ext uri="{BB962C8B-B14F-4D97-AF65-F5344CB8AC3E}">
        <p14:creationId xmlns:p14="http://schemas.microsoft.com/office/powerpoint/2010/main" val="399246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Variables</a:t>
            </a:r>
          </a:p>
        </p:txBody>
      </p:sp>
      <p:sp>
        <p:nvSpPr>
          <p:cNvPr id="258" name="Shape 258"/>
          <p:cNvSpPr txBox="1">
            <a:spLocks noGrp="1"/>
          </p:cNvSpPr>
          <p:nvPr>
            <p:ph type="body" idx="1"/>
          </p:nvPr>
        </p:nvSpPr>
        <p:spPr>
          <a:xfrm>
            <a:off x="812800" y="2133601"/>
            <a:ext cx="14630400" cy="267493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A </a:t>
            </a:r>
            <a:r>
              <a:rPr lang="en-US" sz="3200" u="none" strike="noStrike" cap="none" dirty="0">
                <a:solidFill>
                  <a:srgbClr val="00FF00"/>
                </a:solidFill>
                <a:latin typeface="Arial" charset="0"/>
                <a:ea typeface="Arial" charset="0"/>
                <a:cs typeface="Arial" charset="0"/>
                <a:sym typeface="Cabin"/>
              </a:rPr>
              <a:t>variable</a:t>
            </a:r>
            <a:r>
              <a:rPr lang="en-US" sz="3200" u="none" strike="noStrike" cap="none" dirty="0">
                <a:solidFill>
                  <a:schemeClr val="lt1"/>
                </a:solidFill>
                <a:latin typeface="Arial" charset="0"/>
                <a:ea typeface="Arial" charset="0"/>
                <a:cs typeface="Arial" charset="0"/>
                <a:sym typeface="Cabin"/>
              </a:rPr>
              <a:t> is a named place in the memory where a programmer can store data and later retrieve the data using the </a:t>
            </a:r>
            <a:r>
              <a:rPr lang="en-US" sz="3200" u="none" strike="noStrike" cap="none" dirty="0">
                <a:solidFill>
                  <a:srgbClr val="00FF00"/>
                </a:solidFill>
                <a:latin typeface="Arial" charset="0"/>
                <a:ea typeface="Arial" charset="0"/>
                <a:cs typeface="Arial" charset="0"/>
                <a:sym typeface="Cabin"/>
              </a:rPr>
              <a:t>variable</a:t>
            </a:r>
            <a:r>
              <a:rPr lang="en-US" sz="3200" u="none" strike="noStrike" cap="none" dirty="0">
                <a:solidFill>
                  <a:schemeClr val="lt1"/>
                </a:solidFill>
                <a:latin typeface="Arial" charset="0"/>
                <a:ea typeface="Arial" charset="0"/>
                <a:cs typeface="Arial" charset="0"/>
                <a:sym typeface="Cabin"/>
              </a:rPr>
              <a:t> </a:t>
            </a:r>
            <a:r>
              <a:rPr lang="en-US" sz="3200" b="0" i="0" u="none" strike="noStrike" cap="none" dirty="0">
                <a:solidFill>
                  <a:schemeClr val="lt1"/>
                </a:solidFill>
                <a:sym typeface="Arial"/>
              </a:rPr>
              <a:t>“</a:t>
            </a:r>
            <a:r>
              <a:rPr lang="en-US" sz="3200" u="none" strike="noStrike" cap="none" dirty="0">
                <a:solidFill>
                  <a:schemeClr val="lt1"/>
                </a:solidFill>
                <a:latin typeface="Arial" charset="0"/>
                <a:ea typeface="Arial" charset="0"/>
                <a:cs typeface="Arial" charset="0"/>
                <a:sym typeface="Cabin"/>
              </a:rPr>
              <a:t>name</a:t>
            </a:r>
            <a:r>
              <a:rPr lang="en-US" sz="3200" b="0" i="0" u="none" strike="noStrike" cap="none" dirty="0">
                <a:solidFill>
                  <a:schemeClr val="lt1"/>
                </a:solidFil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get to choose the names of the </a:t>
            </a:r>
            <a:r>
              <a:rPr lang="en-US" sz="3200" u="none" strike="noStrike" cap="none" dirty="0">
                <a:solidFill>
                  <a:srgbClr val="00FF00"/>
                </a:solidFill>
                <a:latin typeface="Arial" charset="0"/>
                <a:ea typeface="Arial" charset="0"/>
                <a:cs typeface="Arial" charset="0"/>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You can change the contents of a </a:t>
            </a:r>
            <a:r>
              <a:rPr lang="en-US" sz="3200" u="none" strike="noStrike" cap="none" dirty="0">
                <a:solidFill>
                  <a:srgbClr val="00FF00"/>
                </a:solidFill>
                <a:latin typeface="Arial" charset="0"/>
                <a:ea typeface="Arial" charset="0"/>
                <a:cs typeface="Arial" charset="0"/>
                <a:sym typeface="Cabin"/>
              </a:rPr>
              <a:t>variable </a:t>
            </a:r>
            <a:r>
              <a:rPr lang="en-US" sz="3200" u="none" strike="noStrike" cap="none" dirty="0">
                <a:solidFill>
                  <a:schemeClr val="lt1"/>
                </a:solidFill>
                <a:latin typeface="Arial" charset="0"/>
                <a:ea typeface="Arial" charset="0"/>
                <a:cs typeface="Arial" charset="0"/>
                <a:sym typeface="Cabin"/>
              </a:rPr>
              <a:t>in a later statement</a:t>
            </a:r>
          </a:p>
        </p:txBody>
      </p:sp>
      <p:sp>
        <p:nvSpPr>
          <p:cNvPr id="259" name="Shape 259"/>
          <p:cNvSpPr txBox="1"/>
          <p:nvPr/>
        </p:nvSpPr>
        <p:spPr>
          <a:xfrm>
            <a:off x="10388600" y="5083164"/>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12.2</a:t>
            </a:r>
          </a:p>
        </p:txBody>
      </p:sp>
      <p:sp>
        <p:nvSpPr>
          <p:cNvPr id="260" name="Shape 260"/>
          <p:cNvSpPr txBox="1"/>
          <p:nvPr/>
        </p:nvSpPr>
        <p:spPr>
          <a:xfrm>
            <a:off x="9534525" y="5280014"/>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261" name="Shape 261"/>
          <p:cNvSpPr txBox="1"/>
          <p:nvPr/>
        </p:nvSpPr>
        <p:spPr>
          <a:xfrm>
            <a:off x="10350500" y="6721464"/>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14               </a:t>
            </a:r>
          </a:p>
        </p:txBody>
      </p:sp>
      <p:sp>
        <p:nvSpPr>
          <p:cNvPr id="262" name="Shape 262"/>
          <p:cNvSpPr txBox="1"/>
          <p:nvPr/>
        </p:nvSpPr>
        <p:spPr>
          <a:xfrm>
            <a:off x="9518650" y="6924664"/>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y</a:t>
            </a:r>
          </a:p>
        </p:txBody>
      </p:sp>
      <p:sp>
        <p:nvSpPr>
          <p:cNvPr id="263" name="Shape 263"/>
          <p:cNvSpPr txBox="1"/>
          <p:nvPr/>
        </p:nvSpPr>
        <p:spPr>
          <a:xfrm>
            <a:off x="2624125" y="5314827"/>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x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y</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14</a:t>
            </a:r>
          </a:p>
          <a:p>
            <a:pPr marL="0" marR="0" lvl="0" indent="0" algn="ctr" rtl="0">
              <a:lnSpc>
                <a:spcPct val="100000"/>
              </a:lnSpc>
              <a:spcBef>
                <a:spcPts val="0"/>
              </a:spcBef>
              <a:spcAft>
                <a:spcPts val="0"/>
              </a:spcAft>
              <a:buNone/>
            </a:pPr>
            <a:endParaRPr sz="4800" b="1" dirty="0">
              <a:latin typeface="Courier"/>
              <a:ea typeface="Courier"/>
              <a:cs typeface="Courier"/>
              <a:sym typeface="Courier New"/>
            </a:endParaRPr>
          </a:p>
        </p:txBody>
      </p:sp>
      <p:sp>
        <p:nvSpPr>
          <p:cNvPr id="264" name="Shape 264"/>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a:latin typeface="Courier"/>
              <a:ea typeface="Courier"/>
              <a:cs typeface="Courier"/>
              <a:sym typeface="Courier New"/>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cxnSp>
        <p:nvCxnSpPr>
          <p:cNvPr id="310" name="Shape 310"/>
          <p:cNvCxnSpPr/>
          <p:nvPr/>
        </p:nvCxnSpPr>
        <p:spPr>
          <a:xfrm rot="10800000">
            <a:off x="11017136" y="557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11" name="Shape 311"/>
          <p:cNvSpPr/>
          <p:nvPr/>
        </p:nvSpPr>
        <p:spPr>
          <a:xfrm>
            <a:off x="9601200" y="11176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9900"/>
                </a:solidFill>
                <a:latin typeface="Arial" charset="0"/>
                <a:ea typeface="Arial" charset="0"/>
                <a:cs typeface="Arial" charset="0"/>
                <a:sym typeface="Cabin"/>
              </a:rPr>
              <a:t>True ?</a:t>
            </a:r>
          </a:p>
        </p:txBody>
      </p:sp>
      <p:cxnSp>
        <p:nvCxnSpPr>
          <p:cNvPr id="312" name="Shape 312"/>
          <p:cNvCxnSpPr/>
          <p:nvPr/>
        </p:nvCxnSpPr>
        <p:spPr>
          <a:xfrm rot="10800000" flipH="1">
            <a:off x="10985100" y="2425800"/>
            <a:ext cx="51300" cy="3954599"/>
          </a:xfrm>
          <a:prstGeom prst="straightConnector1">
            <a:avLst/>
          </a:prstGeom>
          <a:noFill/>
          <a:ln w="76200" cap="rnd" cmpd="sng">
            <a:solidFill>
              <a:srgbClr val="00FFFF"/>
            </a:solidFill>
            <a:prstDash val="solid"/>
            <a:miter/>
            <a:headEnd type="none" w="med" len="med"/>
            <a:tailEnd type="stealth" w="med" len="med"/>
          </a:ln>
        </p:spPr>
      </p:cxnSp>
      <p:cxnSp>
        <p:nvCxnSpPr>
          <p:cNvPr id="313" name="Shape 313"/>
          <p:cNvCxnSpPr/>
          <p:nvPr/>
        </p:nvCxnSpPr>
        <p:spPr>
          <a:xfrm rot="10800000">
            <a:off x="12382475" y="1746225"/>
            <a:ext cx="777899" cy="15899"/>
          </a:xfrm>
          <a:prstGeom prst="straightConnector1">
            <a:avLst/>
          </a:prstGeom>
          <a:noFill/>
          <a:ln w="76200" cap="rnd" cmpd="sng">
            <a:solidFill>
              <a:srgbClr val="00FFFF"/>
            </a:solidFill>
            <a:prstDash val="solid"/>
            <a:miter/>
            <a:headEnd type="none" w="med" len="med"/>
            <a:tailEnd type="none" w="med" len="med"/>
          </a:ln>
        </p:spPr>
      </p:cxnSp>
      <p:cxnSp>
        <p:nvCxnSpPr>
          <p:cNvPr id="314" name="Shape 314"/>
          <p:cNvCxnSpPr>
            <a:stCxn id="315" idx="0"/>
            <a:endCxn id="316" idx="2"/>
          </p:cNvCxnSpPr>
          <p:nvPr/>
        </p:nvCxnSpPr>
        <p:spPr>
          <a:xfrm rot="10800000" flipH="1">
            <a:off x="13169949" y="3149800"/>
            <a:ext cx="50700" cy="2044500"/>
          </a:xfrm>
          <a:prstGeom prst="straightConnector1">
            <a:avLst/>
          </a:prstGeom>
          <a:noFill/>
          <a:ln w="76200" cap="rnd" cmpd="sng">
            <a:solidFill>
              <a:srgbClr val="00FFFF"/>
            </a:solidFill>
            <a:prstDash val="solid"/>
            <a:miter/>
            <a:headEnd type="none" w="med" len="med"/>
            <a:tailEnd type="none" w="med" len="med"/>
          </a:ln>
        </p:spPr>
      </p:cxnSp>
      <p:cxnSp>
        <p:nvCxnSpPr>
          <p:cNvPr id="317" name="Shape 317"/>
          <p:cNvCxnSpPr/>
          <p:nvPr/>
        </p:nvCxnSpPr>
        <p:spPr>
          <a:xfrm>
            <a:off x="10973000" y="6380400"/>
            <a:ext cx="2223899" cy="0"/>
          </a:xfrm>
          <a:prstGeom prst="straightConnector1">
            <a:avLst/>
          </a:prstGeom>
          <a:noFill/>
          <a:ln w="76200" cap="rnd" cmpd="sng">
            <a:solidFill>
              <a:srgbClr val="00FFFF"/>
            </a:solidFill>
            <a:prstDash val="solid"/>
            <a:miter/>
            <a:headEnd type="none" w="med" len="med"/>
            <a:tailEnd type="none" w="med" len="med"/>
          </a:ln>
        </p:spPr>
      </p:cxnSp>
      <p:cxnSp>
        <p:nvCxnSpPr>
          <p:cNvPr id="318" name="Shape 318"/>
          <p:cNvCxnSpPr/>
          <p:nvPr/>
        </p:nvCxnSpPr>
        <p:spPr>
          <a:xfrm flipH="1">
            <a:off x="9245574" y="1762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319" name="Shape 319"/>
          <p:cNvCxnSpPr/>
          <p:nvPr/>
        </p:nvCxnSpPr>
        <p:spPr>
          <a:xfrm rot="10800000" flipH="1">
            <a:off x="10942636" y="6889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20" name="Shape 320"/>
          <p:cNvCxnSpPr/>
          <p:nvPr/>
        </p:nvCxnSpPr>
        <p:spPr>
          <a:xfrm rot="10800000" flipH="1">
            <a:off x="9202736" y="1752611"/>
            <a:ext cx="58800" cy="5154599"/>
          </a:xfrm>
          <a:prstGeom prst="straightConnector1">
            <a:avLst/>
          </a:prstGeom>
          <a:noFill/>
          <a:ln w="76200" cap="rnd" cmpd="sng">
            <a:solidFill>
              <a:srgbClr val="00FFFF"/>
            </a:solidFill>
            <a:prstDash val="solid"/>
            <a:miter/>
            <a:headEnd type="stealth" w="med" len="med"/>
            <a:tailEnd type="none" w="med" len="med"/>
          </a:ln>
        </p:spPr>
      </p:cxnSp>
      <p:cxnSp>
        <p:nvCxnSpPr>
          <p:cNvPr id="321" name="Shape 321"/>
          <p:cNvCxnSpPr/>
          <p:nvPr/>
        </p:nvCxnSpPr>
        <p:spPr>
          <a:xfrm>
            <a:off x="9216150" y="6870200"/>
            <a:ext cx="1723200" cy="36899"/>
          </a:xfrm>
          <a:prstGeom prst="straightConnector1">
            <a:avLst/>
          </a:prstGeom>
          <a:noFill/>
          <a:ln w="76200" cap="rnd" cmpd="sng">
            <a:solidFill>
              <a:srgbClr val="00FFFF"/>
            </a:solidFill>
            <a:prstDash val="solid"/>
            <a:miter/>
            <a:headEnd type="none" w="med" len="med"/>
            <a:tailEnd type="none" w="med" len="med"/>
          </a:ln>
        </p:spPr>
      </p:cxnSp>
      <p:sp>
        <p:nvSpPr>
          <p:cNvPr id="322" name="Shape 322"/>
          <p:cNvSpPr txBox="1"/>
          <p:nvPr/>
        </p:nvSpPr>
        <p:spPr>
          <a:xfrm>
            <a:off x="8721725" y="1003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323" name="Shape 323"/>
          <p:cNvSpPr txBox="1"/>
          <p:nvPr/>
        </p:nvSpPr>
        <p:spPr>
          <a:xfrm>
            <a:off x="9499600" y="7505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print('Done')</a:t>
            </a:r>
            <a:endParaRPr lang="en-US" sz="3500" u="none" strike="noStrike" cap="none" dirty="0">
              <a:solidFill>
                <a:schemeClr val="lt1"/>
              </a:solidFill>
              <a:latin typeface="Arial" charset="0"/>
              <a:ea typeface="Arial" charset="0"/>
              <a:cs typeface="Arial" charset="0"/>
              <a:sym typeface="Cabin"/>
            </a:endParaRPr>
          </a:p>
        </p:txBody>
      </p:sp>
      <p:sp>
        <p:nvSpPr>
          <p:cNvPr id="324" name="Shape 324"/>
          <p:cNvSpPr txBox="1"/>
          <p:nvPr/>
        </p:nvSpPr>
        <p:spPr>
          <a:xfrm>
            <a:off x="12838111" y="1003300"/>
            <a:ext cx="104912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Yes</a:t>
            </a:r>
          </a:p>
        </p:txBody>
      </p:sp>
      <p:sp>
        <p:nvSpPr>
          <p:cNvPr id="316" name="Shape 316"/>
          <p:cNvSpPr txBox="1"/>
          <p:nvPr/>
        </p:nvSpPr>
        <p:spPr>
          <a:xfrm>
            <a:off x="11760200" y="24003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sp>
        <p:nvSpPr>
          <p:cNvPr id="315" name="Shape 315"/>
          <p:cNvSpPr txBox="1"/>
          <p:nvPr/>
        </p:nvSpPr>
        <p:spPr>
          <a:xfrm>
            <a:off x="11709400" y="51943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cxnSp>
        <p:nvCxnSpPr>
          <p:cNvPr id="325" name="Shape 325"/>
          <p:cNvCxnSpPr/>
          <p:nvPr/>
        </p:nvCxnSpPr>
        <p:spPr>
          <a:xfrm rot="10800000">
            <a:off x="14816037" y="4679911"/>
            <a:ext cx="1016099" cy="1490699"/>
          </a:xfrm>
          <a:prstGeom prst="straightConnector1">
            <a:avLst/>
          </a:prstGeom>
          <a:noFill/>
          <a:ln w="76200" cap="rnd" cmpd="sng">
            <a:solidFill>
              <a:srgbClr val="FFFF00"/>
            </a:solidFill>
            <a:prstDash val="solid"/>
            <a:miter/>
            <a:headEnd type="stealth" w="med" len="med"/>
            <a:tailEnd type="none" w="med" len="med"/>
          </a:ln>
        </p:spPr>
      </p:cxnSp>
      <p:cxnSp>
        <p:nvCxnSpPr>
          <p:cNvPr id="326" name="Shape 326"/>
          <p:cNvCxnSpPr/>
          <p:nvPr/>
        </p:nvCxnSpPr>
        <p:spPr>
          <a:xfrm rot="10800000" flipH="1">
            <a:off x="11952286" y="6145311"/>
            <a:ext cx="3849600" cy="1346100"/>
          </a:xfrm>
          <a:prstGeom prst="straightConnector1">
            <a:avLst/>
          </a:prstGeom>
          <a:noFill/>
          <a:ln w="76200" cap="rnd" cmpd="sng">
            <a:solidFill>
              <a:srgbClr val="FFFF00"/>
            </a:solidFill>
            <a:prstDash val="solid"/>
            <a:miter/>
            <a:headEnd type="stealth" w="med" len="med"/>
            <a:tailEnd type="none" w="med" len="med"/>
          </a:ln>
        </p:spPr>
      </p:cxnSp>
      <p:sp>
        <p:nvSpPr>
          <p:cNvPr id="327" name="Shape 327"/>
          <p:cNvSpPr txBox="1"/>
          <p:nvPr/>
        </p:nvSpPr>
        <p:spPr>
          <a:xfrm>
            <a:off x="1752600" y="1195375"/>
            <a:ext cx="65580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FF9900"/>
                </a:solidFill>
                <a:latin typeface="Courier"/>
                <a:ea typeface="Courier"/>
                <a:cs typeface="Courier"/>
                <a:sym typeface="Courier New"/>
              </a:rPr>
              <a:t>input</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lt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line</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smtClean="0">
                <a:solidFill>
                  <a:srgbClr val="FFFFFF"/>
                </a:solidFill>
                <a:latin typeface="Courier"/>
                <a:ea typeface="Courier"/>
                <a:cs typeface="Courier"/>
                <a:sym typeface="Courier New"/>
              </a:rPr>
              <a:t>'Done!')</a:t>
            </a:r>
            <a:endParaRPr lang="en-US" sz="3000" i="0" u="none" strike="noStrike" cap="none" dirty="0">
              <a:solidFill>
                <a:srgbClr val="FFFFFF"/>
              </a:solidFill>
              <a:latin typeface="Courier"/>
              <a:ea typeface="Courier"/>
              <a:cs typeface="Courier"/>
              <a:sym typeface="Courier New"/>
            </a:endParaRPr>
          </a:p>
        </p:txBody>
      </p:sp>
      <p:cxnSp>
        <p:nvCxnSpPr>
          <p:cNvPr id="328" name="Shape 328"/>
          <p:cNvCxnSpPr/>
          <p:nvPr/>
        </p:nvCxnSpPr>
        <p:spPr>
          <a:xfrm rot="10800000">
            <a:off x="1318899" y="3504149"/>
            <a:ext cx="348900" cy="544500"/>
          </a:xfrm>
          <a:prstGeom prst="straightConnector1">
            <a:avLst/>
          </a:prstGeom>
          <a:noFill/>
          <a:ln w="50800" cap="rnd" cmpd="sng">
            <a:solidFill>
              <a:srgbClr val="FFFF00"/>
            </a:solidFill>
            <a:prstDash val="solid"/>
            <a:miter/>
            <a:headEnd type="stealth" w="med" len="med"/>
            <a:tailEnd type="none" w="med" len="med"/>
          </a:ln>
        </p:spPr>
      </p:cxnSp>
      <p:cxnSp>
        <p:nvCxnSpPr>
          <p:cNvPr id="329" name="Shape 329"/>
          <p:cNvCxnSpPr/>
          <p:nvPr/>
        </p:nvCxnSpPr>
        <p:spPr>
          <a:xfrm rot="10800000" flipH="1">
            <a:off x="1265939" y="3116201"/>
            <a:ext cx="1787100" cy="377099"/>
          </a:xfrm>
          <a:prstGeom prst="straightConnector1">
            <a:avLst/>
          </a:prstGeom>
          <a:noFill/>
          <a:ln w="50800" cap="rnd" cmpd="sng">
            <a:solidFill>
              <a:srgbClr val="FFFF00"/>
            </a:solidFill>
            <a:prstDash val="solid"/>
            <a:miter/>
            <a:headEnd type="stealth" w="med" len="med"/>
            <a:tailEnd type="none" w="med" len="med"/>
          </a:ln>
        </p:spPr>
      </p:cxnSp>
      <p:cxnSp>
        <p:nvCxnSpPr>
          <p:cNvPr id="330" name="Shape 330"/>
          <p:cNvCxnSpPr/>
          <p:nvPr/>
        </p:nvCxnSpPr>
        <p:spPr>
          <a:xfrm rot="10800000">
            <a:off x="13209400" y="3186225"/>
            <a:ext cx="1026899" cy="619799"/>
          </a:xfrm>
          <a:prstGeom prst="straightConnector1">
            <a:avLst/>
          </a:prstGeom>
          <a:noFill/>
          <a:ln w="76200" cap="rnd" cmpd="sng">
            <a:solidFill>
              <a:srgbClr val="00FFFF"/>
            </a:solidFill>
            <a:prstDash val="solid"/>
            <a:miter/>
            <a:headEnd type="none" w="med" len="med"/>
            <a:tailEnd type="none" w="med" len="med"/>
          </a:ln>
        </p:spPr>
      </p:cxnSp>
      <p:pic>
        <p:nvPicPr>
          <p:cNvPr id="331" name="Shape 331"/>
          <p:cNvPicPr preferRelativeResize="0"/>
          <p:nvPr/>
        </p:nvPicPr>
        <p:blipFill rotWithShape="1">
          <a:blip r:embed="rId3">
            <a:alphaModFix/>
          </a:blip>
          <a:srcRect/>
          <a:stretch/>
        </p:blipFill>
        <p:spPr>
          <a:xfrm>
            <a:off x="3066338" y="5150641"/>
            <a:ext cx="2184399" cy="2039937"/>
          </a:xfrm>
          <a:prstGeom prst="rect">
            <a:avLst/>
          </a:prstGeom>
          <a:noFill/>
          <a:ln>
            <a:noFill/>
          </a:ln>
        </p:spPr>
      </p:pic>
      <p:sp>
        <p:nvSpPr>
          <p:cNvPr id="332" name="Shape 332"/>
          <p:cNvSpPr txBox="1"/>
          <p:nvPr/>
        </p:nvSpPr>
        <p:spPr>
          <a:xfrm>
            <a:off x="415213" y="7362029"/>
            <a:ext cx="8615399"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400" u="sng" strike="noStrike" cap="none" dirty="0">
                <a:solidFill>
                  <a:srgbClr val="FFFF00"/>
                </a:solidFill>
                <a:latin typeface="Arial" charset="0"/>
                <a:ea typeface="Arial" charset="0"/>
                <a:cs typeface="Arial" charset="0"/>
                <a:sym typeface="Cabin"/>
                <a:hlinkClick r:id="rId4"/>
              </a:rPr>
              <a:t>http://en.wikipedia.org/wiki/Transporter_(Star_Trek)</a:t>
            </a:r>
          </a:p>
        </p:txBody>
      </p:sp>
      <p:sp>
        <p:nvSpPr>
          <p:cNvPr id="333" name="Shape 333"/>
          <p:cNvSpPr txBox="1"/>
          <p:nvPr/>
        </p:nvSpPr>
        <p:spPr>
          <a:xfrm>
            <a:off x="13665200" y="38735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rgbClr val="FFFFFF"/>
                </a:solidFill>
                <a:latin typeface="Arial" charset="0"/>
                <a:ea typeface="Arial" charset="0"/>
                <a:cs typeface="Arial" charset="0"/>
                <a:sym typeface="Cabin"/>
              </a:rPr>
              <a:t>break</a:t>
            </a:r>
          </a:p>
        </p:txBody>
      </p:sp>
      <p:cxnSp>
        <p:nvCxnSpPr>
          <p:cNvPr id="334" name="Shape 334"/>
          <p:cNvCxnSpPr/>
          <p:nvPr/>
        </p:nvCxnSpPr>
        <p:spPr>
          <a:xfrm rot="10800000">
            <a:off x="13213562" y="5921398"/>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335" name="Shape 335"/>
          <p:cNvCxnSpPr/>
          <p:nvPr/>
        </p:nvCxnSpPr>
        <p:spPr>
          <a:xfrm rot="10800000">
            <a:off x="13128537" y="1805749"/>
            <a:ext cx="14400" cy="566699"/>
          </a:xfrm>
          <a:prstGeom prst="straightConnector1">
            <a:avLst/>
          </a:prstGeom>
          <a:noFill/>
          <a:ln w="76200" cap="rnd" cmpd="sng">
            <a:solidFill>
              <a:srgbClr val="00FFFF"/>
            </a:solidFill>
            <a:prstDash val="solid"/>
            <a:miter/>
            <a:headEnd type="stealth" w="med" len="med"/>
            <a:tailEnd type="none" w="med" len="med"/>
          </a:ln>
        </p:spPr>
      </p:cxnSp>
    </p:spTree>
    <p:extLst>
      <p:ext uri="{BB962C8B-B14F-4D97-AF65-F5344CB8AC3E}">
        <p14:creationId xmlns:p14="http://schemas.microsoft.com/office/powerpoint/2010/main" val="9931798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a:solidFill>
                  <a:srgbClr val="FFD966"/>
                </a:solidFill>
                <a:latin typeface="Arial" charset="0"/>
                <a:ea typeface="Arial" charset="0"/>
                <a:cs typeface="Arial" charset="0"/>
                <a:sym typeface="Cabin"/>
              </a:rPr>
              <a:t>Finishing an Iteration with </a:t>
            </a:r>
            <a:r>
              <a:rPr lang="en-US" sz="7200" u="none" strike="noStrike" cap="none">
                <a:solidFill>
                  <a:srgbClr val="FFFF00"/>
                </a:solidFill>
                <a:latin typeface="Arial" charset="0"/>
                <a:ea typeface="Arial" charset="0"/>
                <a:cs typeface="Arial" charset="0"/>
                <a:sym typeface="Cabin"/>
              </a:rPr>
              <a:t>continue</a:t>
            </a:r>
          </a:p>
        </p:txBody>
      </p:sp>
      <p:sp>
        <p:nvSpPr>
          <p:cNvPr id="349" name="Shape 349"/>
          <p:cNvSpPr txBox="1">
            <a:spLocks noGrp="1"/>
          </p:cNvSpPr>
          <p:nvPr>
            <p:ph type="body" idx="1"/>
          </p:nvPr>
        </p:nvSpPr>
        <p:spPr>
          <a:xfrm>
            <a:off x="1155700" y="2603500"/>
            <a:ext cx="13932000" cy="1768475"/>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n-US" sz="3600" u="none" strike="noStrike" cap="none">
                <a:solidFill>
                  <a:schemeClr val="lt1"/>
                </a:solidFill>
                <a:latin typeface="Arial" charset="0"/>
                <a:ea typeface="Arial" charset="0"/>
                <a:cs typeface="Arial" charset="0"/>
                <a:sym typeface="Cabin"/>
              </a:rPr>
              <a:t>The </a:t>
            </a:r>
            <a:r>
              <a:rPr lang="en-US" sz="3600" u="none" strike="noStrike" cap="none">
                <a:solidFill>
                  <a:srgbClr val="FFFF00"/>
                </a:solidFill>
                <a:latin typeface="Arial" charset="0"/>
                <a:ea typeface="Arial" charset="0"/>
                <a:cs typeface="Arial" charset="0"/>
                <a:sym typeface="Cabin"/>
              </a:rPr>
              <a:t>continue</a:t>
            </a:r>
            <a:r>
              <a:rPr lang="en-US" sz="3600" u="none" strike="noStrike" cap="none">
                <a:solidFill>
                  <a:schemeClr val="lt1"/>
                </a:solidFill>
                <a:latin typeface="Arial" charset="0"/>
                <a:ea typeface="Arial" charset="0"/>
                <a:cs typeface="Arial" charset="0"/>
                <a:sym typeface="Cabin"/>
              </a:rPr>
              <a:t> statement ends the </a:t>
            </a:r>
            <a:r>
              <a:rPr lang="en-US" sz="3600" u="none" strike="noStrike" cap="none">
                <a:solidFill>
                  <a:srgbClr val="00FFFF"/>
                </a:solidFill>
                <a:latin typeface="Arial" charset="0"/>
                <a:ea typeface="Arial" charset="0"/>
                <a:cs typeface="Arial" charset="0"/>
                <a:sym typeface="Cabin"/>
              </a:rPr>
              <a:t>current iteration</a:t>
            </a:r>
            <a:r>
              <a:rPr lang="en-US" sz="3600" u="none" strike="noStrike" cap="none">
                <a:solidFill>
                  <a:schemeClr val="lt1"/>
                </a:solidFill>
                <a:latin typeface="Arial" charset="0"/>
                <a:ea typeface="Arial" charset="0"/>
                <a:cs typeface="Arial" charset="0"/>
                <a:sym typeface="Cabin"/>
              </a:rPr>
              <a:t> and jumps to the </a:t>
            </a:r>
            <a:r>
              <a:rPr lang="en-US" sz="3600" u="none" strike="noStrike" cap="none">
                <a:solidFill>
                  <a:srgbClr val="FFFF00"/>
                </a:solidFill>
                <a:latin typeface="Arial" charset="0"/>
                <a:ea typeface="Arial" charset="0"/>
                <a:cs typeface="Arial" charset="0"/>
                <a:sym typeface="Cabin"/>
              </a:rPr>
              <a:t>top of the loop</a:t>
            </a:r>
            <a:r>
              <a:rPr lang="en-US" sz="3600" u="none" strike="noStrike" cap="none">
                <a:solidFill>
                  <a:schemeClr val="lt1"/>
                </a:solidFill>
                <a:latin typeface="Arial" charset="0"/>
                <a:ea typeface="Arial" charset="0"/>
                <a:cs typeface="Arial" charset="0"/>
                <a:sym typeface="Cabin"/>
              </a:rPr>
              <a:t> and starts the next iteration</a:t>
            </a:r>
          </a:p>
        </p:txBody>
      </p:sp>
      <p:sp>
        <p:nvSpPr>
          <p:cNvPr id="350" name="Shape 350"/>
          <p:cNvSpPr txBox="1"/>
          <p:nvPr/>
        </p:nvSpPr>
        <p:spPr>
          <a:xfrm>
            <a:off x="3098800" y="4146550"/>
            <a:ext cx="64995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a:rPr>
              <a:t>while</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smtClean="0">
                <a:solidFill>
                  <a:srgbClr val="FF9900"/>
                </a:solidFill>
                <a:latin typeface="Courier"/>
                <a:ea typeface="Courier"/>
                <a:cs typeface="Courier"/>
                <a:sym typeface="Courier New"/>
              </a:rPr>
              <a:t>True</a:t>
            </a:r>
            <a:r>
              <a:rPr lang="en-US" sz="3000" i="0" u="none" strike="noStrike" cap="none" dirty="0" smtClean="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line</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smtClean="0">
                <a:solidFill>
                  <a:srgbClr val="00FFFF"/>
                </a:solidFill>
                <a:latin typeface="Courier"/>
                <a:ea typeface="Courier"/>
                <a:cs typeface="Courier"/>
                <a:sym typeface="Courier New"/>
              </a:rPr>
              <a:t>=</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smtClean="0">
                <a:solidFill>
                  <a:srgbClr val="FF9900"/>
                </a:solidFill>
                <a:latin typeface="Courier"/>
                <a:ea typeface="Courier"/>
                <a:cs typeface="Courier"/>
                <a:sym typeface="Courier New"/>
              </a:rPr>
              <a:t>input(</a:t>
            </a:r>
            <a:r>
              <a:rPr lang="en-US" sz="3000" i="0" u="none" strike="noStrike" cap="none" dirty="0" smtClean="0">
                <a:solidFill>
                  <a:srgbClr val="FFFFFF"/>
                </a:solidFill>
                <a:latin typeface="Courier"/>
                <a:ea typeface="Courier"/>
                <a:cs typeface="Courier"/>
                <a:sym typeface="Courier New"/>
              </a:rPr>
              <a:t>'&gt; '</a:t>
            </a:r>
            <a:r>
              <a:rPr lang="en-US" sz="3000" i="0" u="none" strike="noStrike" cap="none" dirty="0" smtClean="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if</a:t>
            </a:r>
            <a:r>
              <a:rPr lang="en-US" sz="3000" i="0" u="none" strike="noStrike" cap="none" dirty="0" smtClean="0">
                <a:solidFill>
                  <a:srgbClr val="00FF00"/>
                </a:solidFill>
                <a:latin typeface="Courier"/>
                <a:ea typeface="Courier"/>
                <a:cs typeface="Courier"/>
                <a:sym typeface="Courier New"/>
              </a:rPr>
              <a:t> line[0]</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smtClean="0">
                <a:solidFill>
                  <a:srgbClr val="00FFFF"/>
                </a:solidFill>
                <a:latin typeface="Courier"/>
                <a:ea typeface="Courier"/>
                <a:cs typeface="Courier"/>
                <a:sym typeface="Courier New"/>
              </a:rPr>
              <a:t>== </a:t>
            </a:r>
            <a:r>
              <a:rPr lang="en-US" sz="3000" i="0" u="none" strike="noStrike" cap="none" dirty="0" smtClean="0">
                <a:solidFill>
                  <a:srgbClr val="FFFFFF"/>
                </a:solidFill>
                <a:latin typeface="Courier"/>
                <a:ea typeface="Courier"/>
                <a:cs typeface="Courier"/>
                <a:sym typeface="Courier New"/>
              </a:rPr>
              <a:t>'#'</a:t>
            </a:r>
            <a:r>
              <a:rPr lang="en-US" sz="3000" i="0" u="none" strike="noStrike" cap="none" dirty="0" smtClean="0">
                <a:solidFill>
                  <a:srgbClr val="FF7F00"/>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a:t>
            </a:r>
            <a:r>
              <a:rPr lang="en-US" sz="3000" i="0" u="none" strike="noStrike" cap="none" dirty="0" smtClean="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if </a:t>
            </a:r>
            <a:r>
              <a:rPr lang="en-US" sz="3000" i="0" u="none" strike="noStrike" cap="none" dirty="0" smtClean="0">
                <a:solidFill>
                  <a:srgbClr val="00FF00"/>
                </a:solidFill>
                <a:latin typeface="Courier"/>
                <a:ea typeface="Courier"/>
                <a:cs typeface="Courier"/>
                <a:sym typeface="Courier New"/>
              </a:rPr>
              <a:t>line</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smtClean="0">
                <a:solidFill>
                  <a:srgbClr val="00FFFF"/>
                </a:solidFill>
                <a:latin typeface="Courier"/>
                <a:ea typeface="Courier"/>
                <a:cs typeface="Courier"/>
                <a:sym typeface="Courier New"/>
              </a:rPr>
              <a:t>==</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smtClean="0">
                <a:solidFill>
                  <a:srgbClr val="FFFFFF"/>
                </a:solidFill>
                <a:latin typeface="Courier"/>
                <a:ea typeface="Courier"/>
                <a:cs typeface="Courier"/>
                <a:sym typeface="Courier New"/>
              </a:rPr>
              <a:t>'done'</a:t>
            </a:r>
            <a:r>
              <a:rPr lang="en-US" sz="3000" i="0" u="none" strike="noStrike" cap="none" dirty="0" smtClean="0">
                <a:solidFill>
                  <a:srgbClr val="FF7F00"/>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lt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line</a:t>
            </a:r>
            <a:r>
              <a:rPr lang="en-US" sz="3000" i="0" u="none" strike="noStrike" cap="none" dirty="0" smtClean="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lt1"/>
                </a:solidFill>
                <a:latin typeface="Courier"/>
                <a:ea typeface="Courier"/>
                <a:cs typeface="Courier"/>
                <a:sym typeface="Courier New"/>
              </a:rPr>
              <a:t>(</a:t>
            </a:r>
            <a:r>
              <a:rPr lang="en-US" sz="3000" i="0" u="none" strike="noStrike" cap="none" dirty="0" smtClean="0">
                <a:solidFill>
                  <a:srgbClr val="FFFFFF"/>
                </a:solidFill>
                <a:latin typeface="Courier"/>
                <a:ea typeface="Courier"/>
                <a:cs typeface="Courier"/>
                <a:sym typeface="Courier New"/>
              </a:rPr>
              <a:t>'Done!')</a:t>
            </a:r>
            <a:endParaRPr lang="en-US" sz="3000" i="0" u="none" strike="noStrike" cap="none" dirty="0">
              <a:solidFill>
                <a:srgbClr val="FFFFFF"/>
              </a:solidFill>
              <a:latin typeface="Courier"/>
              <a:ea typeface="Courier"/>
              <a:cs typeface="Courier"/>
              <a:sym typeface="Courier New"/>
            </a:endParaRPr>
          </a:p>
        </p:txBody>
      </p:sp>
      <p:sp>
        <p:nvSpPr>
          <p:cNvPr id="351" name="Shape 351"/>
          <p:cNvSpPr txBox="1"/>
          <p:nvPr/>
        </p:nvSpPr>
        <p:spPr>
          <a:xfrm>
            <a:off x="11172825" y="4494212"/>
            <a:ext cx="3576637"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 don't 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Done!</a:t>
            </a:r>
          </a:p>
        </p:txBody>
      </p:sp>
      <p:cxnSp>
        <p:nvCxnSpPr>
          <p:cNvPr id="352" name="Shape 352"/>
          <p:cNvCxnSpPr/>
          <p:nvPr/>
        </p:nvCxnSpPr>
        <p:spPr>
          <a:xfrm flipH="1">
            <a:off x="2930400" y="4975800"/>
            <a:ext cx="150899" cy="719999"/>
          </a:xfrm>
          <a:prstGeom prst="straightConnector1">
            <a:avLst/>
          </a:prstGeom>
          <a:noFill/>
          <a:ln w="50800" cap="rnd" cmpd="sng">
            <a:solidFill>
              <a:srgbClr val="FFFF00"/>
            </a:solidFill>
            <a:prstDash val="solid"/>
            <a:miter/>
            <a:headEnd type="stealth" w="med" len="med"/>
            <a:tailEnd type="none" w="med" len="med"/>
          </a:ln>
        </p:spPr>
      </p:cxnSp>
      <p:cxnSp>
        <p:nvCxnSpPr>
          <p:cNvPr id="353" name="Shape 353"/>
          <p:cNvCxnSpPr/>
          <p:nvPr/>
        </p:nvCxnSpPr>
        <p:spPr>
          <a:xfrm>
            <a:off x="2874961" y="5695950"/>
            <a:ext cx="1907099" cy="440399"/>
          </a:xfrm>
          <a:prstGeom prst="straightConnector1">
            <a:avLst/>
          </a:prstGeom>
          <a:noFill/>
          <a:ln w="50800" cap="rnd" cmpd="sng">
            <a:solidFill>
              <a:srgbClr val="FFFF00"/>
            </a:solidFill>
            <a:prstDash val="solid"/>
            <a:miter/>
            <a:headEnd type="stealth" w="med" len="med"/>
            <a:tailEnd type="none" w="med" len="med"/>
          </a:ln>
        </p:spPr>
      </p:cxnSp>
    </p:spTree>
    <p:extLst>
      <p:ext uri="{BB962C8B-B14F-4D97-AF65-F5344CB8AC3E}">
        <p14:creationId xmlns:p14="http://schemas.microsoft.com/office/powerpoint/2010/main" val="15350359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cxnSp>
        <p:nvCxnSpPr>
          <p:cNvPr id="358" name="Shape 358"/>
          <p:cNvCxnSpPr/>
          <p:nvPr/>
        </p:nvCxnSpPr>
        <p:spPr>
          <a:xfrm rot="10800000">
            <a:off x="10991736" y="938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59" name="Shape 359"/>
          <p:cNvSpPr/>
          <p:nvPr/>
        </p:nvSpPr>
        <p:spPr>
          <a:xfrm>
            <a:off x="9575800" y="14986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9900"/>
                </a:solidFill>
                <a:latin typeface="Arial" charset="0"/>
                <a:ea typeface="Arial" charset="0"/>
                <a:cs typeface="Arial" charset="0"/>
                <a:sym typeface="Cabin"/>
              </a:rPr>
              <a:t>True ?</a:t>
            </a:r>
          </a:p>
        </p:txBody>
      </p:sp>
      <p:cxnSp>
        <p:nvCxnSpPr>
          <p:cNvPr id="360" name="Shape 360"/>
          <p:cNvCxnSpPr/>
          <p:nvPr/>
        </p:nvCxnSpPr>
        <p:spPr>
          <a:xfrm flipH="1" flipV="1">
            <a:off x="10995701" y="2681851"/>
            <a:ext cx="34625" cy="3920559"/>
          </a:xfrm>
          <a:prstGeom prst="straightConnector1">
            <a:avLst/>
          </a:prstGeom>
          <a:noFill/>
          <a:ln w="76200" cap="rnd" cmpd="sng">
            <a:solidFill>
              <a:srgbClr val="00FFFF"/>
            </a:solidFill>
            <a:prstDash val="solid"/>
            <a:miter/>
            <a:headEnd type="none" w="med" len="med"/>
            <a:tailEnd type="stealth" w="med" len="med"/>
          </a:ln>
        </p:spPr>
      </p:cxnSp>
      <p:cxnSp>
        <p:nvCxnSpPr>
          <p:cNvPr id="361" name="Shape 361"/>
          <p:cNvCxnSpPr/>
          <p:nvPr/>
        </p:nvCxnSpPr>
        <p:spPr>
          <a:xfrm rot="10800000">
            <a:off x="12433374" y="2127325"/>
            <a:ext cx="678900" cy="10799"/>
          </a:xfrm>
          <a:prstGeom prst="straightConnector1">
            <a:avLst/>
          </a:prstGeom>
          <a:noFill/>
          <a:ln w="76200" cap="rnd" cmpd="sng">
            <a:solidFill>
              <a:srgbClr val="00FFFF"/>
            </a:solidFill>
            <a:prstDash val="solid"/>
            <a:miter/>
            <a:headEnd type="none" w="med" len="med"/>
            <a:tailEnd type="none" w="med" len="med"/>
          </a:ln>
        </p:spPr>
      </p:cxnSp>
      <p:cxnSp>
        <p:nvCxnSpPr>
          <p:cNvPr id="362" name="Shape 362"/>
          <p:cNvCxnSpPr/>
          <p:nvPr/>
        </p:nvCxnSpPr>
        <p:spPr>
          <a:xfrm>
            <a:off x="10991725" y="6602410"/>
            <a:ext cx="2178300" cy="3299"/>
          </a:xfrm>
          <a:prstGeom prst="straightConnector1">
            <a:avLst/>
          </a:prstGeom>
          <a:noFill/>
          <a:ln w="76200" cap="rnd" cmpd="sng">
            <a:solidFill>
              <a:srgbClr val="00FFFF"/>
            </a:solidFill>
            <a:prstDash val="solid"/>
            <a:miter/>
            <a:headEnd type="none" w="med" len="med"/>
            <a:tailEnd type="none" w="med" len="med"/>
          </a:ln>
        </p:spPr>
      </p:cxnSp>
      <p:cxnSp>
        <p:nvCxnSpPr>
          <p:cNvPr id="363" name="Shape 363"/>
          <p:cNvCxnSpPr/>
          <p:nvPr/>
        </p:nvCxnSpPr>
        <p:spPr>
          <a:xfrm flipH="1">
            <a:off x="9220174" y="2143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364" name="Shape 364"/>
          <p:cNvCxnSpPr/>
          <p:nvPr/>
        </p:nvCxnSpPr>
        <p:spPr>
          <a:xfrm rot="10800000" flipH="1">
            <a:off x="10917236" y="7027978"/>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65" name="Shape 365"/>
          <p:cNvCxnSpPr/>
          <p:nvPr/>
        </p:nvCxnSpPr>
        <p:spPr>
          <a:xfrm flipV="1">
            <a:off x="9245749" y="2133612"/>
            <a:ext cx="33237" cy="4911703"/>
          </a:xfrm>
          <a:prstGeom prst="straightConnector1">
            <a:avLst/>
          </a:prstGeom>
          <a:noFill/>
          <a:ln w="76200" cap="rnd" cmpd="sng">
            <a:solidFill>
              <a:srgbClr val="00FFFF"/>
            </a:solidFill>
            <a:prstDash val="solid"/>
            <a:miter/>
            <a:headEnd type="stealth" w="med" len="med"/>
            <a:tailEnd type="none" w="med" len="med"/>
          </a:ln>
        </p:spPr>
      </p:cxnSp>
      <p:cxnSp>
        <p:nvCxnSpPr>
          <p:cNvPr id="366" name="Shape 366"/>
          <p:cNvCxnSpPr/>
          <p:nvPr/>
        </p:nvCxnSpPr>
        <p:spPr>
          <a:xfrm>
            <a:off x="9161461" y="7045315"/>
            <a:ext cx="1752600" cy="0"/>
          </a:xfrm>
          <a:prstGeom prst="straightConnector1">
            <a:avLst/>
          </a:prstGeom>
          <a:noFill/>
          <a:ln w="76200" cap="rnd" cmpd="sng">
            <a:solidFill>
              <a:srgbClr val="00FFFF"/>
            </a:solidFill>
            <a:prstDash val="solid"/>
            <a:miter/>
            <a:headEnd type="none" w="med" len="med"/>
            <a:tailEnd type="none" w="med" len="med"/>
          </a:ln>
        </p:spPr>
      </p:cxnSp>
      <p:sp>
        <p:nvSpPr>
          <p:cNvPr id="367" name="Shape 367"/>
          <p:cNvSpPr txBox="1"/>
          <p:nvPr/>
        </p:nvSpPr>
        <p:spPr>
          <a:xfrm>
            <a:off x="8696325" y="1384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368" name="Shape 368"/>
          <p:cNvSpPr txBox="1"/>
          <p:nvPr/>
        </p:nvSpPr>
        <p:spPr>
          <a:xfrm>
            <a:off x="9474200" y="7643804"/>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print('Done')</a:t>
            </a:r>
            <a:endParaRPr lang="en-US" sz="3500" u="none" strike="noStrike" cap="none" dirty="0">
              <a:solidFill>
                <a:schemeClr val="lt1"/>
              </a:solidFill>
              <a:latin typeface="Arial" charset="0"/>
              <a:ea typeface="Arial" charset="0"/>
              <a:cs typeface="Arial" charset="0"/>
              <a:sym typeface="Cabin"/>
            </a:endParaRPr>
          </a:p>
        </p:txBody>
      </p:sp>
      <p:sp>
        <p:nvSpPr>
          <p:cNvPr id="369" name="Shape 369"/>
          <p:cNvSpPr txBox="1"/>
          <p:nvPr/>
        </p:nvSpPr>
        <p:spPr>
          <a:xfrm>
            <a:off x="13295312" y="1828800"/>
            <a:ext cx="87788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cxnSp>
        <p:nvCxnSpPr>
          <p:cNvPr id="370" name="Shape 370"/>
          <p:cNvCxnSpPr/>
          <p:nvPr/>
        </p:nvCxnSpPr>
        <p:spPr>
          <a:xfrm rot="10800000" flipH="1">
            <a:off x="11563350" y="1304775"/>
            <a:ext cx="3002099" cy="285899"/>
          </a:xfrm>
          <a:prstGeom prst="straightConnector1">
            <a:avLst/>
          </a:prstGeom>
          <a:noFill/>
          <a:ln w="76200" cap="rnd" cmpd="sng">
            <a:solidFill>
              <a:srgbClr val="FFFF00"/>
            </a:solidFill>
            <a:prstDash val="solid"/>
            <a:miter/>
            <a:headEnd type="stealth" w="med" len="med"/>
            <a:tailEnd type="none" w="med" len="med"/>
          </a:ln>
        </p:spPr>
      </p:cxnSp>
      <p:sp>
        <p:nvSpPr>
          <p:cNvPr id="371" name="Shape 371"/>
          <p:cNvSpPr txBox="1"/>
          <p:nvPr/>
        </p:nvSpPr>
        <p:spPr>
          <a:xfrm>
            <a:off x="2057400" y="2355850"/>
            <a:ext cx="62909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raw_input</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'&gt; </a:t>
            </a:r>
            <a:r>
              <a:rPr lang="en-US" sz="3000" dirty="0">
                <a:solidFill>
                  <a:srgbClr val="FF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line[0]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3F3F3"/>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lt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line</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smtClean="0">
                <a:solidFill>
                  <a:srgbClr val="FFFFFF"/>
                </a:solidFill>
                <a:latin typeface="Courier"/>
                <a:ea typeface="Courier"/>
                <a:cs typeface="Courier"/>
                <a:sym typeface="Courier New"/>
              </a:rPr>
              <a:t>'Done!')</a:t>
            </a:r>
            <a:endParaRPr lang="en-US" sz="3000" i="0" u="none" strike="noStrike" cap="none" dirty="0">
              <a:solidFill>
                <a:srgbClr val="FFFFFF"/>
              </a:solidFill>
              <a:latin typeface="Courier"/>
              <a:ea typeface="Courier"/>
              <a:cs typeface="Courier"/>
              <a:sym typeface="Courier New"/>
            </a:endParaRPr>
          </a:p>
        </p:txBody>
      </p:sp>
      <p:cxnSp>
        <p:nvCxnSpPr>
          <p:cNvPr id="372" name="Shape 372"/>
          <p:cNvCxnSpPr/>
          <p:nvPr/>
        </p:nvCxnSpPr>
        <p:spPr>
          <a:xfrm flipH="1">
            <a:off x="1703325" y="3029550"/>
            <a:ext cx="265199" cy="837599"/>
          </a:xfrm>
          <a:prstGeom prst="straightConnector1">
            <a:avLst/>
          </a:prstGeom>
          <a:noFill/>
          <a:ln w="50800" cap="rnd" cmpd="sng">
            <a:solidFill>
              <a:srgbClr val="FFFF00"/>
            </a:solidFill>
            <a:prstDash val="solid"/>
            <a:miter/>
            <a:headEnd type="stealth" w="med" len="med"/>
            <a:tailEnd type="none" w="med" len="med"/>
          </a:ln>
        </p:spPr>
      </p:cxnSp>
      <p:cxnSp>
        <p:nvCxnSpPr>
          <p:cNvPr id="373" name="Shape 373"/>
          <p:cNvCxnSpPr/>
          <p:nvPr/>
        </p:nvCxnSpPr>
        <p:spPr>
          <a:xfrm>
            <a:off x="1701738" y="3878074"/>
            <a:ext cx="1237200" cy="464399"/>
          </a:xfrm>
          <a:prstGeom prst="straightConnector1">
            <a:avLst/>
          </a:prstGeom>
          <a:noFill/>
          <a:ln w="50800" cap="rnd" cmpd="sng">
            <a:solidFill>
              <a:srgbClr val="FFFF00"/>
            </a:solidFill>
            <a:prstDash val="solid"/>
            <a:miter/>
            <a:headEnd type="stealth" w="med" len="med"/>
            <a:tailEnd type="none" w="med" len="med"/>
          </a:ln>
        </p:spPr>
      </p:cxnSp>
      <p:sp>
        <p:nvSpPr>
          <p:cNvPr id="374" name="Shape 374"/>
          <p:cNvSpPr txBox="1"/>
          <p:nvPr/>
        </p:nvSpPr>
        <p:spPr>
          <a:xfrm>
            <a:off x="11696700" y="54991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cxnSp>
        <p:nvCxnSpPr>
          <p:cNvPr id="375" name="Shape 375"/>
          <p:cNvCxnSpPr/>
          <p:nvPr/>
        </p:nvCxnSpPr>
        <p:spPr>
          <a:xfrm>
            <a:off x="14546262" y="1285875"/>
            <a:ext cx="846000" cy="2917799"/>
          </a:xfrm>
          <a:prstGeom prst="straightConnector1">
            <a:avLst/>
          </a:prstGeom>
          <a:noFill/>
          <a:ln w="76200" cap="rnd" cmpd="sng">
            <a:solidFill>
              <a:srgbClr val="FFFF00"/>
            </a:solidFill>
            <a:prstDash val="solid"/>
            <a:miter/>
            <a:headEnd type="stealth" w="med" len="med"/>
            <a:tailEnd type="none" w="med" len="med"/>
          </a:ln>
        </p:spPr>
      </p:cxnSp>
      <p:cxnSp>
        <p:nvCxnSpPr>
          <p:cNvPr id="376" name="Shape 376"/>
          <p:cNvCxnSpPr>
            <a:endCxn id="377" idx="2"/>
          </p:cNvCxnSpPr>
          <p:nvPr/>
        </p:nvCxnSpPr>
        <p:spPr>
          <a:xfrm rot="10800000">
            <a:off x="13144549" y="3573512"/>
            <a:ext cx="1454100" cy="739800"/>
          </a:xfrm>
          <a:prstGeom prst="straightConnector1">
            <a:avLst/>
          </a:prstGeom>
          <a:noFill/>
          <a:ln w="76200" cap="rnd" cmpd="sng">
            <a:solidFill>
              <a:srgbClr val="00FFFF"/>
            </a:solidFill>
            <a:prstDash val="solid"/>
            <a:miter/>
            <a:headEnd type="none" w="med" len="med"/>
            <a:tailEnd type="none" w="med" len="med"/>
          </a:ln>
        </p:spPr>
      </p:cxnSp>
      <p:sp>
        <p:nvSpPr>
          <p:cNvPr id="377" name="Shape 377"/>
          <p:cNvSpPr txBox="1"/>
          <p:nvPr/>
        </p:nvSpPr>
        <p:spPr>
          <a:xfrm>
            <a:off x="11684000" y="2824112"/>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sp>
        <p:nvSpPr>
          <p:cNvPr id="378" name="Shape 378"/>
          <p:cNvSpPr txBox="1"/>
          <p:nvPr/>
        </p:nvSpPr>
        <p:spPr>
          <a:xfrm>
            <a:off x="13500100" y="43307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continue</a:t>
            </a:r>
          </a:p>
        </p:txBody>
      </p:sp>
      <p:cxnSp>
        <p:nvCxnSpPr>
          <p:cNvPr id="379" name="Shape 379"/>
          <p:cNvCxnSpPr>
            <a:endCxn id="377" idx="2"/>
          </p:cNvCxnSpPr>
          <p:nvPr/>
        </p:nvCxnSpPr>
        <p:spPr>
          <a:xfrm rot="10800000">
            <a:off x="13144549" y="3573512"/>
            <a:ext cx="25500" cy="1925700"/>
          </a:xfrm>
          <a:prstGeom prst="straightConnector1">
            <a:avLst/>
          </a:prstGeom>
          <a:noFill/>
          <a:ln w="76200" cap="rnd" cmpd="sng">
            <a:solidFill>
              <a:srgbClr val="00FFFF"/>
            </a:solidFill>
            <a:prstDash val="solid"/>
            <a:miter/>
            <a:headEnd type="none" w="med" len="med"/>
            <a:tailEnd type="none" w="med" len="med"/>
          </a:ln>
        </p:spPr>
      </p:cxnSp>
      <p:cxnSp>
        <p:nvCxnSpPr>
          <p:cNvPr id="380" name="Shape 380"/>
          <p:cNvCxnSpPr/>
          <p:nvPr/>
        </p:nvCxnSpPr>
        <p:spPr>
          <a:xfrm flipH="1" flipV="1">
            <a:off x="13213562" y="6226200"/>
            <a:ext cx="16663" cy="403200"/>
          </a:xfrm>
          <a:prstGeom prst="straightConnector1">
            <a:avLst/>
          </a:prstGeom>
          <a:noFill/>
          <a:ln w="76200" cap="rnd" cmpd="sng">
            <a:solidFill>
              <a:srgbClr val="00FFFF"/>
            </a:solidFill>
            <a:prstDash val="solid"/>
            <a:miter/>
            <a:headEnd type="stealth" w="med" len="med"/>
            <a:tailEnd type="none" w="med" len="med"/>
          </a:ln>
        </p:spPr>
      </p:cxnSp>
      <p:cxnSp>
        <p:nvCxnSpPr>
          <p:cNvPr id="381" name="Shape 381"/>
          <p:cNvCxnSpPr/>
          <p:nvPr/>
        </p:nvCxnSpPr>
        <p:spPr>
          <a:xfrm rot="10800000">
            <a:off x="13128537" y="2186749"/>
            <a:ext cx="14400" cy="566699"/>
          </a:xfrm>
          <a:prstGeom prst="straightConnector1">
            <a:avLst/>
          </a:prstGeom>
          <a:noFill/>
          <a:ln w="76200" cap="rnd" cmpd="sng">
            <a:solidFill>
              <a:srgbClr val="00FFFF"/>
            </a:solidFill>
            <a:prstDash val="solid"/>
            <a:miter/>
            <a:headEnd type="stealth" w="med" len="med"/>
            <a:tailEnd type="none" w="med" len="med"/>
          </a:ln>
        </p:spPr>
      </p:cxnSp>
    </p:spTree>
    <p:extLst>
      <p:ext uri="{BB962C8B-B14F-4D97-AF65-F5344CB8AC3E}">
        <p14:creationId xmlns:p14="http://schemas.microsoft.com/office/powerpoint/2010/main" val="204209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1155700" y="501984"/>
            <a:ext cx="13931900" cy="30860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Indefinite Loops</a:t>
            </a:r>
          </a:p>
        </p:txBody>
      </p:sp>
      <p:sp>
        <p:nvSpPr>
          <p:cNvPr id="387" name="Shape 38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While loops are called </a:t>
            </a:r>
            <a:r>
              <a:rPr lang="en-US" sz="3600" dirty="0">
                <a:solidFill>
                  <a:srgbClr val="FFFF00"/>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indefinite loops</a:t>
            </a:r>
            <a:r>
              <a:rPr lang="en-US" sz="3600" dirty="0">
                <a:solidFill>
                  <a:srgbClr val="FFFF00"/>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because they keep going until  a logical condition becomes </a:t>
            </a:r>
            <a:r>
              <a:rPr lang="en-US" sz="3600" u="none" strike="noStrike" cap="none" dirty="0">
                <a:solidFill>
                  <a:srgbClr val="FF7F00"/>
                </a:solidFill>
                <a:latin typeface="Arial" charset="0"/>
                <a:ea typeface="Arial" charset="0"/>
                <a:cs typeface="Arial" charset="0"/>
                <a:sym typeface="Cabin"/>
              </a:rPr>
              <a:t>False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The loops we have seen so far are pretty easy to examine to see if they will terminate or if they will be </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infinite loops</a:t>
            </a:r>
            <a:r>
              <a:rPr lang="en-US" sz="3600" dirty="0">
                <a:solidFill>
                  <a:schemeClr val="lt1"/>
                </a:solidFill>
                <a:latin typeface="Arial" charset="0"/>
                <a:ea typeface="Arial" charset="0"/>
                <a:cs typeface="Arial" charset="0"/>
                <a:sym typeface="Cabin"/>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Sometimes it is a little harder to be sure if a loop will terminate</a:t>
            </a:r>
          </a:p>
        </p:txBody>
      </p:sp>
    </p:spTree>
    <p:extLst>
      <p:ext uri="{BB962C8B-B14F-4D97-AF65-F5344CB8AC3E}">
        <p14:creationId xmlns:p14="http://schemas.microsoft.com/office/powerpoint/2010/main" val="9870122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1155700" y="0"/>
            <a:ext cx="13931900" cy="30860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Definite Loops</a:t>
            </a:r>
          </a:p>
        </p:txBody>
      </p:sp>
      <p:sp>
        <p:nvSpPr>
          <p:cNvPr id="393" name="Shape 39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Quite often we have a </a:t>
            </a:r>
            <a:r>
              <a:rPr lang="en-US" sz="3600" u="none" strike="noStrike" cap="none" dirty="0">
                <a:solidFill>
                  <a:srgbClr val="FF7F00"/>
                </a:solidFill>
                <a:latin typeface="Arial" charset="0"/>
                <a:ea typeface="Arial" charset="0"/>
                <a:cs typeface="Arial" charset="0"/>
                <a:sym typeface="Cabin"/>
              </a:rPr>
              <a:t>list</a:t>
            </a:r>
            <a:r>
              <a:rPr lang="en-US" sz="3600" u="none" strike="noStrike" cap="none" dirty="0">
                <a:solidFill>
                  <a:schemeClr val="lt1"/>
                </a:solidFill>
                <a:latin typeface="Arial" charset="0"/>
                <a:ea typeface="Arial" charset="0"/>
                <a:cs typeface="Arial" charset="0"/>
                <a:sym typeface="Cabin"/>
              </a:rPr>
              <a:t> of items of the </a:t>
            </a:r>
            <a:r>
              <a:rPr lang="en-US" sz="3600" u="none" strike="noStrike" cap="none" dirty="0">
                <a:solidFill>
                  <a:srgbClr val="FF7F00"/>
                </a:solidFill>
                <a:latin typeface="Arial" charset="0"/>
                <a:ea typeface="Arial" charset="0"/>
                <a:cs typeface="Arial" charset="0"/>
                <a:sym typeface="Cabin"/>
              </a:rPr>
              <a:t>lines in a file</a:t>
            </a:r>
            <a:r>
              <a:rPr lang="en-US" sz="3600" u="none" strike="noStrike" cap="none" dirty="0">
                <a:solidFill>
                  <a:schemeClr val="lt1"/>
                </a:solidFill>
                <a:latin typeface="Arial" charset="0"/>
                <a:ea typeface="Arial" charset="0"/>
                <a:cs typeface="Arial" charset="0"/>
                <a:sym typeface="Cabin"/>
              </a:rPr>
              <a:t> - effectively a </a:t>
            </a:r>
            <a:r>
              <a:rPr lang="en-US" sz="3600" u="none" strike="noStrike" cap="none" dirty="0">
                <a:solidFill>
                  <a:srgbClr val="FFFF00"/>
                </a:solidFill>
                <a:latin typeface="Arial" charset="0"/>
                <a:ea typeface="Arial" charset="0"/>
                <a:cs typeface="Arial" charset="0"/>
                <a:sym typeface="Cabin"/>
              </a:rPr>
              <a:t>finite set</a:t>
            </a:r>
            <a:r>
              <a:rPr lang="en-US" sz="3600" u="none" strike="noStrike" cap="none" dirty="0">
                <a:solidFill>
                  <a:schemeClr val="lt1"/>
                </a:solidFill>
                <a:latin typeface="Arial" charset="0"/>
                <a:ea typeface="Arial" charset="0"/>
                <a:cs typeface="Arial" charset="0"/>
                <a:sym typeface="Cabin"/>
              </a:rPr>
              <a:t> of things</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write a loop to run the loop once for each of the items in a set using the Python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construct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These loops are called </a:t>
            </a:r>
            <a:r>
              <a:rPr lang="en-US" sz="3600" dirty="0">
                <a:solidFill>
                  <a:srgbClr val="00FF00"/>
                </a:solidFill>
                <a:latin typeface="Arial" charset="0"/>
                <a:ea typeface="Arial" charset="0"/>
                <a:cs typeface="Arial" charset="0"/>
                <a:sym typeface="Cabin"/>
              </a:rPr>
              <a:t>“</a:t>
            </a:r>
            <a:r>
              <a:rPr lang="en-US" sz="3600" u="none" strike="noStrike" cap="none" dirty="0">
                <a:solidFill>
                  <a:srgbClr val="00FF00"/>
                </a:solidFill>
                <a:latin typeface="Arial" charset="0"/>
                <a:ea typeface="Arial" charset="0"/>
                <a:cs typeface="Arial" charset="0"/>
                <a:sym typeface="Cabin"/>
              </a:rPr>
              <a:t>definite loops</a:t>
            </a:r>
            <a:r>
              <a:rPr lang="en-US" sz="3600" dirty="0">
                <a:solidFill>
                  <a:srgbClr val="00FF00"/>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because they execute an exact number of times</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say that </a:t>
            </a:r>
            <a:r>
              <a:rPr lang="en-US" sz="3600" dirty="0">
                <a:solidFill>
                  <a:srgbClr val="00FF00"/>
                </a:solidFill>
                <a:latin typeface="Arial" charset="0"/>
                <a:ea typeface="Arial" charset="0"/>
                <a:cs typeface="Arial" charset="0"/>
                <a:sym typeface="Cabin"/>
              </a:rPr>
              <a:t>“</a:t>
            </a:r>
            <a:r>
              <a:rPr lang="en-US" sz="3600" u="none" strike="noStrike" cap="none" dirty="0">
                <a:solidFill>
                  <a:srgbClr val="00FF00"/>
                </a:solidFill>
                <a:latin typeface="Arial" charset="0"/>
                <a:ea typeface="Arial" charset="0"/>
                <a:cs typeface="Arial" charset="0"/>
                <a:sym typeface="Cabin"/>
              </a:rPr>
              <a:t>definite loops iterate through the members of a set</a:t>
            </a:r>
            <a:r>
              <a:rPr lang="en-US" sz="3600" dirty="0">
                <a:solidFill>
                  <a:srgbClr val="00FF00"/>
                </a:solidFill>
                <a:latin typeface="Arial" charset="0"/>
                <a:ea typeface="Arial" charset="0"/>
                <a:cs typeface="Arial" charset="0"/>
                <a:sym typeface="Cabin"/>
              </a:rPr>
              <a:t>”</a:t>
            </a:r>
          </a:p>
        </p:txBody>
      </p:sp>
    </p:spTree>
    <p:extLst>
      <p:ext uri="{BB962C8B-B14F-4D97-AF65-F5344CB8AC3E}">
        <p14:creationId xmlns:p14="http://schemas.microsoft.com/office/powerpoint/2010/main" val="18034419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1155700" y="817418"/>
            <a:ext cx="13932000" cy="113545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A Simple Definite Loop</a:t>
            </a:r>
          </a:p>
        </p:txBody>
      </p:sp>
      <p:sp>
        <p:nvSpPr>
          <p:cNvPr id="417" name="Shape 417"/>
          <p:cNvSpPr txBox="1"/>
          <p:nvPr/>
        </p:nvSpPr>
        <p:spPr>
          <a:xfrm>
            <a:off x="8786700" y="3524225"/>
            <a:ext cx="5106600"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i</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7F00"/>
                </a:solidFill>
                <a:latin typeface="Courier"/>
                <a:ea typeface="Courier"/>
                <a:cs typeface="Courier"/>
                <a:sym typeface="Courier New"/>
              </a:rPr>
              <a:t>[5, 4, 3, 2, 1]</a:t>
            </a:r>
            <a:r>
              <a:rPr lang="en-US" sz="2400" i="0" u="none" strike="noStrike" cap="none" dirty="0">
                <a:solidFill>
                  <a:srgbClr val="00FF00"/>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err="1" smtClean="0">
                <a:solidFill>
                  <a:srgbClr val="00FF00"/>
                </a:solidFill>
                <a:latin typeface="Courier"/>
                <a:ea typeface="Courier"/>
                <a:cs typeface="Courier"/>
                <a:sym typeface="Courier New"/>
              </a:rPr>
              <a:t>i</a:t>
            </a:r>
            <a:r>
              <a:rPr lang="en-US" sz="2400" i="0" u="none" strike="noStrike" cap="none" dirty="0" smtClean="0">
                <a:solidFill>
                  <a:schemeClr val="bg1"/>
                </a:solidFill>
                <a:latin typeface="Courier"/>
                <a:ea typeface="Courier"/>
                <a:cs typeface="Courier"/>
                <a:sym typeface="Courier New"/>
              </a:rPr>
              <a:t>)</a:t>
            </a:r>
            <a:endParaRPr lang="en-US" sz="24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smtClean="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smtClean="0">
                <a:solidFill>
                  <a:srgbClr val="FF7F00"/>
                </a:solidFill>
                <a:latin typeface="Courier"/>
                <a:ea typeface="Courier"/>
                <a:cs typeface="Courier"/>
                <a:sym typeface="Courier New"/>
              </a:rPr>
              <a:t>'Blastoff!'</a:t>
            </a:r>
            <a:r>
              <a:rPr lang="en-US" sz="2400" i="0" u="none" strike="noStrike" cap="none" dirty="0" smtClean="0">
                <a:solidFill>
                  <a:schemeClr val="bg1"/>
                </a:solidFill>
                <a:latin typeface="Courier"/>
                <a:ea typeface="Courier"/>
                <a:cs typeface="Courier"/>
                <a:sym typeface="Courier New"/>
              </a:rPr>
              <a:t>)</a:t>
            </a:r>
            <a:endParaRPr lang="en-US" sz="2400" i="0" u="none" strike="noStrike" cap="none" dirty="0">
              <a:solidFill>
                <a:schemeClr val="bg1"/>
              </a:solidFill>
              <a:latin typeface="Courier"/>
              <a:ea typeface="Courier"/>
              <a:cs typeface="Courier"/>
              <a:sym typeface="Courier New"/>
            </a:endParaRPr>
          </a:p>
        </p:txBody>
      </p:sp>
      <p:sp>
        <p:nvSpPr>
          <p:cNvPr id="418" name="Shape 418"/>
          <p:cNvSpPr txBox="1"/>
          <p:nvPr/>
        </p:nvSpPr>
        <p:spPr>
          <a:xfrm>
            <a:off x="14170825" y="3059375"/>
            <a:ext cx="16599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Blastoff!</a:t>
            </a:r>
          </a:p>
        </p:txBody>
      </p:sp>
      <p:cxnSp>
        <p:nvCxnSpPr>
          <p:cNvPr id="419" name="Shape 419"/>
          <p:cNvCxnSpPr/>
          <p:nvPr/>
        </p:nvCxnSpPr>
        <p:spPr>
          <a:xfrm rot="10800000">
            <a:off x="3041537" y="21879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20" name="Shape 420"/>
          <p:cNvSpPr/>
          <p:nvPr/>
        </p:nvSpPr>
        <p:spPr>
          <a:xfrm>
            <a:off x="1625600" y="27483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400" u="none" strike="noStrike" cap="none">
                <a:solidFill>
                  <a:srgbClr val="FF9900"/>
                </a:solidFill>
                <a:latin typeface="Arial" charset="0"/>
                <a:ea typeface="Arial" charset="0"/>
                <a:cs typeface="Arial" charset="0"/>
                <a:sym typeface="Cabin"/>
              </a:rPr>
              <a:t>Done?</a:t>
            </a:r>
          </a:p>
        </p:txBody>
      </p:sp>
      <p:cxnSp>
        <p:nvCxnSpPr>
          <p:cNvPr id="421" name="Shape 421"/>
          <p:cNvCxnSpPr/>
          <p:nvPr/>
        </p:nvCxnSpPr>
        <p:spPr>
          <a:xfrm rot="10800000">
            <a:off x="3060712" y="40183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22" name="Shape 422"/>
          <p:cNvCxnSpPr/>
          <p:nvPr/>
        </p:nvCxnSpPr>
        <p:spPr>
          <a:xfrm rot="10800000">
            <a:off x="6426637" y="3757925"/>
            <a:ext cx="26999" cy="650999"/>
          </a:xfrm>
          <a:prstGeom prst="straightConnector1">
            <a:avLst/>
          </a:prstGeom>
          <a:noFill/>
          <a:ln w="76200" cap="rnd" cmpd="sng">
            <a:solidFill>
              <a:srgbClr val="00FFFF"/>
            </a:solidFill>
            <a:prstDash val="solid"/>
            <a:miter/>
            <a:headEnd type="stealth" w="med" len="med"/>
            <a:tailEnd type="none" w="med" len="med"/>
          </a:ln>
        </p:spPr>
      </p:cxnSp>
      <p:cxnSp>
        <p:nvCxnSpPr>
          <p:cNvPr id="423" name="Shape 423"/>
          <p:cNvCxnSpPr>
            <a:stCxn id="424" idx="2"/>
          </p:cNvCxnSpPr>
          <p:nvPr/>
        </p:nvCxnSpPr>
        <p:spPr>
          <a:xfrm>
            <a:off x="6451649" y="5047099"/>
            <a:ext cx="0" cy="491400"/>
          </a:xfrm>
          <a:prstGeom prst="straightConnector1">
            <a:avLst/>
          </a:prstGeom>
          <a:noFill/>
          <a:ln w="76200" cap="rnd" cmpd="sng">
            <a:solidFill>
              <a:srgbClr val="00FFFF"/>
            </a:solidFill>
            <a:prstDash val="solid"/>
            <a:miter/>
            <a:headEnd type="none" w="med" len="med"/>
            <a:tailEnd type="none" w="med" len="med"/>
          </a:ln>
        </p:spPr>
      </p:cxnSp>
      <p:cxnSp>
        <p:nvCxnSpPr>
          <p:cNvPr id="425" name="Shape 425"/>
          <p:cNvCxnSpPr/>
          <p:nvPr/>
        </p:nvCxnSpPr>
        <p:spPr>
          <a:xfrm>
            <a:off x="3068637" y="5502612"/>
            <a:ext cx="3396299" cy="0"/>
          </a:xfrm>
          <a:prstGeom prst="straightConnector1">
            <a:avLst/>
          </a:prstGeom>
          <a:noFill/>
          <a:ln w="76200" cap="rnd" cmpd="sng">
            <a:solidFill>
              <a:srgbClr val="00FFFF"/>
            </a:solidFill>
            <a:prstDash val="solid"/>
            <a:miter/>
            <a:headEnd type="none" w="med" len="med"/>
            <a:tailEnd type="none" w="med" len="med"/>
          </a:ln>
        </p:spPr>
      </p:cxnSp>
      <p:cxnSp>
        <p:nvCxnSpPr>
          <p:cNvPr id="426" name="Shape 426"/>
          <p:cNvCxnSpPr/>
          <p:nvPr/>
        </p:nvCxnSpPr>
        <p:spPr>
          <a:xfrm flipH="1">
            <a:off x="1269974" y="33928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27" name="Shape 427"/>
          <p:cNvCxnSpPr/>
          <p:nvPr/>
        </p:nvCxnSpPr>
        <p:spPr>
          <a:xfrm rot="10800000" flipH="1">
            <a:off x="3055937" y="62345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28" name="Shape 428"/>
          <p:cNvCxnSpPr/>
          <p:nvPr/>
        </p:nvCxnSpPr>
        <p:spPr>
          <a:xfrm rot="10800000">
            <a:off x="1300036" y="34467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29" name="Shape 429"/>
          <p:cNvCxnSpPr/>
          <p:nvPr/>
        </p:nvCxnSpPr>
        <p:spPr>
          <a:xfrm>
            <a:off x="1300161" y="6251912"/>
            <a:ext cx="1752600" cy="0"/>
          </a:xfrm>
          <a:prstGeom prst="straightConnector1">
            <a:avLst/>
          </a:prstGeom>
          <a:noFill/>
          <a:ln w="76200" cap="rnd" cmpd="sng">
            <a:solidFill>
              <a:srgbClr val="00FFFF"/>
            </a:solidFill>
            <a:prstDash val="solid"/>
            <a:miter/>
            <a:headEnd type="none" w="med" len="med"/>
            <a:tailEnd type="none" w="med" len="med"/>
          </a:ln>
        </p:spPr>
      </p:cxnSp>
      <p:sp>
        <p:nvSpPr>
          <p:cNvPr id="430" name="Shape 430"/>
          <p:cNvSpPr txBox="1"/>
          <p:nvPr/>
        </p:nvSpPr>
        <p:spPr>
          <a:xfrm>
            <a:off x="698076" y="2634000"/>
            <a:ext cx="117590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431" name="Shape 431"/>
          <p:cNvSpPr txBox="1"/>
          <p:nvPr/>
        </p:nvSpPr>
        <p:spPr>
          <a:xfrm>
            <a:off x="1422400" y="6812300"/>
            <a:ext cx="32892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print('Blast </a:t>
            </a:r>
            <a:r>
              <a:rPr lang="en-US" sz="3500" u="none" strike="noStrike" cap="none" dirty="0">
                <a:solidFill>
                  <a:schemeClr val="lt1"/>
                </a:solidFill>
                <a:latin typeface="Arial" charset="0"/>
                <a:ea typeface="Arial" charset="0"/>
                <a:cs typeface="Arial" charset="0"/>
                <a:sym typeface="Cabin"/>
              </a:rPr>
              <a:t>off</a:t>
            </a:r>
            <a:r>
              <a:rPr lang="en-US" sz="3500" u="none" strike="noStrike" cap="none" dirty="0" smtClean="0">
                <a:solidFill>
                  <a:schemeClr val="lt1"/>
                </a:solidFill>
                <a:latin typeface="Arial" charset="0"/>
                <a:ea typeface="Arial" charset="0"/>
                <a:cs typeface="Arial" charset="0"/>
                <a:sym typeface="Cabin"/>
              </a:rPr>
              <a:t>!')</a:t>
            </a:r>
            <a:endParaRPr lang="en-US" sz="3500" u="none" strike="noStrike" cap="none" dirty="0">
              <a:solidFill>
                <a:schemeClr val="lt1"/>
              </a:solidFill>
              <a:latin typeface="Arial" charset="0"/>
              <a:ea typeface="Arial" charset="0"/>
              <a:cs typeface="Arial" charset="0"/>
              <a:sym typeface="Cabin"/>
            </a:endParaRPr>
          </a:p>
        </p:txBody>
      </p:sp>
      <p:sp>
        <p:nvSpPr>
          <p:cNvPr id="424" name="Shape 424"/>
          <p:cNvSpPr txBox="1"/>
          <p:nvPr/>
        </p:nvSpPr>
        <p:spPr>
          <a:xfrm>
            <a:off x="4991100" y="4297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err="1" smtClean="0">
                <a:solidFill>
                  <a:srgbClr val="00FF00"/>
                </a:solidFill>
                <a:latin typeface="Arial" charset="0"/>
                <a:ea typeface="Arial" charset="0"/>
                <a:cs typeface="Arial" charset="0"/>
                <a:sym typeface="Cabin"/>
              </a:rPr>
              <a:t>i</a:t>
            </a:r>
            <a:r>
              <a:rPr lang="en-US" sz="3500" u="none" strike="noStrike" cap="none" dirty="0" smtClean="0">
                <a:solidFill>
                  <a:schemeClr val="bg1"/>
                </a:solidFill>
                <a:latin typeface="Arial" charset="0"/>
                <a:ea typeface="Arial" charset="0"/>
                <a:cs typeface="Arial" charset="0"/>
                <a:sym typeface="Cabin"/>
              </a:rPr>
              <a:t>)</a:t>
            </a:r>
            <a:endParaRPr lang="en-US" sz="3500" u="none" strike="noStrike" cap="none" dirty="0">
              <a:solidFill>
                <a:schemeClr val="bg1"/>
              </a:solidFill>
              <a:latin typeface="Arial" charset="0"/>
              <a:ea typeface="Arial" charset="0"/>
              <a:cs typeface="Arial" charset="0"/>
              <a:sym typeface="Cabin"/>
            </a:endParaRPr>
          </a:p>
        </p:txBody>
      </p:sp>
      <p:sp>
        <p:nvSpPr>
          <p:cNvPr id="432" name="Shape 432"/>
          <p:cNvSpPr txBox="1"/>
          <p:nvPr/>
        </p:nvSpPr>
        <p:spPr>
          <a:xfrm>
            <a:off x="4165600" y="25705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433" name="Shape 433"/>
          <p:cNvSpPr txBox="1"/>
          <p:nvPr/>
        </p:nvSpPr>
        <p:spPr>
          <a:xfrm>
            <a:off x="4950100" y="3015000"/>
            <a:ext cx="31146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FF9900"/>
                </a:solidFill>
                <a:latin typeface="Arial" charset="0"/>
                <a:ea typeface="Arial" charset="0"/>
                <a:cs typeface="Arial" charset="0"/>
                <a:sym typeface="Cabin"/>
              </a:rPr>
              <a:t>Move </a:t>
            </a:r>
            <a:r>
              <a:rPr lang="en-US" sz="3500" u="none" strike="noStrike" cap="none">
                <a:solidFill>
                  <a:srgbClr val="00FF00"/>
                </a:solidFill>
                <a:latin typeface="Arial" charset="0"/>
                <a:ea typeface="Arial" charset="0"/>
                <a:cs typeface="Arial" charset="0"/>
                <a:sym typeface="Cabin"/>
              </a:rPr>
              <a:t>i</a:t>
            </a:r>
            <a:r>
              <a:rPr lang="en-US" sz="3500" u="none" strike="noStrike" cap="none">
                <a:solidFill>
                  <a:srgbClr val="FF9900"/>
                </a:solidFill>
                <a:latin typeface="Arial" charset="0"/>
                <a:ea typeface="Arial" charset="0"/>
                <a:cs typeface="Arial" charset="0"/>
                <a:sym typeface="Cabin"/>
              </a:rPr>
              <a:t> ahead</a:t>
            </a:r>
          </a:p>
        </p:txBody>
      </p:sp>
      <p:sp>
        <p:nvSpPr>
          <p:cNvPr id="434" name="Shape 434"/>
          <p:cNvSpPr txBox="1"/>
          <p:nvPr/>
        </p:nvSpPr>
        <p:spPr>
          <a:xfrm>
            <a:off x="5435294" y="6444862"/>
            <a:ext cx="101346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Definite loops (for loops) have explicit </a:t>
            </a:r>
            <a:r>
              <a:rPr lang="en-US" sz="3200" u="none" strike="noStrike" cap="none">
                <a:solidFill>
                  <a:srgbClr val="00FF00"/>
                </a:solidFill>
                <a:latin typeface="Arial" charset="0"/>
                <a:ea typeface="Arial" charset="0"/>
                <a:cs typeface="Arial" charset="0"/>
                <a:sym typeface="Cabin"/>
              </a:rPr>
              <a:t>iteration variables</a:t>
            </a:r>
            <a:r>
              <a:rPr lang="en-US" sz="3200" u="none" strike="noStrike" cap="none">
                <a:solidFill>
                  <a:srgbClr val="FF0000"/>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that change each time through a loop.  </a:t>
            </a:r>
            <a:r>
              <a:rPr lang="en-US" sz="3200" u="none" strike="noStrike" cap="none" dirty="0">
                <a:solidFill>
                  <a:schemeClr val="lt1"/>
                </a:solidFill>
                <a:latin typeface="Arial" charset="0"/>
                <a:ea typeface="Arial" charset="0"/>
                <a:cs typeface="Arial" charset="0"/>
                <a:sym typeface="Cabin"/>
              </a:rPr>
              <a:t>These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chemeClr val="lt1"/>
                </a:solidFill>
                <a:latin typeface="Arial" charset="0"/>
                <a:ea typeface="Arial" charset="0"/>
                <a:cs typeface="Arial" charset="0"/>
                <a:sym typeface="Cabin"/>
              </a:rPr>
              <a:t> move through the sequence or set. </a:t>
            </a:r>
          </a:p>
        </p:txBody>
      </p:sp>
      <p:cxnSp>
        <p:nvCxnSpPr>
          <p:cNvPr id="435" name="Shape 435"/>
          <p:cNvCxnSpPr/>
          <p:nvPr/>
        </p:nvCxnSpPr>
        <p:spPr>
          <a:xfrm>
            <a:off x="4559325" y="3392825"/>
            <a:ext cx="396900" cy="3299"/>
          </a:xfrm>
          <a:prstGeom prst="straightConnector1">
            <a:avLst/>
          </a:prstGeom>
          <a:noFill/>
          <a:ln w="76200" cap="rnd" cmpd="sng">
            <a:solidFill>
              <a:srgbClr val="00FFFF"/>
            </a:solidFill>
            <a:prstDash val="solid"/>
            <a:miter/>
            <a:headEnd type="none" w="med" len="med"/>
            <a:tailEnd type="stealth" w="med" len="med"/>
          </a:ln>
        </p:spPr>
      </p:cxnSp>
    </p:spTree>
    <p:extLst>
      <p:ext uri="{BB962C8B-B14F-4D97-AF65-F5344CB8AC3E}">
        <p14:creationId xmlns:p14="http://schemas.microsoft.com/office/powerpoint/2010/main" val="139897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035050" y="-254000"/>
            <a:ext cx="13931900" cy="30860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Making </a:t>
            </a:r>
            <a:r>
              <a:rPr lang="en-US" sz="7600" b="0"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smart</a:t>
            </a:r>
            <a:r>
              <a:rPr lang="en-US" sz="7600" b="0"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 loops</a:t>
            </a:r>
          </a:p>
        </p:txBody>
      </p:sp>
      <p:sp>
        <p:nvSpPr>
          <p:cNvPr id="523" name="Shape 523"/>
          <p:cNvSpPr txBox="1">
            <a:spLocks noGrp="1"/>
          </p:cNvSpPr>
          <p:nvPr>
            <p:ph type="body" idx="1"/>
          </p:nvPr>
        </p:nvSpPr>
        <p:spPr>
          <a:xfrm>
            <a:off x="1155700" y="2603500"/>
            <a:ext cx="6845300" cy="57023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n-US" sz="3600" u="none" strike="noStrike" cap="none" dirty="0">
                <a:solidFill>
                  <a:schemeClr val="lt1"/>
                </a:solidFill>
                <a:latin typeface="Arial" charset="0"/>
                <a:ea typeface="Arial" charset="0"/>
                <a:cs typeface="Arial" charset="0"/>
                <a:sym typeface="Cabin"/>
              </a:rPr>
              <a:t>The trick is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knowing</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something about the whole loop when you are stuck writing code that only sees one entry at a time</a:t>
            </a:r>
          </a:p>
        </p:txBody>
      </p:sp>
      <p:sp>
        <p:nvSpPr>
          <p:cNvPr id="524" name="Shape 524"/>
          <p:cNvSpPr txBox="1"/>
          <p:nvPr/>
        </p:nvSpPr>
        <p:spPr>
          <a:xfrm>
            <a:off x="9245600" y="2628900"/>
            <a:ext cx="5080000" cy="11811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Set some variables to initial values</a:t>
            </a:r>
          </a:p>
        </p:txBody>
      </p:sp>
      <p:sp>
        <p:nvSpPr>
          <p:cNvPr id="525" name="Shape 525"/>
          <p:cNvSpPr txBox="1"/>
          <p:nvPr/>
        </p:nvSpPr>
        <p:spPr>
          <a:xfrm>
            <a:off x="9867900" y="4584700"/>
            <a:ext cx="4406900" cy="228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a:solidFill>
                  <a:schemeClr val="lt1"/>
                </a:solidFill>
                <a:latin typeface="Arial" charset="0"/>
                <a:ea typeface="Arial" charset="0"/>
                <a:cs typeface="Arial" charset="0"/>
                <a:sym typeface="Cabin"/>
              </a:rPr>
              <a:t>Look for something or do something to each entry separately, updating a variable</a:t>
            </a:r>
          </a:p>
        </p:txBody>
      </p:sp>
      <p:sp>
        <p:nvSpPr>
          <p:cNvPr id="526" name="Shape 526"/>
          <p:cNvSpPr txBox="1"/>
          <p:nvPr/>
        </p:nvSpPr>
        <p:spPr>
          <a:xfrm>
            <a:off x="9159875" y="3911600"/>
            <a:ext cx="339883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for </a:t>
            </a:r>
            <a:r>
              <a:rPr lang="en-US" sz="3600" u="none" strike="noStrike" cap="none">
                <a:solidFill>
                  <a:srgbClr val="00FFFF"/>
                </a:solidFill>
                <a:latin typeface="Arial" charset="0"/>
                <a:ea typeface="Arial" charset="0"/>
                <a:cs typeface="Arial" charset="0"/>
                <a:sym typeface="Cabin"/>
              </a:rPr>
              <a:t>thing</a:t>
            </a:r>
            <a:r>
              <a:rPr lang="en-US" sz="3600" u="none" strike="noStrike" cap="none">
                <a:solidFill>
                  <a:srgbClr val="FFFF00"/>
                </a:solidFill>
                <a:latin typeface="Arial" charset="0"/>
                <a:ea typeface="Arial" charset="0"/>
                <a:cs typeface="Arial" charset="0"/>
                <a:sym typeface="Cabin"/>
              </a:rPr>
              <a:t> in data:</a:t>
            </a:r>
          </a:p>
        </p:txBody>
      </p:sp>
      <p:sp>
        <p:nvSpPr>
          <p:cNvPr id="527" name="Shape 527"/>
          <p:cNvSpPr txBox="1"/>
          <p:nvPr/>
        </p:nvSpPr>
        <p:spPr>
          <a:xfrm>
            <a:off x="9245600" y="7213600"/>
            <a:ext cx="5080000" cy="101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a:solidFill>
                  <a:schemeClr val="lt1"/>
                </a:solidFill>
                <a:latin typeface="Arial" charset="0"/>
                <a:ea typeface="Arial" charset="0"/>
                <a:cs typeface="Arial" charset="0"/>
                <a:sym typeface="Cabin"/>
              </a:rPr>
              <a:t>Look at the variables</a:t>
            </a:r>
          </a:p>
        </p:txBody>
      </p:sp>
    </p:spTree>
    <p:extLst>
      <p:ext uri="{BB962C8B-B14F-4D97-AF65-F5344CB8AC3E}">
        <p14:creationId xmlns:p14="http://schemas.microsoft.com/office/powerpoint/2010/main" val="1583279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86" name="Shape 58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Tree>
    <p:extLst>
      <p:ext uri="{BB962C8B-B14F-4D97-AF65-F5344CB8AC3E}">
        <p14:creationId xmlns:p14="http://schemas.microsoft.com/office/powerpoint/2010/main" val="7352122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a:solidFill>
                  <a:srgbClr val="FFD966"/>
                </a:solidFill>
                <a:latin typeface="Arial" charset="0"/>
                <a:ea typeface="Arial" charset="0"/>
                <a:cs typeface="Arial" charset="0"/>
                <a:sym typeface="Cabin"/>
              </a:rPr>
              <a:t>Finding the Largest Value</a:t>
            </a:r>
          </a:p>
        </p:txBody>
      </p:sp>
      <p:sp>
        <p:nvSpPr>
          <p:cNvPr id="673" name="Shape 673"/>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smtClean="0">
                <a:solidFill>
                  <a:srgbClr val="FF7F00"/>
                </a:solidFill>
                <a:latin typeface="Courier"/>
                <a:ea typeface="Courier"/>
                <a:cs typeface="Courier"/>
                <a:sym typeface="Courier New"/>
              </a:rPr>
              <a:t>'Before</a:t>
            </a:r>
            <a:r>
              <a:rPr lang="en-US" sz="2600" i="0" u="none" strike="noStrike" cap="none" dirty="0">
                <a:solidFill>
                  <a:srgbClr val="FF7F00"/>
                </a:solidFill>
                <a:latin typeface="Courier"/>
                <a:ea typeface="Courier"/>
                <a:cs typeface="Courier"/>
                <a:sym typeface="Courier New"/>
              </a:rPr>
              <a:t>', </a:t>
            </a:r>
            <a:r>
              <a:rPr lang="en-US" sz="2600" dirty="0" err="1" smtClean="0">
                <a:solidFill>
                  <a:srgbClr val="00FF00"/>
                </a:solidFill>
                <a:latin typeface="Courier"/>
                <a:ea typeface="Courier"/>
                <a:cs typeface="Courier"/>
                <a:sym typeface="Courier New"/>
              </a:rPr>
              <a:t>largest_so_far</a:t>
            </a:r>
            <a:r>
              <a:rPr lang="en-US" sz="2600" dirty="0" smtClean="0">
                <a:solidFill>
                  <a:schemeClr val="bg1"/>
                </a:solidFill>
                <a:latin typeface="Courier"/>
                <a:ea typeface="Courier"/>
                <a:cs typeface="Courier"/>
                <a:sym typeface="Courier New"/>
              </a:rPr>
              <a:t>)</a:t>
            </a:r>
            <a:endParaRPr lang="en-US" sz="2600"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00FF"/>
                </a:solidFill>
                <a:latin typeface="Courier"/>
                <a:ea typeface="Courier"/>
                <a:cs typeface="Courier"/>
                <a:sym typeface="Courier New"/>
              </a:rPr>
              <a:t>th</a:t>
            </a:r>
            <a:r>
              <a:rPr lang="en-US" sz="2600" dirty="0" err="1">
                <a:solidFill>
                  <a:srgbClr val="FF00FF"/>
                </a:solidFill>
                <a:latin typeface="Courier"/>
                <a:ea typeface="Courier"/>
                <a:cs typeface="Courier"/>
                <a:sym typeface="Courier New"/>
              </a:rPr>
              <a:t>e_num</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n-US" sz="2600" dirty="0" err="1">
                <a:solidFill>
                  <a:srgbClr val="FF00FF"/>
                </a:solidFill>
                <a:latin typeface="Courier"/>
                <a:ea typeface="Courier"/>
                <a:cs typeface="Courier"/>
                <a:sym typeface="Courier New"/>
              </a:rPr>
              <a:t>the_num</a:t>
            </a:r>
            <a:r>
              <a:rPr lang="en-US" sz="2600" dirty="0">
                <a:solidFill>
                  <a:srgbClr val="FF00FF"/>
                </a:solidFill>
                <a:latin typeface="Courier"/>
                <a:ea typeface="Courier"/>
                <a:cs typeface="Courier"/>
                <a:sym typeface="Courier New"/>
              </a:rPr>
              <a:t> &gt; </a:t>
            </a:r>
            <a:r>
              <a:rPr lang="en-US" sz="2600" dirty="0" err="1">
                <a:solidFill>
                  <a:srgbClr val="00FF00"/>
                </a:solidFill>
                <a:latin typeface="Courier"/>
                <a:ea typeface="Courier"/>
                <a:cs typeface="Courier"/>
                <a:sym typeface="Courier New"/>
              </a:rPr>
              <a:t>largest_so_far</a:t>
            </a:r>
            <a:r>
              <a:rPr lang="en-US" sz="2600"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a:t>
            </a:r>
            <a:r>
              <a:rPr lang="en-US" sz="2600" dirty="0" err="1">
                <a:solidFill>
                  <a:srgbClr val="FF00FF"/>
                </a:solidFill>
                <a:latin typeface="Courier"/>
                <a:ea typeface="Courier"/>
                <a:cs typeface="Courier"/>
                <a:sym typeface="Courier New"/>
              </a:rPr>
              <a:t>the_num</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smtClean="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err="1" smtClean="0">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n-US" sz="2600" dirty="0" err="1" smtClean="0">
                <a:solidFill>
                  <a:srgbClr val="FF00FF"/>
                </a:solidFill>
                <a:latin typeface="Courier"/>
                <a:ea typeface="Courier"/>
                <a:cs typeface="Courier"/>
                <a:sym typeface="Courier New"/>
              </a:rPr>
              <a:t>the_num</a:t>
            </a:r>
            <a:r>
              <a:rPr lang="en-US" sz="2600" dirty="0" smtClean="0">
                <a:solidFill>
                  <a:schemeClr val="bg1"/>
                </a:solidFill>
                <a:latin typeface="Courier"/>
                <a:ea typeface="Courier"/>
                <a:cs typeface="Courier"/>
                <a:sym typeface="Courier New"/>
              </a:rPr>
              <a:t>)</a:t>
            </a:r>
            <a:endParaRPr lang="en-US" sz="2600"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smtClean="0">
                <a:solidFill>
                  <a:srgbClr val="FF7F00"/>
                </a:solidFill>
                <a:latin typeface="Courier"/>
                <a:ea typeface="Courier"/>
                <a:cs typeface="Courier"/>
                <a:sym typeface="Courier New"/>
              </a:rPr>
              <a:t>'After</a:t>
            </a:r>
            <a:r>
              <a:rPr lang="en-US" sz="2600" i="0" u="none" strike="noStrike" cap="none" dirty="0">
                <a:solidFill>
                  <a:srgbClr val="FF7F00"/>
                </a:solidFill>
                <a:latin typeface="Courier"/>
                <a:ea typeface="Courier"/>
                <a:cs typeface="Courier"/>
                <a:sym typeface="Courier New"/>
              </a:rPr>
              <a:t>', </a:t>
            </a:r>
            <a:r>
              <a:rPr lang="en-US" sz="2600" dirty="0" err="1" smtClean="0">
                <a:solidFill>
                  <a:srgbClr val="00FF00"/>
                </a:solidFill>
                <a:latin typeface="Courier"/>
                <a:ea typeface="Courier"/>
                <a:cs typeface="Courier"/>
                <a:sym typeface="Courier New"/>
              </a:rPr>
              <a:t>largest_so_far</a:t>
            </a:r>
            <a:r>
              <a:rPr lang="en-US" sz="2600" dirty="0" smtClean="0">
                <a:solidFill>
                  <a:schemeClr val="bg1"/>
                </a:solidFill>
                <a:latin typeface="Courier"/>
                <a:ea typeface="Courier"/>
                <a:cs typeface="Courier"/>
                <a:sym typeface="Courier New"/>
              </a:rPr>
              <a:t>)</a:t>
            </a:r>
            <a:endParaRPr lang="en-US" sz="2600" dirty="0">
              <a:solidFill>
                <a:schemeClr val="bg1"/>
              </a:solidFill>
              <a:latin typeface="Courier"/>
              <a:ea typeface="Courier"/>
              <a:cs typeface="Courier"/>
              <a:sym typeface="Courier New"/>
            </a:endParaRPr>
          </a:p>
        </p:txBody>
      </p:sp>
      <p:sp>
        <p:nvSpPr>
          <p:cNvPr id="674" name="Shape 674"/>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a:t>
            </a:r>
            <a:r>
              <a:rPr lang="en-US" sz="3000" u="none" strike="noStrike" cap="none">
                <a:solidFill>
                  <a:srgbClr val="FFFF00"/>
                </a:solidFill>
                <a:latin typeface="Arial" charset="0"/>
                <a:ea typeface="Arial" charset="0"/>
                <a:cs typeface="Arial" charset="0"/>
                <a:sym typeface="Cabin"/>
              </a:rPr>
              <a:t> python </a:t>
            </a:r>
            <a:r>
              <a:rPr lang="en-US" sz="3000">
                <a:solidFill>
                  <a:srgbClr val="FFFF00"/>
                </a:solidFill>
                <a:latin typeface="Arial" charset="0"/>
                <a:ea typeface="Arial" charset="0"/>
                <a:cs typeface="Arial" charset="0"/>
                <a:sym typeface="Cabin"/>
              </a:rPr>
              <a:t>largest</a:t>
            </a:r>
            <a:r>
              <a:rPr lang="en-US" sz="3000" u="none" strike="noStrike" cap="none">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Before </a:t>
            </a:r>
            <a:r>
              <a:rPr lang="en-US" sz="300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9</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41</a:t>
            </a:r>
            <a:r>
              <a:rPr lang="en-US" sz="3000" u="none" strike="noStrike" cap="none">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41</a:t>
            </a:r>
            <a:r>
              <a:rPr lang="en-US" sz="3000" u="none" strike="noStrike" cap="none">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41</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74</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74</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 </a:t>
            </a:r>
            <a:r>
              <a:rPr lang="en-US" sz="3000">
                <a:solidFill>
                  <a:srgbClr val="00FFFF"/>
                </a:solidFill>
                <a:latin typeface="Arial" charset="0"/>
                <a:ea typeface="Arial" charset="0"/>
                <a:cs typeface="Arial" charset="0"/>
                <a:sym typeface="Cabin"/>
              </a:rPr>
              <a:t>74</a:t>
            </a:r>
          </a:p>
        </p:txBody>
      </p:sp>
      <p:sp>
        <p:nvSpPr>
          <p:cNvPr id="675" name="Shape 675"/>
          <p:cNvSpPr txBox="1"/>
          <p:nvPr/>
        </p:nvSpPr>
        <p:spPr>
          <a:xfrm>
            <a:off x="906525" y="7194550"/>
            <a:ext cx="14757599" cy="1306513"/>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We make a </a:t>
            </a:r>
            <a:r>
              <a:rPr lang="en-US" sz="3000">
                <a:solidFill>
                  <a:schemeClr val="accent1"/>
                </a:solidFill>
                <a:latin typeface="Arial" charset="0"/>
                <a:ea typeface="Arial" charset="0"/>
                <a:cs typeface="Arial" charset="0"/>
                <a:sym typeface="Cabin"/>
              </a:rPr>
              <a:t>variable</a:t>
            </a:r>
            <a:r>
              <a:rPr lang="en-US" sz="3000">
                <a:solidFill>
                  <a:schemeClr val="lt1"/>
                </a:solidFill>
                <a:latin typeface="Arial" charset="0"/>
                <a:ea typeface="Arial" charset="0"/>
                <a:cs typeface="Arial" charset="0"/>
                <a:sym typeface="Cabin"/>
              </a:rPr>
              <a:t> that contains the </a:t>
            </a:r>
            <a:r>
              <a:rPr lang="en-US" sz="3000">
                <a:solidFill>
                  <a:schemeClr val="accent1"/>
                </a:solidFill>
                <a:latin typeface="Arial" charset="0"/>
                <a:ea typeface="Arial" charset="0"/>
                <a:cs typeface="Arial" charset="0"/>
                <a:sym typeface="Cabin"/>
              </a:rPr>
              <a:t>largest value we have seen so far</a:t>
            </a:r>
            <a:r>
              <a:rPr lang="en-US" sz="3000">
                <a:solidFill>
                  <a:schemeClr val="lt1"/>
                </a:solidFill>
                <a:latin typeface="Arial" charset="0"/>
                <a:ea typeface="Arial" charset="0"/>
                <a:cs typeface="Arial" charset="0"/>
                <a:sym typeface="Cabin"/>
              </a:rPr>
              <a:t>. </a:t>
            </a:r>
            <a:r>
              <a:rPr lang="en-US" sz="3000" dirty="0">
                <a:solidFill>
                  <a:schemeClr val="lt1"/>
                </a:solidFill>
                <a:latin typeface="Arial" charset="0"/>
                <a:ea typeface="Arial" charset="0"/>
                <a:cs typeface="Arial" charset="0"/>
                <a:sym typeface="Cabin"/>
              </a:rPr>
              <a:t>If the current </a:t>
            </a:r>
            <a:r>
              <a:rPr lang="en-US" sz="3000" dirty="0">
                <a:solidFill>
                  <a:srgbClr val="FF00FF"/>
                </a:solidFill>
                <a:latin typeface="Arial" charset="0"/>
                <a:ea typeface="Arial" charset="0"/>
                <a:cs typeface="Arial" charset="0"/>
                <a:sym typeface="Cabin"/>
              </a:rPr>
              <a:t>number we are looking at</a:t>
            </a:r>
            <a:r>
              <a:rPr lang="en-US" sz="3000" dirty="0">
                <a:solidFill>
                  <a:schemeClr val="lt1"/>
                </a:solidFill>
                <a:latin typeface="Arial" charset="0"/>
                <a:ea typeface="Arial" charset="0"/>
                <a:cs typeface="Arial" charset="0"/>
                <a:sym typeface="Cabin"/>
              </a:rPr>
              <a:t> is larger, it is the new </a:t>
            </a:r>
            <a:r>
              <a:rPr lang="en-US" sz="3000" dirty="0">
                <a:solidFill>
                  <a:srgbClr val="00FF00"/>
                </a:solidFill>
                <a:latin typeface="Arial" charset="0"/>
                <a:ea typeface="Arial" charset="0"/>
                <a:cs typeface="Arial" charset="0"/>
                <a:sym typeface="Cabin"/>
              </a:rPr>
              <a:t>largest value we have seen so far</a:t>
            </a:r>
            <a:r>
              <a:rPr lang="en-US" sz="3000" dirty="0">
                <a:solidFill>
                  <a:schemeClr val="lt1"/>
                </a:solidFill>
                <a:latin typeface="Arial" charset="0"/>
                <a:ea typeface="Arial" charset="0"/>
                <a:cs typeface="Arial" charset="0"/>
                <a:sym typeface="Cabin"/>
              </a:rPr>
              <a:t>.</a:t>
            </a:r>
          </a:p>
        </p:txBody>
      </p:sp>
    </p:spTree>
    <p:extLst>
      <p:ext uri="{BB962C8B-B14F-4D97-AF65-F5344CB8AC3E}">
        <p14:creationId xmlns:p14="http://schemas.microsoft.com/office/powerpoint/2010/main" val="7627914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dirty="0" smtClean="0">
                <a:solidFill>
                  <a:srgbClr val="FFD966"/>
                </a:solidFill>
                <a:latin typeface="Arial" charset="0"/>
                <a:ea typeface="Arial" charset="0"/>
                <a:cs typeface="Arial" charset="0"/>
                <a:sym typeface="Cabin"/>
              </a:rPr>
              <a:t>Things you </a:t>
            </a:r>
            <a:r>
              <a:rPr lang="en-US" sz="7600" dirty="0" smtClean="0">
                <a:solidFill>
                  <a:srgbClr val="FF40FF"/>
                </a:solidFill>
                <a:latin typeface="Arial" charset="0"/>
                <a:ea typeface="Arial" charset="0"/>
                <a:cs typeface="Arial" charset="0"/>
                <a:sym typeface="Cabin"/>
              </a:rPr>
              <a:t>might</a:t>
            </a:r>
            <a:r>
              <a:rPr lang="en-US" sz="7600" dirty="0" smtClean="0">
                <a:solidFill>
                  <a:srgbClr val="FFD966"/>
                </a:solidFill>
                <a:latin typeface="Arial" charset="0"/>
                <a:ea typeface="Arial" charset="0"/>
                <a:cs typeface="Arial" charset="0"/>
                <a:sym typeface="Cabin"/>
              </a:rPr>
              <a:t> want to know how to do with loops...</a:t>
            </a:r>
            <a:endParaRPr lang="en-US" sz="7600" dirty="0">
              <a:solidFill>
                <a:srgbClr val="FFD966"/>
              </a:solidFill>
              <a:latin typeface="Arial" charset="0"/>
              <a:ea typeface="Arial" charset="0"/>
              <a:cs typeface="Arial" charset="0"/>
              <a:sym typeface="Cabin"/>
            </a:endParaRPr>
          </a:p>
        </p:txBody>
      </p:sp>
      <p:sp>
        <p:nvSpPr>
          <p:cNvPr id="2" name="TextBox 1"/>
          <p:cNvSpPr txBox="1"/>
          <p:nvPr/>
        </p:nvSpPr>
        <p:spPr>
          <a:xfrm>
            <a:off x="1467853" y="3850105"/>
            <a:ext cx="13355052" cy="4832092"/>
          </a:xfrm>
          <a:prstGeom prst="rect">
            <a:avLst/>
          </a:prstGeom>
          <a:noFill/>
        </p:spPr>
        <p:txBody>
          <a:bodyPr wrap="square" rtlCol="0">
            <a:spAutoFit/>
          </a:bodyPr>
          <a:lstStyle/>
          <a:p>
            <a:pPr marL="285750" indent="-285750">
              <a:buFont typeface="Arial" charset="0"/>
              <a:buChar char="•"/>
            </a:pPr>
            <a:r>
              <a:rPr lang="en-US" sz="4400" dirty="0" smtClean="0">
                <a:solidFill>
                  <a:srgbClr val="FF40FF"/>
                </a:solidFill>
              </a:rPr>
              <a:t>Counting</a:t>
            </a:r>
            <a:r>
              <a:rPr lang="en-US" sz="4400" dirty="0" smtClean="0">
                <a:solidFill>
                  <a:srgbClr val="00FDFF"/>
                </a:solidFill>
              </a:rPr>
              <a:t> </a:t>
            </a:r>
            <a:r>
              <a:rPr lang="en-US" sz="4400" dirty="0" smtClean="0">
                <a:solidFill>
                  <a:schemeClr val="bg1"/>
                </a:solidFill>
              </a:rPr>
              <a:t>the number of occurrences in a sequence</a:t>
            </a:r>
          </a:p>
          <a:p>
            <a:pPr marL="285750" indent="-285750">
              <a:buFont typeface="Arial" charset="0"/>
              <a:buChar char="•"/>
            </a:pPr>
            <a:r>
              <a:rPr lang="en-US" sz="4400" dirty="0" smtClean="0">
                <a:solidFill>
                  <a:srgbClr val="FF40FF"/>
                </a:solidFill>
              </a:rPr>
              <a:t>Summing</a:t>
            </a:r>
            <a:r>
              <a:rPr lang="en-US" sz="4400" dirty="0" smtClean="0">
                <a:solidFill>
                  <a:srgbClr val="00FDFF"/>
                </a:solidFill>
              </a:rPr>
              <a:t> </a:t>
            </a:r>
            <a:r>
              <a:rPr lang="en-US" sz="4400" dirty="0" smtClean="0">
                <a:solidFill>
                  <a:schemeClr val="bg1"/>
                </a:solidFill>
              </a:rPr>
              <a:t>a sequence of numeric values</a:t>
            </a:r>
          </a:p>
          <a:p>
            <a:pPr marL="285750" indent="-285750">
              <a:buFont typeface="Arial" charset="0"/>
              <a:buChar char="•"/>
            </a:pPr>
            <a:r>
              <a:rPr lang="en-US" sz="4400" dirty="0" smtClean="0">
                <a:solidFill>
                  <a:schemeClr val="bg1"/>
                </a:solidFill>
              </a:rPr>
              <a:t>Calculating the </a:t>
            </a:r>
            <a:r>
              <a:rPr lang="en-US" sz="4400" dirty="0" smtClean="0">
                <a:solidFill>
                  <a:srgbClr val="FF40FF"/>
                </a:solidFill>
              </a:rPr>
              <a:t>average</a:t>
            </a:r>
            <a:r>
              <a:rPr lang="en-US" sz="4400" dirty="0" smtClean="0">
                <a:solidFill>
                  <a:srgbClr val="00FDFF"/>
                </a:solidFill>
              </a:rPr>
              <a:t> </a:t>
            </a:r>
            <a:r>
              <a:rPr lang="en-US" sz="4400" dirty="0" smtClean="0">
                <a:solidFill>
                  <a:schemeClr val="bg1"/>
                </a:solidFill>
              </a:rPr>
              <a:t>of a sequence of numeric values</a:t>
            </a:r>
          </a:p>
          <a:p>
            <a:pPr marL="285750" indent="-285750">
              <a:buFont typeface="Arial" charset="0"/>
              <a:buChar char="•"/>
            </a:pPr>
            <a:r>
              <a:rPr lang="en-US" sz="4400" dirty="0" smtClean="0">
                <a:solidFill>
                  <a:srgbClr val="FF40FF"/>
                </a:solidFill>
              </a:rPr>
              <a:t>Filtering</a:t>
            </a:r>
            <a:r>
              <a:rPr lang="en-US" sz="4400" dirty="0" smtClean="0">
                <a:solidFill>
                  <a:srgbClr val="00FDFF"/>
                </a:solidFill>
              </a:rPr>
              <a:t> </a:t>
            </a:r>
            <a:r>
              <a:rPr lang="en-US" sz="4400" dirty="0" smtClean="0">
                <a:solidFill>
                  <a:schemeClr val="bg1"/>
                </a:solidFill>
              </a:rPr>
              <a:t>a sequence</a:t>
            </a:r>
          </a:p>
          <a:p>
            <a:pPr marL="285750" indent="-285750">
              <a:buFont typeface="Arial" charset="0"/>
              <a:buChar char="•"/>
            </a:pPr>
            <a:r>
              <a:rPr lang="en-US" sz="4400" dirty="0" smtClean="0">
                <a:solidFill>
                  <a:schemeClr val="bg1"/>
                </a:solidFill>
              </a:rPr>
              <a:t>Using a Boolean expression to </a:t>
            </a:r>
            <a:r>
              <a:rPr lang="en-US" sz="4400" dirty="0" smtClean="0">
                <a:solidFill>
                  <a:srgbClr val="FF40FF"/>
                </a:solidFill>
              </a:rPr>
              <a:t>find</a:t>
            </a:r>
            <a:r>
              <a:rPr lang="en-US" sz="4400" dirty="0" smtClean="0">
                <a:solidFill>
                  <a:srgbClr val="00FDFF"/>
                </a:solidFill>
              </a:rPr>
              <a:t> </a:t>
            </a:r>
            <a:r>
              <a:rPr lang="en-US" sz="4400" dirty="0" smtClean="0">
                <a:solidFill>
                  <a:schemeClr val="bg1"/>
                </a:solidFill>
              </a:rPr>
              <a:t>a specific value (or a value with certain traits... </a:t>
            </a:r>
            <a:r>
              <a:rPr lang="en-US" sz="4400" dirty="0">
                <a:solidFill>
                  <a:schemeClr val="bg1"/>
                </a:solidFill>
              </a:rPr>
              <a:t>e</a:t>
            </a:r>
            <a:r>
              <a:rPr lang="en-US" sz="4400" dirty="0" smtClean="0">
                <a:solidFill>
                  <a:schemeClr val="bg1"/>
                </a:solidFill>
              </a:rPr>
              <a:t>x. smallest/largest)</a:t>
            </a:r>
            <a:endParaRPr lang="en-US" sz="4400" dirty="0">
              <a:solidFill>
                <a:schemeClr val="bg1"/>
              </a:solidFill>
            </a:endParaRPr>
          </a:p>
        </p:txBody>
      </p:sp>
    </p:spTree>
    <p:extLst>
      <p:ext uri="{BB962C8B-B14F-4D97-AF65-F5344CB8AC3E}">
        <p14:creationId xmlns:p14="http://schemas.microsoft.com/office/powerpoint/2010/main" val="1291455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4800" dirty="0" smtClean="0">
                <a:solidFill>
                  <a:srgbClr val="FFFF00"/>
                </a:solidFill>
                <a:latin typeface="Courier"/>
                <a:ea typeface="Courier"/>
                <a:cs typeface="Courier"/>
                <a:sym typeface="Courier New"/>
              </a:rPr>
              <a:t>p</a:t>
            </a:r>
            <a:r>
              <a:rPr lang="en-US" sz="4800" i="0" u="none" strike="noStrike" cap="none" dirty="0" smtClean="0">
                <a:solidFill>
                  <a:srgbClr val="FFFF00"/>
                </a:solidFill>
                <a:latin typeface="Courier"/>
                <a:ea typeface="Courier"/>
                <a:cs typeface="Courier"/>
                <a:sym typeface="Courier New"/>
              </a:rPr>
              <a:t>rint(</a:t>
            </a:r>
            <a:r>
              <a:rPr lang="en-US" sz="4800" i="0" u="none" strike="noStrike" cap="none" dirty="0" smtClean="0">
                <a:solidFill>
                  <a:srgbClr val="FF9900"/>
                </a:solidFill>
                <a:latin typeface="Courier"/>
                <a:ea typeface="Courier"/>
                <a:cs typeface="Courier"/>
                <a:sym typeface="Courier New"/>
              </a:rPr>
              <a:t>x</a:t>
            </a:r>
            <a:r>
              <a:rPr lang="en-US" sz="4800" i="0" u="none" strike="noStrike" cap="none" dirty="0" smtClean="0">
                <a:solidFill>
                  <a:srgbClr val="FFFF00"/>
                </a:solidFill>
                <a:latin typeface="Courier"/>
                <a:ea typeface="Courier"/>
                <a:cs typeface="Courier"/>
                <a:sym typeface="Courier New"/>
              </a:rPr>
              <a:t>)</a:t>
            </a:r>
            <a:endParaRPr lang="en-US" sz="4800" i="0" u="none" strike="noStrike" cap="none" dirty="0">
              <a:solidFill>
                <a:srgbClr val="FFFF00"/>
              </a:solidFill>
              <a:latin typeface="Courier"/>
              <a:ea typeface="Courier"/>
              <a:cs typeface="Courier"/>
              <a:sym typeface="Courier New"/>
            </a:endParaRP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4" y="7088222"/>
            <a:ext cx="245588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589607" y="7103710"/>
            <a:ext cx="3009992"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dirty="0" smtClean="0">
                <a:solidFill>
                  <a:srgbClr val="FFFF00"/>
                </a:solidFill>
                <a:latin typeface="Arial" charset="0"/>
                <a:ea typeface="Arial" charset="0"/>
                <a:cs typeface="Arial" charset="0"/>
                <a:sym typeface="Cabin"/>
              </a:rPr>
              <a:t>Function</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600" y="2717800"/>
            <a:ext cx="8807450"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extLst>
      <p:ext uri="{BB962C8B-B14F-4D97-AF65-F5344CB8AC3E}">
        <p14:creationId xmlns:p14="http://schemas.microsoft.com/office/powerpoint/2010/main" val="13098552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41"/>
          <p:cNvSpPr txBox="1">
            <a:spLocks noGrp="1"/>
          </p:cNvSpPr>
          <p:nvPr>
            <p:ph type="title"/>
          </p:nvPr>
        </p:nvSpPr>
        <p:spPr>
          <a:xfrm>
            <a:off x="1279798" y="2956426"/>
            <a:ext cx="13931900" cy="30860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smtClean="0">
                <a:solidFill>
                  <a:srgbClr val="FF545A"/>
                </a:solidFill>
                <a:latin typeface="Arial" charset="0"/>
                <a:ea typeface="Arial" charset="0"/>
                <a:cs typeface="Arial" charset="0"/>
                <a:sym typeface="Cabin"/>
              </a:rPr>
              <a:t>Strings</a:t>
            </a:r>
            <a:endParaRPr lang="en-US" sz="7600" u="none" strike="noStrike" cap="none" dirty="0">
              <a:solidFill>
                <a:srgbClr val="FF545A"/>
              </a:solidFill>
              <a:latin typeface="Arial" charset="0"/>
              <a:ea typeface="Arial" charset="0"/>
              <a:cs typeface="Arial" charset="0"/>
              <a:sym typeface="Cabin"/>
            </a:endParaRPr>
          </a:p>
        </p:txBody>
      </p:sp>
    </p:spTree>
    <p:extLst>
      <p:ext uri="{BB962C8B-B14F-4D97-AF65-F5344CB8AC3E}">
        <p14:creationId xmlns:p14="http://schemas.microsoft.com/office/powerpoint/2010/main" val="1953666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028950" y="833718"/>
            <a:ext cx="1205875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smtClean="0">
                <a:solidFill>
                  <a:srgbClr val="FFD966"/>
                </a:solidFill>
                <a:latin typeface="Arial" charset="0"/>
                <a:ea typeface="Arial" charset="0"/>
                <a:cs typeface="Arial" charset="0"/>
                <a:sym typeface="Cabin"/>
              </a:rPr>
              <a:t>Looking Inside Strings</a:t>
            </a:r>
            <a:endParaRPr lang="en-US" sz="7600" u="none" strike="noStrike" cap="none" dirty="0">
              <a:solidFill>
                <a:srgbClr val="FFD966"/>
              </a:solidFill>
              <a:latin typeface="Arial" charset="0"/>
              <a:ea typeface="Arial" charset="0"/>
              <a:cs typeface="Arial" charset="0"/>
              <a:sym typeface="Cabin"/>
            </a:endParaRPr>
          </a:p>
        </p:txBody>
      </p:sp>
      <p:sp>
        <p:nvSpPr>
          <p:cNvPr id="228" name="Shape 228"/>
          <p:cNvSpPr txBox="1">
            <a:spLocks noGrp="1"/>
          </p:cNvSpPr>
          <p:nvPr>
            <p:ph type="body" idx="1"/>
          </p:nvPr>
        </p:nvSpPr>
        <p:spPr>
          <a:xfrm>
            <a:off x="1155700" y="2603500"/>
            <a:ext cx="8802688"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We can get at any single character in a string using an index specified in</a:t>
            </a:r>
            <a:r>
              <a:rPr lang="en-US" sz="3600" u="none" strike="noStrike" cap="none" dirty="0">
                <a:solidFill>
                  <a:srgbClr val="00FFFF"/>
                </a:solidFill>
                <a:latin typeface="Arial" charset="0"/>
                <a:ea typeface="Arial" charset="0"/>
                <a:cs typeface="Arial" charset="0"/>
                <a:sym typeface="Cabin"/>
              </a:rPr>
              <a:t> square brackets</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The index value must be an integer and starts at zero</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The index value can be an expression that is computed</a:t>
            </a:r>
          </a:p>
        </p:txBody>
      </p:sp>
      <p:sp>
        <p:nvSpPr>
          <p:cNvPr id="229" name="Shape 229"/>
          <p:cNvSpPr txBox="1"/>
          <p:nvPr/>
        </p:nvSpPr>
        <p:spPr>
          <a:xfrm>
            <a:off x="10867921" y="4517526"/>
            <a:ext cx="4878899" cy="37883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1</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lt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letter</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w</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rgbClr val="00FFFF"/>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x</a:t>
            </a:r>
            <a:r>
              <a:rPr lang="en-US" sz="3000" i="0" u="none" strike="noStrike" cap="none" dirty="0">
                <a:solidFill>
                  <a:srgbClr val="00FFFF"/>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1</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lt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w</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n</a:t>
            </a:r>
          </a:p>
        </p:txBody>
      </p:sp>
      <p:pic>
        <p:nvPicPr>
          <p:cNvPr id="230" name="Shape 230"/>
          <p:cNvPicPr preferRelativeResize="0"/>
          <p:nvPr/>
        </p:nvPicPr>
        <p:blipFill rotWithShape="1">
          <a:blip r:embed="rId3">
            <a:alphaModFix/>
          </a:blip>
          <a:srcRect/>
          <a:stretch/>
        </p:blipFill>
        <p:spPr>
          <a:xfrm>
            <a:off x="654050" y="908000"/>
            <a:ext cx="2489200" cy="1663317"/>
          </a:xfrm>
          <a:prstGeom prst="rect">
            <a:avLst/>
          </a:prstGeom>
          <a:noFill/>
          <a:ln>
            <a:noFill/>
          </a:ln>
        </p:spPr>
      </p:pic>
      <p:sp>
        <p:nvSpPr>
          <p:cNvPr id="231" name="Shape 231"/>
          <p:cNvSpPr txBox="1"/>
          <p:nvPr/>
        </p:nvSpPr>
        <p:spPr>
          <a:xfrm>
            <a:off x="105664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32" name="Shape 232"/>
          <p:cNvSpPr txBox="1"/>
          <p:nvPr/>
        </p:nvSpPr>
        <p:spPr>
          <a:xfrm>
            <a:off x="105664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233" name="Shape 233"/>
          <p:cNvSpPr txBox="1"/>
          <p:nvPr/>
        </p:nvSpPr>
        <p:spPr>
          <a:xfrm>
            <a:off x="113157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34" name="Shape 234"/>
          <p:cNvSpPr txBox="1"/>
          <p:nvPr/>
        </p:nvSpPr>
        <p:spPr>
          <a:xfrm>
            <a:off x="113157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35" name="Shape 235"/>
          <p:cNvSpPr txBox="1"/>
          <p:nvPr/>
        </p:nvSpPr>
        <p:spPr>
          <a:xfrm>
            <a:off x="120904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36" name="Shape 236"/>
          <p:cNvSpPr txBox="1"/>
          <p:nvPr/>
        </p:nvSpPr>
        <p:spPr>
          <a:xfrm>
            <a:off x="120904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37" name="Shape 237"/>
          <p:cNvSpPr txBox="1"/>
          <p:nvPr/>
        </p:nvSpPr>
        <p:spPr>
          <a:xfrm>
            <a:off x="128397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238" name="Shape 238"/>
          <p:cNvSpPr txBox="1"/>
          <p:nvPr/>
        </p:nvSpPr>
        <p:spPr>
          <a:xfrm>
            <a:off x="128397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39" name="Shape 239"/>
          <p:cNvSpPr txBox="1"/>
          <p:nvPr/>
        </p:nvSpPr>
        <p:spPr>
          <a:xfrm>
            <a:off x="135636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240" name="Shape 240"/>
          <p:cNvSpPr txBox="1"/>
          <p:nvPr/>
        </p:nvSpPr>
        <p:spPr>
          <a:xfrm>
            <a:off x="135636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41" name="Shape 241"/>
          <p:cNvSpPr txBox="1"/>
          <p:nvPr/>
        </p:nvSpPr>
        <p:spPr>
          <a:xfrm>
            <a:off x="143129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242" name="Shape 242"/>
          <p:cNvSpPr txBox="1"/>
          <p:nvPr/>
        </p:nvSpPr>
        <p:spPr>
          <a:xfrm>
            <a:off x="143129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extLst>
      <p:ext uri="{BB962C8B-B14F-4D97-AF65-F5344CB8AC3E}">
        <p14:creationId xmlns:p14="http://schemas.microsoft.com/office/powerpoint/2010/main" val="5868259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1155700" y="0"/>
            <a:ext cx="13931900" cy="30860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smtClean="0">
                <a:solidFill>
                  <a:srgbClr val="FFD966"/>
                </a:solidFill>
                <a:latin typeface="Arial" charset="0"/>
                <a:ea typeface="Arial" charset="0"/>
                <a:cs typeface="Arial" charset="0"/>
                <a:sym typeface="Cabin"/>
              </a:rPr>
              <a:t>Length vs Index</a:t>
            </a:r>
            <a:endParaRPr lang="en-US" sz="7600" u="none" strike="noStrike" cap="none" dirty="0">
              <a:solidFill>
                <a:srgbClr val="FFD966"/>
              </a:solidFill>
              <a:latin typeface="Arial" charset="0"/>
              <a:ea typeface="Arial" charset="0"/>
              <a:cs typeface="Arial" charset="0"/>
              <a:sym typeface="Cabin"/>
            </a:endParaRPr>
          </a:p>
        </p:txBody>
      </p:sp>
      <p:sp>
        <p:nvSpPr>
          <p:cNvPr id="255" name="Shape 255"/>
          <p:cNvSpPr txBox="1">
            <a:spLocks noGrp="1"/>
          </p:cNvSpPr>
          <p:nvPr>
            <p:ph type="body" idx="1"/>
          </p:nvPr>
        </p:nvSpPr>
        <p:spPr>
          <a:xfrm>
            <a:off x="1155700" y="2603501"/>
            <a:ext cx="7386041" cy="4608474"/>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4000" u="none" strike="noStrike" cap="none" dirty="0" smtClean="0">
                <a:solidFill>
                  <a:schemeClr val="lt1"/>
                </a:solidFill>
                <a:latin typeface="Arial" charset="0"/>
                <a:ea typeface="Arial" charset="0"/>
                <a:cs typeface="Arial" charset="0"/>
                <a:sym typeface="Cabin"/>
              </a:rPr>
              <a:t>The built</a:t>
            </a:r>
            <a:r>
              <a:rPr lang="en-US" sz="4000" u="none" strike="noStrike" cap="none" dirty="0">
                <a:solidFill>
                  <a:schemeClr val="lt1"/>
                </a:solidFill>
                <a:latin typeface="Arial" charset="0"/>
                <a:ea typeface="Arial" charset="0"/>
                <a:cs typeface="Arial" charset="0"/>
                <a:sym typeface="Cabin"/>
              </a:rPr>
              <a:t>-in function </a:t>
            </a:r>
            <a:r>
              <a:rPr lang="en-US" sz="4000" u="none" strike="noStrike" cap="none" dirty="0" err="1">
                <a:solidFill>
                  <a:srgbClr val="FF00FF"/>
                </a:solidFill>
                <a:latin typeface="Arial" charset="0"/>
                <a:ea typeface="Arial" charset="0"/>
                <a:cs typeface="Arial" charset="0"/>
                <a:sym typeface="Cabin"/>
              </a:rPr>
              <a:t>len</a:t>
            </a:r>
            <a:r>
              <a:rPr lang="en-US" sz="4000" u="none" strike="noStrike" cap="none" dirty="0">
                <a:solidFill>
                  <a:schemeClr val="lt1"/>
                </a:solidFill>
                <a:latin typeface="Arial" charset="0"/>
                <a:ea typeface="Arial" charset="0"/>
                <a:cs typeface="Arial" charset="0"/>
                <a:sym typeface="Cabin"/>
              </a:rPr>
              <a:t> </a:t>
            </a:r>
            <a:r>
              <a:rPr lang="en-US" sz="4000" u="none" strike="noStrike" cap="none" dirty="0" smtClean="0">
                <a:solidFill>
                  <a:schemeClr val="lt1"/>
                </a:solidFill>
                <a:latin typeface="Arial" charset="0"/>
                <a:ea typeface="Arial" charset="0"/>
                <a:cs typeface="Arial" charset="0"/>
                <a:sym typeface="Cabin"/>
              </a:rPr>
              <a:t>gives </a:t>
            </a:r>
            <a:r>
              <a:rPr lang="en-US" sz="4000" u="none" strike="noStrike" cap="none" dirty="0">
                <a:solidFill>
                  <a:schemeClr val="lt1"/>
                </a:solidFill>
                <a:latin typeface="Arial" charset="0"/>
                <a:ea typeface="Arial" charset="0"/>
                <a:cs typeface="Arial" charset="0"/>
                <a:sym typeface="Cabin"/>
              </a:rPr>
              <a:t>us the length of a </a:t>
            </a:r>
            <a:r>
              <a:rPr lang="en-US" sz="4000" u="none" strike="noStrike" cap="none" dirty="0" smtClean="0">
                <a:solidFill>
                  <a:schemeClr val="lt1"/>
                </a:solidFill>
                <a:latin typeface="Arial" charset="0"/>
                <a:ea typeface="Arial" charset="0"/>
                <a:cs typeface="Arial" charset="0"/>
                <a:sym typeface="Cabin"/>
              </a:rPr>
              <a:t>string</a:t>
            </a:r>
          </a:p>
          <a:p>
            <a:pPr marL="215900" marR="0" lvl="0" indent="0" algn="l" rtl="0">
              <a:lnSpc>
                <a:spcPct val="100000"/>
              </a:lnSpc>
              <a:spcBef>
                <a:spcPts val="0"/>
              </a:spcBef>
              <a:spcAft>
                <a:spcPts val="0"/>
              </a:spcAft>
              <a:buClr>
                <a:schemeClr val="lt1"/>
              </a:buClr>
              <a:buSzPct val="171000"/>
              <a:buNone/>
            </a:pPr>
            <a:endParaRPr lang="en-US" dirty="0">
              <a:solidFill>
                <a:schemeClr val="lt1"/>
              </a:solidFill>
              <a:latin typeface="Arial" charset="0"/>
              <a:ea typeface="Arial" charset="0"/>
              <a:cs typeface="Arial" charset="0"/>
              <a:sym typeface="Cabin"/>
            </a:endParaRPr>
          </a:p>
          <a:p>
            <a:pPr marL="215900" algn="l">
              <a:buClr>
                <a:schemeClr val="lt1"/>
              </a:buClr>
              <a:buSzPct val="171000"/>
            </a:pPr>
            <a:r>
              <a:rPr lang="en-US" dirty="0">
                <a:solidFill>
                  <a:schemeClr val="lt1"/>
                </a:solidFill>
                <a:latin typeface="Arial" charset="0"/>
                <a:ea typeface="Arial" charset="0"/>
                <a:cs typeface="Arial" charset="0"/>
                <a:sym typeface="Cabin"/>
              </a:rPr>
              <a:t>You will get a </a:t>
            </a:r>
            <a:r>
              <a:rPr lang="en-US" dirty="0">
                <a:solidFill>
                  <a:srgbClr val="E06666"/>
                </a:solidFill>
                <a:latin typeface="Arial" charset="0"/>
                <a:ea typeface="Arial" charset="0"/>
                <a:cs typeface="Arial" charset="0"/>
                <a:sym typeface="Cabin"/>
              </a:rPr>
              <a:t>python error</a:t>
            </a:r>
            <a:r>
              <a:rPr lang="en-US" dirty="0">
                <a:solidFill>
                  <a:schemeClr val="lt1"/>
                </a:solidFill>
                <a:latin typeface="Arial" charset="0"/>
                <a:ea typeface="Arial" charset="0"/>
                <a:cs typeface="Arial" charset="0"/>
                <a:sym typeface="Cabin"/>
              </a:rPr>
              <a:t> if you attempt to index beyond the end of a </a:t>
            </a:r>
            <a:r>
              <a:rPr lang="en-US" dirty="0" smtClean="0">
                <a:solidFill>
                  <a:schemeClr val="lt1"/>
                </a:solidFill>
                <a:latin typeface="Arial" charset="0"/>
                <a:ea typeface="Arial" charset="0"/>
                <a:cs typeface="Arial" charset="0"/>
                <a:sym typeface="Cabin"/>
              </a:rPr>
              <a:t>string, so be careful when looping!</a:t>
            </a:r>
            <a:endParaRPr lang="en-US" dirty="0">
              <a:solidFill>
                <a:schemeClr val="lt1"/>
              </a:solidFill>
              <a:latin typeface="Arial" charset="0"/>
              <a:ea typeface="Arial" charset="0"/>
              <a:cs typeface="Arial" charset="0"/>
              <a:sym typeface="Cabin"/>
            </a:endParaRPr>
          </a:p>
        </p:txBody>
      </p:sp>
      <p:sp>
        <p:nvSpPr>
          <p:cNvPr id="256" name="Shape 256"/>
          <p:cNvSpPr txBox="1"/>
          <p:nvPr/>
        </p:nvSpPr>
        <p:spPr>
          <a:xfrm>
            <a:off x="9947700" y="5551475"/>
            <a:ext cx="6308099"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fruit</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err="1" smtClean="0">
                <a:solidFill>
                  <a:srgbClr val="FF00FF"/>
                </a:solidFill>
                <a:latin typeface="Courier"/>
                <a:ea typeface="Courier"/>
                <a:cs typeface="Courier"/>
                <a:sym typeface="Courier New"/>
              </a:rPr>
              <a:t>len</a:t>
            </a:r>
            <a:r>
              <a:rPr lang="en-US" sz="3600" i="0" u="none" strike="noStrike" cap="none" dirty="0" smtClean="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fruit</a:t>
            </a:r>
            <a:r>
              <a:rPr lang="en-US" sz="3600" i="0" u="none" strike="noStrike" cap="none" dirty="0" smtClean="0">
                <a:solidFill>
                  <a:schemeClr val="lt1"/>
                </a:solidFill>
                <a:latin typeface="Courier"/>
                <a:ea typeface="Courier"/>
                <a:cs typeface="Courier"/>
                <a:sym typeface="Courier New"/>
              </a:rPr>
              <a:t>))</a:t>
            </a:r>
            <a:endParaRPr lang="en-US" sz="3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
        <p:nvSpPr>
          <p:cNvPr id="257" name="Shape 257"/>
          <p:cNvSpPr txBox="1"/>
          <p:nvPr/>
        </p:nvSpPr>
        <p:spPr>
          <a:xfrm>
            <a:off x="103759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58" name="Shape 258"/>
          <p:cNvSpPr txBox="1"/>
          <p:nvPr/>
        </p:nvSpPr>
        <p:spPr>
          <a:xfrm>
            <a:off x="103759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259" name="Shape 259"/>
          <p:cNvSpPr txBox="1"/>
          <p:nvPr/>
        </p:nvSpPr>
        <p:spPr>
          <a:xfrm>
            <a:off x="111252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60" name="Shape 260"/>
          <p:cNvSpPr txBox="1"/>
          <p:nvPr/>
        </p:nvSpPr>
        <p:spPr>
          <a:xfrm>
            <a:off x="111252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61" name="Shape 261"/>
          <p:cNvSpPr txBox="1"/>
          <p:nvPr/>
        </p:nvSpPr>
        <p:spPr>
          <a:xfrm>
            <a:off x="118999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62" name="Shape 262"/>
          <p:cNvSpPr txBox="1"/>
          <p:nvPr/>
        </p:nvSpPr>
        <p:spPr>
          <a:xfrm>
            <a:off x="118999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63" name="Shape 263"/>
          <p:cNvSpPr txBox="1"/>
          <p:nvPr/>
        </p:nvSpPr>
        <p:spPr>
          <a:xfrm>
            <a:off x="126492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264" name="Shape 264"/>
          <p:cNvSpPr txBox="1"/>
          <p:nvPr/>
        </p:nvSpPr>
        <p:spPr>
          <a:xfrm>
            <a:off x="126492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65" name="Shape 265"/>
          <p:cNvSpPr txBox="1"/>
          <p:nvPr/>
        </p:nvSpPr>
        <p:spPr>
          <a:xfrm>
            <a:off x="133731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266" name="Shape 266"/>
          <p:cNvSpPr txBox="1"/>
          <p:nvPr/>
        </p:nvSpPr>
        <p:spPr>
          <a:xfrm>
            <a:off x="133731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67" name="Shape 267"/>
          <p:cNvSpPr txBox="1"/>
          <p:nvPr/>
        </p:nvSpPr>
        <p:spPr>
          <a:xfrm>
            <a:off x="141224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268" name="Shape 268"/>
          <p:cNvSpPr txBox="1"/>
          <p:nvPr/>
        </p:nvSpPr>
        <p:spPr>
          <a:xfrm>
            <a:off x="141224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extLst>
      <p:ext uri="{BB962C8B-B14F-4D97-AF65-F5344CB8AC3E}">
        <p14:creationId xmlns:p14="http://schemas.microsoft.com/office/powerpoint/2010/main" val="18880059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016" y="842211"/>
            <a:ext cx="13931900" cy="1473867"/>
          </a:xfrm>
        </p:spPr>
        <p:txBody>
          <a:bodyPr/>
          <a:lstStyle/>
          <a:p>
            <a:r>
              <a:rPr lang="en-US" sz="6600" dirty="0" smtClean="0">
                <a:solidFill>
                  <a:srgbClr val="FFD966"/>
                </a:solidFill>
              </a:rPr>
              <a:t>Indexing </a:t>
            </a:r>
            <a:r>
              <a:rPr lang="en-US" sz="6600" dirty="0" smtClean="0">
                <a:solidFill>
                  <a:srgbClr val="FFD966"/>
                </a:solidFill>
              </a:rPr>
              <a:t>vs</a:t>
            </a:r>
            <a:r>
              <a:rPr lang="en-US" sz="6600" dirty="0" smtClean="0">
                <a:solidFill>
                  <a:srgbClr val="FFD966"/>
                </a:solidFill>
              </a:rPr>
              <a:t> </a:t>
            </a:r>
            <a:r>
              <a:rPr lang="en-US" sz="6600" dirty="0" smtClean="0">
                <a:solidFill>
                  <a:srgbClr val="FFD966"/>
                </a:solidFill>
              </a:rPr>
              <a:t>Iteration Variables</a:t>
            </a:r>
            <a:endParaRPr lang="en-US" sz="6600" dirty="0">
              <a:solidFill>
                <a:srgbClr val="FFD966"/>
              </a:solidFill>
            </a:endParaRPr>
          </a:p>
        </p:txBody>
      </p:sp>
      <p:sp>
        <p:nvSpPr>
          <p:cNvPr id="4" name="Shape 325"/>
          <p:cNvSpPr txBox="1"/>
          <p:nvPr/>
        </p:nvSpPr>
        <p:spPr>
          <a:xfrm>
            <a:off x="8711659" y="3052431"/>
            <a:ext cx="7181445" cy="33243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200" dirty="0" smtClean="0">
                <a:solidFill>
                  <a:srgbClr val="00FF00"/>
                </a:solidFill>
                <a:latin typeface="Courier"/>
                <a:ea typeface="Courier"/>
                <a:cs typeface="Courier"/>
                <a:sym typeface="Courier New"/>
              </a:rPr>
              <a:t>course</a:t>
            </a:r>
            <a:r>
              <a:rPr lang="en-US" sz="3200" i="0" u="none" strike="noStrike" cap="none" dirty="0" smtClean="0">
                <a:solidFill>
                  <a:srgbClr val="00FF00"/>
                </a:solidFill>
                <a:latin typeface="Courier"/>
                <a:ea typeface="Courier"/>
                <a:cs typeface="Courier"/>
                <a:sym typeface="Courier New"/>
              </a:rPr>
              <a:t> </a:t>
            </a:r>
            <a:r>
              <a:rPr lang="en-US" sz="3200" i="0" u="none" strike="noStrike" cap="none" dirty="0" smtClean="0">
                <a:solidFill>
                  <a:schemeClr val="lt1"/>
                </a:solidFill>
                <a:latin typeface="Courier"/>
                <a:ea typeface="Courier"/>
                <a:cs typeface="Courier"/>
                <a:sym typeface="Courier New"/>
              </a:rPr>
              <a:t>= </a:t>
            </a:r>
            <a:r>
              <a:rPr lang="en-US" sz="3200" i="0" u="none" strike="noStrike" cap="none" dirty="0" smtClean="0">
                <a:solidFill>
                  <a:srgbClr val="FF7F00"/>
                </a:solidFill>
                <a:latin typeface="Courier"/>
                <a:ea typeface="Courier"/>
                <a:cs typeface="Courier"/>
                <a:sym typeface="Courier New"/>
              </a:rPr>
              <a:t>’INST326’</a:t>
            </a:r>
            <a:endParaRPr lang="en-US" sz="3200" dirty="0">
              <a:solidFill>
                <a:srgbClr val="FF7F00"/>
              </a:solidFill>
              <a:latin typeface="Courier"/>
              <a:ea typeface="Courier"/>
              <a:cs typeface="Courier"/>
              <a:sym typeface="Courier New"/>
            </a:endParaRPr>
          </a:p>
          <a:p>
            <a:pPr lvl="0">
              <a:buClr>
                <a:srgbClr val="FFFF00"/>
              </a:buClr>
              <a:buSzPct val="25000"/>
            </a:pPr>
            <a:r>
              <a:rPr lang="en-US" sz="3200" dirty="0">
                <a:solidFill>
                  <a:srgbClr val="FFFF00"/>
                </a:solidFill>
                <a:latin typeface="Courier"/>
                <a:ea typeface="Courier"/>
                <a:cs typeface="Courier"/>
                <a:sym typeface="Courier New"/>
              </a:rPr>
              <a:t>for</a:t>
            </a:r>
            <a:r>
              <a:rPr lang="en-US" sz="3200" dirty="0">
                <a:solidFill>
                  <a:schemeClr val="lt1"/>
                </a:solidFill>
                <a:latin typeface="Courier"/>
                <a:ea typeface="Courier"/>
                <a:cs typeface="Courier"/>
                <a:sym typeface="Courier New"/>
              </a:rPr>
              <a:t> </a:t>
            </a:r>
            <a:r>
              <a:rPr lang="en-US" sz="3200" dirty="0">
                <a:solidFill>
                  <a:srgbClr val="00FF00"/>
                </a:solidFill>
                <a:latin typeface="Courier"/>
                <a:ea typeface="Courier"/>
                <a:cs typeface="Courier"/>
                <a:sym typeface="Courier New"/>
              </a:rPr>
              <a:t>letter</a:t>
            </a:r>
            <a:r>
              <a:rPr lang="en-US" sz="3200" dirty="0">
                <a:solidFill>
                  <a:schemeClr val="lt1"/>
                </a:solidFill>
                <a:latin typeface="Courier"/>
                <a:ea typeface="Courier"/>
                <a:cs typeface="Courier"/>
                <a:sym typeface="Courier New"/>
              </a:rPr>
              <a:t> </a:t>
            </a:r>
            <a:r>
              <a:rPr lang="en-US" sz="3200" dirty="0">
                <a:solidFill>
                  <a:srgbClr val="FFFF00"/>
                </a:solidFill>
                <a:latin typeface="Courier"/>
                <a:ea typeface="Courier"/>
                <a:cs typeface="Courier"/>
                <a:sym typeface="Courier New"/>
              </a:rPr>
              <a:t>in</a:t>
            </a:r>
            <a:r>
              <a:rPr lang="en-US" sz="3200" dirty="0">
                <a:solidFill>
                  <a:schemeClr val="lt1"/>
                </a:solidFill>
                <a:latin typeface="Courier"/>
                <a:ea typeface="Courier"/>
                <a:cs typeface="Courier"/>
                <a:sym typeface="Courier New"/>
              </a:rPr>
              <a:t> </a:t>
            </a:r>
            <a:r>
              <a:rPr lang="en-US" sz="3200" dirty="0">
                <a:solidFill>
                  <a:srgbClr val="00FF00"/>
                </a:solidFill>
                <a:latin typeface="Courier"/>
                <a:ea typeface="Courier"/>
                <a:cs typeface="Courier"/>
                <a:sym typeface="Courier New"/>
              </a:rPr>
              <a:t>course</a:t>
            </a:r>
            <a:r>
              <a:rPr lang="en-US" sz="3200" dirty="0" smtClean="0">
                <a:solidFill>
                  <a:srgbClr val="00FF00"/>
                </a:solidFill>
                <a:latin typeface="Courier"/>
                <a:ea typeface="Courier"/>
                <a:cs typeface="Courier"/>
                <a:sym typeface="Courier New"/>
              </a:rPr>
              <a:t> </a:t>
            </a:r>
            <a:r>
              <a:rPr lang="en-US" sz="3200" dirty="0">
                <a:solidFill>
                  <a:schemeClr val="lt1"/>
                </a:solidFill>
                <a:latin typeface="Courier"/>
                <a:ea typeface="Courier"/>
                <a:cs typeface="Courier"/>
                <a:sym typeface="Courier New"/>
              </a:rPr>
              <a:t>:</a:t>
            </a:r>
          </a:p>
          <a:p>
            <a:pPr lvl="0">
              <a:buClr>
                <a:schemeClr val="lt1"/>
              </a:buClr>
              <a:buSzPct val="25000"/>
            </a:pPr>
            <a:r>
              <a:rPr lang="en-US" sz="3200" dirty="0">
                <a:solidFill>
                  <a:schemeClr val="lt1"/>
                </a:solidFill>
                <a:latin typeface="Courier"/>
                <a:ea typeface="Courier"/>
                <a:cs typeface="Courier"/>
                <a:sym typeface="Courier New"/>
              </a:rPr>
              <a:t>     </a:t>
            </a:r>
            <a:r>
              <a:rPr lang="en-US" sz="3200" dirty="0">
                <a:solidFill>
                  <a:srgbClr val="FF00FF"/>
                </a:solidFill>
                <a:latin typeface="Courier"/>
                <a:ea typeface="Courier"/>
                <a:cs typeface="Courier"/>
                <a:sym typeface="Courier New"/>
              </a:rPr>
              <a:t> print(letter</a:t>
            </a:r>
            <a:r>
              <a:rPr lang="en-US" sz="3200" dirty="0" smtClean="0">
                <a:solidFill>
                  <a:srgbClr val="FF00FF"/>
                </a:solidFill>
                <a:latin typeface="Courier"/>
                <a:ea typeface="Courier"/>
                <a:cs typeface="Courier"/>
                <a:sym typeface="Courier New"/>
              </a:rPr>
              <a:t>)</a:t>
            </a:r>
          </a:p>
          <a:p>
            <a:pPr lvl="0">
              <a:buClr>
                <a:schemeClr val="lt1"/>
              </a:buClr>
              <a:buSzPct val="25000"/>
            </a:pPr>
            <a:r>
              <a:rPr lang="en-US" sz="3200" dirty="0" smtClean="0">
                <a:solidFill>
                  <a:schemeClr val="bg1"/>
                </a:solidFill>
                <a:latin typeface="Courier"/>
                <a:ea typeface="Courier"/>
                <a:cs typeface="Courier"/>
                <a:sym typeface="Courier New"/>
              </a:rPr>
              <a:t># More elegant, less control</a:t>
            </a:r>
            <a:endParaRPr lang="en-US" sz="3200" dirty="0">
              <a:solidFill>
                <a:schemeClr val="bg1"/>
              </a:solidFill>
              <a:latin typeface="Courier"/>
              <a:ea typeface="Courier"/>
              <a:cs typeface="Courier"/>
              <a:sym typeface="Courier New"/>
            </a:endParaRPr>
          </a:p>
        </p:txBody>
      </p:sp>
      <p:sp>
        <p:nvSpPr>
          <p:cNvPr id="5" name="Shape 325"/>
          <p:cNvSpPr txBox="1"/>
          <p:nvPr/>
        </p:nvSpPr>
        <p:spPr>
          <a:xfrm>
            <a:off x="796772" y="3052431"/>
            <a:ext cx="7109383" cy="33243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200" dirty="0" smtClean="0">
                <a:solidFill>
                  <a:srgbClr val="00FF00"/>
                </a:solidFill>
                <a:latin typeface="Courier"/>
                <a:ea typeface="Courier"/>
                <a:cs typeface="Courier"/>
                <a:sym typeface="Courier New"/>
              </a:rPr>
              <a:t>course</a:t>
            </a:r>
            <a:r>
              <a:rPr lang="en-US" sz="3200" i="0" u="none" strike="noStrike" cap="none" dirty="0" smtClean="0">
                <a:solidFill>
                  <a:srgbClr val="00FF00"/>
                </a:solidFill>
                <a:latin typeface="Courier"/>
                <a:ea typeface="Courier"/>
                <a:cs typeface="Courier"/>
                <a:sym typeface="Courier New"/>
              </a:rPr>
              <a:t> </a:t>
            </a:r>
            <a:r>
              <a:rPr lang="en-US" sz="3200" i="0" u="none" strike="noStrike" cap="none" dirty="0" smtClean="0">
                <a:solidFill>
                  <a:schemeClr val="lt1"/>
                </a:solidFill>
                <a:latin typeface="Courier"/>
                <a:ea typeface="Courier"/>
                <a:cs typeface="Courier"/>
                <a:sym typeface="Courier New"/>
              </a:rPr>
              <a:t>= </a:t>
            </a:r>
            <a:r>
              <a:rPr lang="en-US" sz="3200" i="0" u="none" strike="noStrike" cap="none" dirty="0" smtClean="0">
                <a:solidFill>
                  <a:srgbClr val="FF7F00"/>
                </a:solidFill>
                <a:latin typeface="Courier"/>
                <a:ea typeface="Courier"/>
                <a:cs typeface="Courier"/>
                <a:sym typeface="Courier New"/>
              </a:rPr>
              <a:t>’INST326'</a:t>
            </a:r>
            <a:endParaRPr lang="en-US" sz="32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200" dirty="0">
                <a:solidFill>
                  <a:srgbClr val="00FF00"/>
                </a:solidFill>
                <a:latin typeface="Courier"/>
                <a:ea typeface="Courier"/>
                <a:cs typeface="Courier"/>
                <a:sym typeface="Courier New"/>
              </a:rPr>
              <a:t>i</a:t>
            </a:r>
            <a:r>
              <a:rPr lang="en-US" sz="3200" i="0" u="none" strike="noStrike" cap="none" dirty="0" smtClean="0">
                <a:solidFill>
                  <a:srgbClr val="00FF00"/>
                </a:solidFill>
                <a:latin typeface="Courier"/>
                <a:ea typeface="Courier"/>
                <a:cs typeface="Courier"/>
                <a:sym typeface="Courier New"/>
              </a:rPr>
              <a:t>ndex </a:t>
            </a:r>
            <a:r>
              <a:rPr lang="en-US" sz="3200" i="0" u="none" strike="noStrike" cap="none" dirty="0" smtClean="0">
                <a:solidFill>
                  <a:schemeClr val="lt1"/>
                </a:solidFill>
                <a:latin typeface="Courier"/>
                <a:ea typeface="Courier"/>
                <a:cs typeface="Courier"/>
                <a:sym typeface="Courier New"/>
              </a:rPr>
              <a:t>= </a:t>
            </a:r>
            <a:r>
              <a:rPr lang="en-US" sz="3200" i="0" u="none" strike="noStrike" cap="none" dirty="0">
                <a:solidFill>
                  <a:srgbClr val="FF7F00"/>
                </a:solidFill>
                <a:latin typeface="Courier"/>
                <a:ea typeface="Courier"/>
                <a:cs typeface="Courier"/>
                <a:sym typeface="Courier New"/>
              </a:rPr>
              <a:t>0</a:t>
            </a:r>
          </a:p>
          <a:p>
            <a:pPr lvl="0">
              <a:buClr>
                <a:srgbClr val="FFFF00"/>
              </a:buClr>
              <a:buSzPct val="25000"/>
            </a:pPr>
            <a:r>
              <a:rPr lang="en-US" sz="3200" dirty="0">
                <a:solidFill>
                  <a:srgbClr val="FFFF00"/>
                </a:solidFill>
                <a:latin typeface="Courier"/>
                <a:ea typeface="Courier"/>
                <a:cs typeface="Courier"/>
                <a:sym typeface="Courier New"/>
              </a:rPr>
              <a:t>while</a:t>
            </a:r>
            <a:r>
              <a:rPr lang="en-US" sz="3200" dirty="0">
                <a:solidFill>
                  <a:schemeClr val="lt1"/>
                </a:solidFill>
                <a:latin typeface="Courier"/>
                <a:ea typeface="Courier"/>
                <a:cs typeface="Courier"/>
                <a:sym typeface="Courier New"/>
              </a:rPr>
              <a:t> </a:t>
            </a:r>
            <a:r>
              <a:rPr lang="en-US" sz="3200" dirty="0">
                <a:solidFill>
                  <a:srgbClr val="00FF00"/>
                </a:solidFill>
                <a:latin typeface="Courier"/>
                <a:ea typeface="Courier"/>
                <a:cs typeface="Courier"/>
                <a:sym typeface="Courier New"/>
              </a:rPr>
              <a:t>index</a:t>
            </a:r>
            <a:r>
              <a:rPr lang="en-US" sz="3200" dirty="0">
                <a:solidFill>
                  <a:schemeClr val="lt1"/>
                </a:solidFill>
                <a:latin typeface="Courier"/>
                <a:ea typeface="Courier"/>
                <a:cs typeface="Courier"/>
                <a:sym typeface="Courier New"/>
              </a:rPr>
              <a:t> &lt; </a:t>
            </a:r>
            <a:r>
              <a:rPr lang="en-US" sz="3200" dirty="0" err="1" smtClean="0">
                <a:solidFill>
                  <a:srgbClr val="FF00FF"/>
                </a:solidFill>
                <a:latin typeface="Courier"/>
                <a:ea typeface="Courier"/>
                <a:cs typeface="Courier"/>
                <a:sym typeface="Courier New"/>
              </a:rPr>
              <a:t>len</a:t>
            </a:r>
            <a:r>
              <a:rPr lang="en-US" sz="3200" dirty="0" smtClean="0">
                <a:solidFill>
                  <a:schemeClr val="lt1"/>
                </a:solidFill>
                <a:latin typeface="Courier"/>
                <a:ea typeface="Courier"/>
                <a:cs typeface="Courier"/>
                <a:sym typeface="Courier New"/>
              </a:rPr>
              <a:t>(</a:t>
            </a:r>
            <a:r>
              <a:rPr lang="en-US" sz="3200" dirty="0" smtClean="0">
                <a:solidFill>
                  <a:srgbClr val="00FF00"/>
                </a:solidFill>
                <a:latin typeface="Courier"/>
                <a:ea typeface="Courier"/>
                <a:cs typeface="Courier"/>
                <a:sym typeface="Courier New"/>
              </a:rPr>
              <a:t>course</a:t>
            </a:r>
            <a:r>
              <a:rPr lang="en-US" sz="3200" dirty="0" smtClean="0">
                <a:solidFill>
                  <a:schemeClr val="lt1"/>
                </a:solidFill>
                <a:latin typeface="Courier"/>
                <a:ea typeface="Courier"/>
                <a:cs typeface="Courier"/>
                <a:sym typeface="Courier New"/>
              </a:rPr>
              <a:t>):</a:t>
            </a:r>
            <a:endParaRPr lang="en-US" sz="3200" dirty="0">
              <a:solidFill>
                <a:srgbClr val="00FFFF"/>
              </a:solidFill>
              <a:latin typeface="Courier"/>
              <a:ea typeface="Courier"/>
              <a:cs typeface="Courier"/>
              <a:sym typeface="Courier New"/>
            </a:endParaRPr>
          </a:p>
          <a:p>
            <a:pPr lvl="0">
              <a:buClr>
                <a:schemeClr val="lt1"/>
              </a:buClr>
              <a:buSzPct val="25000"/>
            </a:pPr>
            <a:r>
              <a:rPr lang="en-US" sz="3200" dirty="0">
                <a:solidFill>
                  <a:schemeClr val="lt1"/>
                </a:solidFill>
                <a:latin typeface="Courier"/>
                <a:ea typeface="Courier"/>
                <a:cs typeface="Courier"/>
                <a:sym typeface="Courier New"/>
              </a:rPr>
              <a:t>    </a:t>
            </a:r>
            <a:r>
              <a:rPr lang="en-US" sz="3200" dirty="0" smtClean="0">
                <a:solidFill>
                  <a:srgbClr val="FFFF00"/>
                </a:solidFill>
                <a:latin typeface="Courier"/>
                <a:ea typeface="Courier"/>
                <a:cs typeface="Courier"/>
                <a:sym typeface="Courier New"/>
              </a:rPr>
              <a:t>print</a:t>
            </a:r>
            <a:r>
              <a:rPr lang="en-US" sz="3200" dirty="0" smtClean="0">
                <a:solidFill>
                  <a:schemeClr val="lt1"/>
                </a:solidFill>
                <a:latin typeface="Courier"/>
                <a:ea typeface="Courier"/>
                <a:cs typeface="Courier"/>
                <a:sym typeface="Courier New"/>
              </a:rPr>
              <a:t>(</a:t>
            </a:r>
            <a:r>
              <a:rPr lang="en-US" sz="3200" dirty="0" smtClean="0">
                <a:solidFill>
                  <a:srgbClr val="00FF00"/>
                </a:solidFill>
                <a:latin typeface="Courier"/>
                <a:ea typeface="Courier"/>
                <a:cs typeface="Courier"/>
                <a:sym typeface="Courier New"/>
              </a:rPr>
              <a:t>course[index]</a:t>
            </a:r>
            <a:r>
              <a:rPr lang="en-US" sz="3200" dirty="0" smtClean="0">
                <a:solidFill>
                  <a:schemeClr val="bg1"/>
                </a:solidFill>
                <a:latin typeface="Courier"/>
                <a:ea typeface="Courier"/>
                <a:cs typeface="Courier"/>
                <a:sym typeface="Courier New"/>
              </a:rPr>
              <a:t>)</a:t>
            </a:r>
            <a:endParaRPr lang="en-US" sz="3200" dirty="0">
              <a:solidFill>
                <a:schemeClr val="bg1"/>
              </a:solidFill>
              <a:latin typeface="Courier"/>
              <a:ea typeface="Courier"/>
              <a:cs typeface="Courier"/>
              <a:sym typeface="Courier New"/>
            </a:endParaRPr>
          </a:p>
          <a:p>
            <a:pPr lvl="0">
              <a:buClr>
                <a:schemeClr val="lt1"/>
              </a:buClr>
              <a:buSzPct val="25000"/>
            </a:pPr>
            <a:r>
              <a:rPr lang="en-US" sz="3200" dirty="0">
                <a:solidFill>
                  <a:schemeClr val="lt1"/>
                </a:solidFill>
                <a:latin typeface="Courier"/>
                <a:ea typeface="Courier"/>
                <a:cs typeface="Courier"/>
                <a:sym typeface="Courier New"/>
              </a:rPr>
              <a:t>    </a:t>
            </a:r>
            <a:r>
              <a:rPr lang="en-US" sz="3200" dirty="0">
                <a:solidFill>
                  <a:srgbClr val="00FF00"/>
                </a:solidFill>
                <a:latin typeface="Courier"/>
                <a:ea typeface="Courier"/>
                <a:cs typeface="Courier"/>
                <a:sym typeface="Courier New"/>
              </a:rPr>
              <a:t>index</a:t>
            </a:r>
            <a:r>
              <a:rPr lang="en-US" sz="3200" dirty="0">
                <a:solidFill>
                  <a:schemeClr val="lt1"/>
                </a:solidFill>
                <a:latin typeface="Courier"/>
                <a:ea typeface="Courier"/>
                <a:cs typeface="Courier"/>
                <a:sym typeface="Courier New"/>
              </a:rPr>
              <a:t> = </a:t>
            </a:r>
            <a:r>
              <a:rPr lang="en-US" sz="3200" dirty="0">
                <a:solidFill>
                  <a:srgbClr val="00FF00"/>
                </a:solidFill>
                <a:latin typeface="Courier"/>
                <a:ea typeface="Courier"/>
                <a:cs typeface="Courier"/>
                <a:sym typeface="Courier New"/>
              </a:rPr>
              <a:t>index</a:t>
            </a:r>
            <a:r>
              <a:rPr lang="en-US" sz="3200" dirty="0">
                <a:solidFill>
                  <a:schemeClr val="lt1"/>
                </a:solidFill>
                <a:latin typeface="Courier"/>
                <a:ea typeface="Courier"/>
                <a:cs typeface="Courier"/>
                <a:sym typeface="Courier New"/>
              </a:rPr>
              <a:t> </a:t>
            </a:r>
            <a:r>
              <a:rPr lang="en-US" sz="3200" dirty="0">
                <a:solidFill>
                  <a:srgbClr val="00FFFF"/>
                </a:solidFill>
                <a:latin typeface="Courier"/>
                <a:ea typeface="Courier"/>
                <a:cs typeface="Courier"/>
                <a:sym typeface="Courier New"/>
              </a:rPr>
              <a:t>+</a:t>
            </a:r>
            <a:r>
              <a:rPr lang="en-US" sz="3200" dirty="0">
                <a:solidFill>
                  <a:schemeClr val="lt1"/>
                </a:solidFill>
                <a:latin typeface="Courier"/>
                <a:ea typeface="Courier"/>
                <a:cs typeface="Courier"/>
                <a:sym typeface="Courier New"/>
              </a:rPr>
              <a:t> </a:t>
            </a:r>
            <a:r>
              <a:rPr lang="en-US" sz="3200" dirty="0" smtClean="0">
                <a:solidFill>
                  <a:srgbClr val="FF7F00"/>
                </a:solidFill>
                <a:latin typeface="Courier"/>
                <a:ea typeface="Courier"/>
                <a:cs typeface="Courier"/>
                <a:sym typeface="Courier New"/>
              </a:rPr>
              <a:t>1</a:t>
            </a:r>
          </a:p>
          <a:p>
            <a:pPr lvl="0">
              <a:buClr>
                <a:schemeClr val="lt1"/>
              </a:buClr>
              <a:buSzPct val="25000"/>
            </a:pPr>
            <a:r>
              <a:rPr lang="en-US" sz="3200" dirty="0" smtClean="0">
                <a:solidFill>
                  <a:schemeClr val="bg1"/>
                </a:solidFill>
                <a:latin typeface="Courier"/>
                <a:ea typeface="Courier"/>
                <a:cs typeface="Courier"/>
                <a:sym typeface="Courier New"/>
              </a:rPr>
              <a:t># Less elegant, more control</a:t>
            </a:r>
            <a:endParaRPr lang="en-US" sz="3200" dirty="0">
              <a:solidFill>
                <a:schemeClr val="bg1"/>
              </a:solidFill>
              <a:latin typeface="Courier"/>
              <a:ea typeface="Courier"/>
              <a:cs typeface="Courier"/>
              <a:sym typeface="Courier New"/>
            </a:endParaRPr>
          </a:p>
        </p:txBody>
      </p:sp>
    </p:spTree>
    <p:extLst>
      <p:ext uri="{BB962C8B-B14F-4D97-AF65-F5344CB8AC3E}">
        <p14:creationId xmlns:p14="http://schemas.microsoft.com/office/powerpoint/2010/main" val="58798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383" y="103151"/>
            <a:ext cx="13931900" cy="2228836"/>
          </a:xfrm>
        </p:spPr>
        <p:txBody>
          <a:bodyPr anchor="ctr"/>
          <a:lstStyle/>
          <a:p>
            <a:r>
              <a:rPr lang="en-US" sz="7200" dirty="0" smtClean="0">
                <a:solidFill>
                  <a:srgbClr val="FFD966"/>
                </a:solidFill>
              </a:rPr>
              <a:t>Indexing</a:t>
            </a:r>
            <a:endParaRPr lang="en-US" sz="7200" dirty="0">
              <a:solidFill>
                <a:srgbClr val="FFD966"/>
              </a:solidFill>
            </a:endParaRPr>
          </a:p>
        </p:txBody>
      </p:sp>
      <p:sp>
        <p:nvSpPr>
          <p:cNvPr id="5" name="Shape 325"/>
          <p:cNvSpPr txBox="1"/>
          <p:nvPr/>
        </p:nvSpPr>
        <p:spPr>
          <a:xfrm>
            <a:off x="639959" y="2635460"/>
            <a:ext cx="7868779" cy="33243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dirty="0" smtClean="0">
                <a:solidFill>
                  <a:srgbClr val="00FF00"/>
                </a:solidFill>
                <a:latin typeface="Courier"/>
                <a:ea typeface="Courier"/>
                <a:cs typeface="Courier"/>
                <a:sym typeface="Courier New"/>
              </a:rPr>
              <a:t>course</a:t>
            </a:r>
            <a:r>
              <a:rPr lang="en-US" sz="3600" i="0" u="none" strike="noStrike" cap="none" dirty="0" smtClean="0">
                <a:solidFill>
                  <a:srgbClr val="00FF00"/>
                </a:solidFill>
                <a:latin typeface="Courier"/>
                <a:ea typeface="Courier"/>
                <a:cs typeface="Courier"/>
                <a:sym typeface="Courier New"/>
              </a:rPr>
              <a:t> </a:t>
            </a:r>
            <a:r>
              <a:rPr lang="en-US" sz="3600" i="0" u="none" strike="noStrike" cap="none" dirty="0" smtClean="0">
                <a:solidFill>
                  <a:schemeClr val="lt1"/>
                </a:solidFill>
                <a:latin typeface="Courier"/>
                <a:ea typeface="Courier"/>
                <a:cs typeface="Courier"/>
                <a:sym typeface="Courier New"/>
              </a:rPr>
              <a:t>= </a:t>
            </a:r>
            <a:r>
              <a:rPr lang="en-US" sz="3600" i="0" u="none" strike="noStrike" cap="none" dirty="0" smtClean="0">
                <a:solidFill>
                  <a:srgbClr val="FF7F00"/>
                </a:solidFill>
                <a:latin typeface="Courier"/>
                <a:ea typeface="Courier"/>
                <a:cs typeface="Courier"/>
                <a:sym typeface="Courier New"/>
              </a:rPr>
              <a:t>’INST326'</a:t>
            </a:r>
            <a:endParaRPr lang="en-US" sz="36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600" dirty="0">
                <a:solidFill>
                  <a:srgbClr val="00FF00"/>
                </a:solidFill>
                <a:latin typeface="Courier"/>
                <a:ea typeface="Courier"/>
                <a:cs typeface="Courier"/>
                <a:sym typeface="Courier New"/>
              </a:rPr>
              <a:t>i</a:t>
            </a:r>
            <a:r>
              <a:rPr lang="en-US" sz="3600" i="0" u="none" strike="noStrike" cap="none" dirty="0" smtClean="0">
                <a:solidFill>
                  <a:srgbClr val="00FF00"/>
                </a:solidFill>
                <a:latin typeface="Courier"/>
                <a:ea typeface="Courier"/>
                <a:cs typeface="Courier"/>
                <a:sym typeface="Courier New"/>
              </a:rPr>
              <a:t>ndex </a:t>
            </a:r>
            <a:r>
              <a:rPr lang="en-US" sz="3600" i="0" u="none" strike="noStrike" cap="none" dirty="0" smtClean="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0</a:t>
            </a:r>
          </a:p>
          <a:p>
            <a:pPr lvl="0">
              <a:buClr>
                <a:srgbClr val="FFFF00"/>
              </a:buClr>
              <a:buSzPct val="25000"/>
            </a:pPr>
            <a:r>
              <a:rPr lang="en-US" sz="3600" dirty="0">
                <a:solidFill>
                  <a:srgbClr val="FFFF00"/>
                </a:solidFill>
                <a:latin typeface="Courier"/>
                <a:ea typeface="Courier"/>
                <a:cs typeface="Courier"/>
                <a:sym typeface="Courier New"/>
              </a:rPr>
              <a:t>while</a:t>
            </a:r>
            <a:r>
              <a:rPr lang="en-US" sz="3600" dirty="0">
                <a:solidFill>
                  <a:schemeClr val="lt1"/>
                </a:solidFill>
                <a:latin typeface="Courier"/>
                <a:ea typeface="Courier"/>
                <a:cs typeface="Courier"/>
                <a:sym typeface="Courier New"/>
              </a:rPr>
              <a:t> </a:t>
            </a:r>
            <a:r>
              <a:rPr lang="en-US" sz="3600" dirty="0">
                <a:solidFill>
                  <a:srgbClr val="00FF00"/>
                </a:solidFill>
                <a:latin typeface="Courier"/>
                <a:ea typeface="Courier"/>
                <a:cs typeface="Courier"/>
                <a:sym typeface="Courier New"/>
              </a:rPr>
              <a:t>index</a:t>
            </a:r>
            <a:r>
              <a:rPr lang="en-US" sz="3600" dirty="0">
                <a:solidFill>
                  <a:schemeClr val="lt1"/>
                </a:solidFill>
                <a:latin typeface="Courier"/>
                <a:ea typeface="Courier"/>
                <a:cs typeface="Courier"/>
                <a:sym typeface="Courier New"/>
              </a:rPr>
              <a:t> &lt; </a:t>
            </a:r>
            <a:r>
              <a:rPr lang="en-US" sz="3600" dirty="0" err="1" smtClean="0">
                <a:solidFill>
                  <a:srgbClr val="FF00FF"/>
                </a:solidFill>
                <a:latin typeface="Courier"/>
                <a:ea typeface="Courier"/>
                <a:cs typeface="Courier"/>
                <a:sym typeface="Courier New"/>
              </a:rPr>
              <a:t>len</a:t>
            </a:r>
            <a:r>
              <a:rPr lang="en-US" sz="3600" dirty="0" smtClean="0">
                <a:solidFill>
                  <a:schemeClr val="lt1"/>
                </a:solidFill>
                <a:latin typeface="Courier"/>
                <a:ea typeface="Courier"/>
                <a:cs typeface="Courier"/>
                <a:sym typeface="Courier New"/>
              </a:rPr>
              <a:t>(</a:t>
            </a:r>
            <a:r>
              <a:rPr lang="en-US" sz="3600" dirty="0" smtClean="0">
                <a:solidFill>
                  <a:srgbClr val="00FF00"/>
                </a:solidFill>
                <a:latin typeface="Courier"/>
                <a:ea typeface="Courier"/>
                <a:cs typeface="Courier"/>
                <a:sym typeface="Courier New"/>
              </a:rPr>
              <a:t>course</a:t>
            </a:r>
            <a:r>
              <a:rPr lang="en-US" sz="3600" dirty="0" smtClean="0">
                <a:solidFill>
                  <a:schemeClr val="lt1"/>
                </a:solidFill>
                <a:latin typeface="Courier"/>
                <a:ea typeface="Courier"/>
                <a:cs typeface="Courier"/>
                <a:sym typeface="Courier New"/>
              </a:rPr>
              <a:t>):</a:t>
            </a:r>
            <a:endParaRPr lang="en-US" sz="3600" dirty="0">
              <a:solidFill>
                <a:srgbClr val="00FFFF"/>
              </a:solidFill>
              <a:latin typeface="Courier"/>
              <a:ea typeface="Courier"/>
              <a:cs typeface="Courier"/>
              <a:sym typeface="Courier New"/>
            </a:endParaRPr>
          </a:p>
          <a:p>
            <a:pPr lvl="0">
              <a:buClr>
                <a:schemeClr val="lt1"/>
              </a:buClr>
              <a:buSzPct val="25000"/>
            </a:pPr>
            <a:r>
              <a:rPr lang="en-US" sz="3600" dirty="0">
                <a:solidFill>
                  <a:schemeClr val="lt1"/>
                </a:solidFill>
                <a:latin typeface="Courier"/>
                <a:ea typeface="Courier"/>
                <a:cs typeface="Courier"/>
                <a:sym typeface="Courier New"/>
              </a:rPr>
              <a:t>    </a:t>
            </a:r>
            <a:r>
              <a:rPr lang="en-US" sz="3600" dirty="0" smtClean="0">
                <a:solidFill>
                  <a:srgbClr val="FFFF00"/>
                </a:solidFill>
                <a:latin typeface="Courier"/>
                <a:ea typeface="Courier"/>
                <a:cs typeface="Courier"/>
                <a:sym typeface="Courier New"/>
              </a:rPr>
              <a:t>print</a:t>
            </a:r>
            <a:r>
              <a:rPr lang="en-US" sz="3600" dirty="0" smtClean="0">
                <a:solidFill>
                  <a:schemeClr val="lt1"/>
                </a:solidFill>
                <a:latin typeface="Courier"/>
                <a:ea typeface="Courier"/>
                <a:cs typeface="Courier"/>
                <a:sym typeface="Courier New"/>
              </a:rPr>
              <a:t>(</a:t>
            </a:r>
            <a:r>
              <a:rPr lang="en-US" sz="3600" dirty="0" smtClean="0">
                <a:solidFill>
                  <a:srgbClr val="00FF00"/>
                </a:solidFill>
                <a:latin typeface="Courier"/>
                <a:ea typeface="Courier"/>
                <a:cs typeface="Courier"/>
                <a:sym typeface="Courier New"/>
              </a:rPr>
              <a:t>course[index]</a:t>
            </a:r>
            <a:r>
              <a:rPr lang="en-US" sz="3600" dirty="0" smtClean="0">
                <a:solidFill>
                  <a:schemeClr val="bg1"/>
                </a:solidFill>
                <a:latin typeface="Courier"/>
                <a:ea typeface="Courier"/>
                <a:cs typeface="Courier"/>
                <a:sym typeface="Courier New"/>
              </a:rPr>
              <a:t>)</a:t>
            </a:r>
            <a:endParaRPr lang="en-US" sz="3600" dirty="0">
              <a:solidFill>
                <a:schemeClr val="bg1"/>
              </a:solidFill>
              <a:latin typeface="Courier"/>
              <a:ea typeface="Courier"/>
              <a:cs typeface="Courier"/>
              <a:sym typeface="Courier New"/>
            </a:endParaRPr>
          </a:p>
          <a:p>
            <a:pPr lvl="0">
              <a:buClr>
                <a:schemeClr val="lt1"/>
              </a:buClr>
              <a:buSzPct val="25000"/>
            </a:pPr>
            <a:r>
              <a:rPr lang="en-US" sz="3600" dirty="0">
                <a:solidFill>
                  <a:schemeClr val="lt1"/>
                </a:solidFill>
                <a:latin typeface="Courier"/>
                <a:ea typeface="Courier"/>
                <a:cs typeface="Courier"/>
                <a:sym typeface="Courier New"/>
              </a:rPr>
              <a:t>    </a:t>
            </a:r>
            <a:r>
              <a:rPr lang="en-US" sz="3600" dirty="0">
                <a:solidFill>
                  <a:srgbClr val="00FF00"/>
                </a:solidFill>
                <a:latin typeface="Courier"/>
                <a:ea typeface="Courier"/>
                <a:cs typeface="Courier"/>
                <a:sym typeface="Courier New"/>
              </a:rPr>
              <a:t>index</a:t>
            </a:r>
            <a:r>
              <a:rPr lang="en-US" sz="3600" dirty="0">
                <a:solidFill>
                  <a:schemeClr val="lt1"/>
                </a:solidFill>
                <a:latin typeface="Courier"/>
                <a:ea typeface="Courier"/>
                <a:cs typeface="Courier"/>
                <a:sym typeface="Courier New"/>
              </a:rPr>
              <a:t> = </a:t>
            </a:r>
            <a:r>
              <a:rPr lang="en-US" sz="3600" dirty="0">
                <a:solidFill>
                  <a:srgbClr val="00FF00"/>
                </a:solidFill>
                <a:latin typeface="Courier"/>
                <a:ea typeface="Courier"/>
                <a:cs typeface="Courier"/>
                <a:sym typeface="Courier New"/>
              </a:rPr>
              <a:t>index</a:t>
            </a:r>
            <a:r>
              <a:rPr lang="en-US" sz="3600" dirty="0">
                <a:solidFill>
                  <a:schemeClr val="lt1"/>
                </a:solidFill>
                <a:latin typeface="Courier"/>
                <a:ea typeface="Courier"/>
                <a:cs typeface="Courier"/>
                <a:sym typeface="Courier New"/>
              </a:rPr>
              <a:t> </a:t>
            </a:r>
            <a:r>
              <a:rPr lang="en-US" sz="3600" dirty="0">
                <a:solidFill>
                  <a:srgbClr val="00FFFF"/>
                </a:solidFill>
                <a:latin typeface="Courier"/>
                <a:ea typeface="Courier"/>
                <a:cs typeface="Courier"/>
                <a:sym typeface="Courier New"/>
              </a:rPr>
              <a:t>+</a:t>
            </a:r>
            <a:r>
              <a:rPr lang="en-US" sz="3600" dirty="0">
                <a:solidFill>
                  <a:schemeClr val="lt1"/>
                </a:solidFill>
                <a:latin typeface="Courier"/>
                <a:ea typeface="Courier"/>
                <a:cs typeface="Courier"/>
                <a:sym typeface="Courier New"/>
              </a:rPr>
              <a:t> </a:t>
            </a:r>
            <a:r>
              <a:rPr lang="en-US" sz="3600" dirty="0" smtClean="0">
                <a:solidFill>
                  <a:srgbClr val="FF7F00"/>
                </a:solidFill>
                <a:latin typeface="Courier"/>
                <a:ea typeface="Courier"/>
                <a:cs typeface="Courier"/>
                <a:sym typeface="Courier New"/>
              </a:rPr>
              <a:t>1</a:t>
            </a:r>
          </a:p>
          <a:p>
            <a:pPr lvl="0">
              <a:buClr>
                <a:schemeClr val="lt1"/>
              </a:buClr>
              <a:buSzPct val="25000"/>
            </a:pPr>
            <a:r>
              <a:rPr lang="en-US" sz="3600" dirty="0" smtClean="0">
                <a:solidFill>
                  <a:schemeClr val="bg1"/>
                </a:solidFill>
                <a:latin typeface="Courier"/>
                <a:ea typeface="Courier"/>
                <a:cs typeface="Courier"/>
                <a:sym typeface="Courier New"/>
              </a:rPr>
              <a:t># Less elegant, more control</a:t>
            </a:r>
            <a:endParaRPr lang="en-US" sz="3600" dirty="0">
              <a:solidFill>
                <a:schemeClr val="bg1"/>
              </a:solidFill>
              <a:latin typeface="Courier"/>
              <a:ea typeface="Courier"/>
              <a:cs typeface="Courier"/>
              <a:sym typeface="Courier New"/>
            </a:endParaRPr>
          </a:p>
        </p:txBody>
      </p:sp>
      <p:sp>
        <p:nvSpPr>
          <p:cNvPr id="6" name="Shape 257"/>
          <p:cNvSpPr txBox="1"/>
          <p:nvPr/>
        </p:nvSpPr>
        <p:spPr>
          <a:xfrm>
            <a:off x="10619184" y="4671316"/>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7" name="Shape 258"/>
          <p:cNvSpPr txBox="1"/>
          <p:nvPr/>
        </p:nvSpPr>
        <p:spPr>
          <a:xfrm>
            <a:off x="10619184" y="3934716"/>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dirty="0" smtClean="0">
                <a:solidFill>
                  <a:schemeClr val="lt1"/>
                </a:solidFill>
                <a:latin typeface="Arial" charset="0"/>
                <a:ea typeface="Arial" charset="0"/>
                <a:cs typeface="Arial" charset="0"/>
                <a:sym typeface="Cabin"/>
              </a:rPr>
              <a:t>I</a:t>
            </a:r>
            <a:endParaRPr lang="en-US" sz="4000" u="none" strike="noStrike" cap="none" dirty="0">
              <a:solidFill>
                <a:schemeClr val="lt1"/>
              </a:solidFill>
              <a:latin typeface="Arial" charset="0"/>
              <a:ea typeface="Arial" charset="0"/>
              <a:cs typeface="Arial" charset="0"/>
              <a:sym typeface="Cabin"/>
            </a:endParaRPr>
          </a:p>
        </p:txBody>
      </p:sp>
      <p:sp>
        <p:nvSpPr>
          <p:cNvPr id="8" name="Shape 259"/>
          <p:cNvSpPr txBox="1"/>
          <p:nvPr/>
        </p:nvSpPr>
        <p:spPr>
          <a:xfrm>
            <a:off x="11368484" y="4671316"/>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9" name="Shape 260"/>
          <p:cNvSpPr txBox="1"/>
          <p:nvPr/>
        </p:nvSpPr>
        <p:spPr>
          <a:xfrm>
            <a:off x="11368484" y="3934716"/>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dirty="0" smtClean="0">
                <a:solidFill>
                  <a:schemeClr val="lt1"/>
                </a:solidFill>
                <a:latin typeface="Arial" charset="0"/>
                <a:ea typeface="Arial" charset="0"/>
                <a:cs typeface="Arial" charset="0"/>
                <a:sym typeface="Cabin"/>
              </a:rPr>
              <a:t>N</a:t>
            </a:r>
            <a:endParaRPr lang="en-US" sz="4000" u="none" strike="noStrike" cap="none" dirty="0">
              <a:solidFill>
                <a:schemeClr val="lt1"/>
              </a:solidFill>
              <a:latin typeface="Arial" charset="0"/>
              <a:ea typeface="Arial" charset="0"/>
              <a:cs typeface="Arial" charset="0"/>
              <a:sym typeface="Cabin"/>
            </a:endParaRPr>
          </a:p>
        </p:txBody>
      </p:sp>
      <p:sp>
        <p:nvSpPr>
          <p:cNvPr id="10" name="Shape 261"/>
          <p:cNvSpPr txBox="1"/>
          <p:nvPr/>
        </p:nvSpPr>
        <p:spPr>
          <a:xfrm>
            <a:off x="12143184" y="4671316"/>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11" name="Shape 262"/>
          <p:cNvSpPr txBox="1"/>
          <p:nvPr/>
        </p:nvSpPr>
        <p:spPr>
          <a:xfrm>
            <a:off x="12143184" y="3934716"/>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dirty="0" smtClean="0">
                <a:solidFill>
                  <a:schemeClr val="lt1"/>
                </a:solidFill>
                <a:latin typeface="Arial" charset="0"/>
                <a:ea typeface="Arial" charset="0"/>
                <a:cs typeface="Arial" charset="0"/>
                <a:sym typeface="Cabin"/>
              </a:rPr>
              <a:t>S</a:t>
            </a:r>
            <a:endParaRPr lang="en-US" sz="4000" u="none" strike="noStrike" cap="none" dirty="0">
              <a:solidFill>
                <a:schemeClr val="lt1"/>
              </a:solidFill>
              <a:latin typeface="Arial" charset="0"/>
              <a:ea typeface="Arial" charset="0"/>
              <a:cs typeface="Arial" charset="0"/>
              <a:sym typeface="Cabin"/>
            </a:endParaRPr>
          </a:p>
        </p:txBody>
      </p:sp>
      <p:sp>
        <p:nvSpPr>
          <p:cNvPr id="12" name="Shape 263"/>
          <p:cNvSpPr txBox="1"/>
          <p:nvPr/>
        </p:nvSpPr>
        <p:spPr>
          <a:xfrm>
            <a:off x="12892484" y="4671316"/>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13" name="Shape 264"/>
          <p:cNvSpPr txBox="1"/>
          <p:nvPr/>
        </p:nvSpPr>
        <p:spPr>
          <a:xfrm>
            <a:off x="12892484" y="3934716"/>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dirty="0" smtClean="0">
                <a:solidFill>
                  <a:schemeClr val="lt1"/>
                </a:solidFill>
                <a:latin typeface="Arial" charset="0"/>
                <a:ea typeface="Arial" charset="0"/>
                <a:cs typeface="Arial" charset="0"/>
                <a:sym typeface="Cabin"/>
              </a:rPr>
              <a:t>T</a:t>
            </a:r>
            <a:endParaRPr lang="en-US" sz="4000" u="none" strike="noStrike" cap="none" dirty="0">
              <a:solidFill>
                <a:schemeClr val="lt1"/>
              </a:solidFill>
              <a:latin typeface="Arial" charset="0"/>
              <a:ea typeface="Arial" charset="0"/>
              <a:cs typeface="Arial" charset="0"/>
              <a:sym typeface="Cabin"/>
            </a:endParaRPr>
          </a:p>
        </p:txBody>
      </p:sp>
      <p:sp>
        <p:nvSpPr>
          <p:cNvPr id="14" name="Shape 265"/>
          <p:cNvSpPr txBox="1"/>
          <p:nvPr/>
        </p:nvSpPr>
        <p:spPr>
          <a:xfrm>
            <a:off x="13616384" y="4671316"/>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15" name="Shape 266"/>
          <p:cNvSpPr txBox="1"/>
          <p:nvPr/>
        </p:nvSpPr>
        <p:spPr>
          <a:xfrm>
            <a:off x="13616384" y="3934716"/>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dirty="0" smtClean="0">
                <a:solidFill>
                  <a:schemeClr val="lt1"/>
                </a:solidFill>
                <a:latin typeface="Arial" charset="0"/>
                <a:ea typeface="Arial" charset="0"/>
                <a:cs typeface="Arial" charset="0"/>
                <a:sym typeface="Cabin"/>
              </a:rPr>
              <a:t>3</a:t>
            </a:r>
            <a:endParaRPr lang="en-US" sz="4000" u="none" strike="noStrike" cap="none" dirty="0">
              <a:solidFill>
                <a:schemeClr val="lt1"/>
              </a:solidFill>
              <a:latin typeface="Arial" charset="0"/>
              <a:ea typeface="Arial" charset="0"/>
              <a:cs typeface="Arial" charset="0"/>
              <a:sym typeface="Cabin"/>
            </a:endParaRPr>
          </a:p>
        </p:txBody>
      </p:sp>
      <p:sp>
        <p:nvSpPr>
          <p:cNvPr id="16" name="Shape 267"/>
          <p:cNvSpPr txBox="1"/>
          <p:nvPr/>
        </p:nvSpPr>
        <p:spPr>
          <a:xfrm>
            <a:off x="14365684" y="4671316"/>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17" name="Shape 268"/>
          <p:cNvSpPr txBox="1"/>
          <p:nvPr/>
        </p:nvSpPr>
        <p:spPr>
          <a:xfrm>
            <a:off x="14365684" y="3934716"/>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dirty="0" smtClean="0">
                <a:solidFill>
                  <a:schemeClr val="lt1"/>
                </a:solidFill>
                <a:latin typeface="Arial" charset="0"/>
                <a:ea typeface="Arial" charset="0"/>
                <a:cs typeface="Arial" charset="0"/>
                <a:sym typeface="Cabin"/>
              </a:rPr>
              <a:t>2</a:t>
            </a:r>
            <a:endParaRPr lang="en-US" sz="4000" u="none" strike="noStrike" cap="none" dirty="0">
              <a:solidFill>
                <a:schemeClr val="lt1"/>
              </a:solidFill>
              <a:latin typeface="Arial" charset="0"/>
              <a:ea typeface="Arial" charset="0"/>
              <a:cs typeface="Arial" charset="0"/>
              <a:sym typeface="Cabin"/>
            </a:endParaRPr>
          </a:p>
        </p:txBody>
      </p:sp>
      <p:sp>
        <p:nvSpPr>
          <p:cNvPr id="18" name="Shape 267"/>
          <p:cNvSpPr txBox="1"/>
          <p:nvPr/>
        </p:nvSpPr>
        <p:spPr>
          <a:xfrm>
            <a:off x="15102283" y="4665911"/>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dirty="0" smtClean="0">
                <a:solidFill>
                  <a:schemeClr val="lt1"/>
                </a:solidFill>
                <a:latin typeface="Arial" charset="0"/>
                <a:ea typeface="Arial" charset="0"/>
                <a:cs typeface="Arial" charset="0"/>
                <a:sym typeface="Cabin"/>
              </a:rPr>
              <a:t>6</a:t>
            </a:r>
            <a:endParaRPr lang="en-US" sz="4000" u="none" strike="noStrike" cap="none" dirty="0">
              <a:solidFill>
                <a:schemeClr val="lt1"/>
              </a:solidFill>
              <a:latin typeface="Arial" charset="0"/>
              <a:ea typeface="Arial" charset="0"/>
              <a:cs typeface="Arial" charset="0"/>
              <a:sym typeface="Cabin"/>
            </a:endParaRPr>
          </a:p>
        </p:txBody>
      </p:sp>
      <p:sp>
        <p:nvSpPr>
          <p:cNvPr id="19" name="Shape 268"/>
          <p:cNvSpPr txBox="1"/>
          <p:nvPr/>
        </p:nvSpPr>
        <p:spPr>
          <a:xfrm>
            <a:off x="15102283" y="3929311"/>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dirty="0" smtClean="0">
                <a:solidFill>
                  <a:schemeClr val="lt1"/>
                </a:solidFill>
                <a:latin typeface="Arial" charset="0"/>
                <a:ea typeface="Arial" charset="0"/>
                <a:cs typeface="Arial" charset="0"/>
                <a:sym typeface="Cabin"/>
              </a:rPr>
              <a:t>6</a:t>
            </a:r>
            <a:endParaRPr lang="en-US" sz="4000" u="none" strike="noStrike" cap="none" dirty="0">
              <a:solidFill>
                <a:schemeClr val="lt1"/>
              </a:solidFill>
              <a:latin typeface="Arial" charset="0"/>
              <a:ea typeface="Arial" charset="0"/>
              <a:cs typeface="Arial" charset="0"/>
              <a:sym typeface="Cabin"/>
            </a:endParaRPr>
          </a:p>
        </p:txBody>
      </p:sp>
      <p:sp>
        <p:nvSpPr>
          <p:cNvPr id="20" name="Shape 325"/>
          <p:cNvSpPr txBox="1"/>
          <p:nvPr/>
        </p:nvSpPr>
        <p:spPr>
          <a:xfrm>
            <a:off x="8708015" y="4038747"/>
            <a:ext cx="1711892" cy="517726"/>
          </a:xfrm>
          <a:prstGeom prst="rect">
            <a:avLst/>
          </a:prstGeom>
          <a:noFill/>
          <a:ln>
            <a:noFill/>
          </a:ln>
        </p:spPr>
        <p:txBody>
          <a:bodyPr lIns="0" tIns="0" rIns="0" bIns="0" anchor="t"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smtClean="0">
                <a:solidFill>
                  <a:srgbClr val="00FF00"/>
                </a:solidFill>
                <a:latin typeface="Courier"/>
                <a:ea typeface="Courier"/>
                <a:cs typeface="Courier"/>
                <a:sym typeface="Courier New"/>
              </a:rPr>
              <a:t>course</a:t>
            </a:r>
            <a:endParaRPr lang="en-US" sz="3600" dirty="0">
              <a:solidFill>
                <a:schemeClr val="tx1"/>
              </a:solidFill>
              <a:latin typeface="Courier"/>
              <a:ea typeface="Courier"/>
              <a:cs typeface="Courier"/>
              <a:sym typeface="Courier New"/>
            </a:endParaRPr>
          </a:p>
        </p:txBody>
      </p:sp>
      <p:sp>
        <p:nvSpPr>
          <p:cNvPr id="21" name="Shape 325"/>
          <p:cNvSpPr txBox="1"/>
          <p:nvPr/>
        </p:nvSpPr>
        <p:spPr>
          <a:xfrm>
            <a:off x="12675543" y="2562760"/>
            <a:ext cx="2616200" cy="517726"/>
          </a:xfrm>
          <a:prstGeom prst="rect">
            <a:avLst/>
          </a:prstGeom>
          <a:noFill/>
          <a:ln>
            <a:noFill/>
          </a:ln>
        </p:spPr>
        <p:txBody>
          <a:bodyPr lIns="0" tIns="0" rIns="0" bIns="0" anchor="t"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dirty="0">
                <a:solidFill>
                  <a:srgbClr val="00FF00"/>
                </a:solidFill>
                <a:latin typeface="Courier"/>
                <a:ea typeface="Courier"/>
                <a:cs typeface="Courier"/>
                <a:sym typeface="Courier New"/>
              </a:rPr>
              <a:t>c</a:t>
            </a:r>
            <a:r>
              <a:rPr lang="en-US" sz="3600" dirty="0" smtClean="0">
                <a:solidFill>
                  <a:srgbClr val="00FF00"/>
                </a:solidFill>
                <a:latin typeface="Courier"/>
                <a:ea typeface="Courier"/>
                <a:cs typeface="Courier"/>
                <a:sym typeface="Courier New"/>
              </a:rPr>
              <a:t>ourse[4]</a:t>
            </a:r>
            <a:endParaRPr lang="en-US" sz="3600" dirty="0">
              <a:solidFill>
                <a:schemeClr val="tx1"/>
              </a:solidFill>
              <a:latin typeface="Courier"/>
              <a:ea typeface="Courier"/>
              <a:cs typeface="Courier"/>
              <a:sym typeface="Courier New"/>
            </a:endParaRPr>
          </a:p>
        </p:txBody>
      </p:sp>
      <p:cxnSp>
        <p:nvCxnSpPr>
          <p:cNvPr id="22" name="Shape 336"/>
          <p:cNvCxnSpPr/>
          <p:nvPr/>
        </p:nvCxnSpPr>
        <p:spPr>
          <a:xfrm flipH="1" flipV="1">
            <a:off x="13983643" y="3210267"/>
            <a:ext cx="1040" cy="869399"/>
          </a:xfrm>
          <a:prstGeom prst="straightConnector1">
            <a:avLst/>
          </a:prstGeom>
          <a:noFill/>
          <a:ln w="63500" cap="rnd" cmpd="sng">
            <a:solidFill>
              <a:srgbClr val="00FF00"/>
            </a:solidFill>
            <a:prstDash val="solid"/>
            <a:miter/>
            <a:headEnd type="stealth" w="med" len="med"/>
            <a:tailEnd type="none" w="med" len="med"/>
          </a:ln>
        </p:spPr>
      </p:cxnSp>
      <p:sp>
        <p:nvSpPr>
          <p:cNvPr id="28" name="Shape 331"/>
          <p:cNvSpPr txBox="1">
            <a:spLocks noGrp="1"/>
          </p:cNvSpPr>
          <p:nvPr>
            <p:ph type="body" idx="1"/>
          </p:nvPr>
        </p:nvSpPr>
        <p:spPr>
          <a:xfrm>
            <a:off x="639959" y="6684209"/>
            <a:ext cx="15060484" cy="1478604"/>
          </a:xfrm>
          <a:prstGeom prst="rect">
            <a:avLst/>
          </a:prstGeom>
          <a:noFill/>
          <a:ln>
            <a:noFill/>
          </a:ln>
        </p:spPr>
        <p:txBody>
          <a:bodyPr lIns="38100" tIns="38100" rIns="38100" bIns="38100" anchor="ctr" anchorCtr="0">
            <a:noAutofit/>
          </a:bodyPr>
          <a:lstStyle/>
          <a:p>
            <a:pPr marL="749300" marR="0" lvl="0" indent="-358394" algn="l" rtl="0">
              <a:lnSpc>
                <a:spcPct val="150000"/>
              </a:lnSpc>
              <a:spcBef>
                <a:spcPts val="0"/>
              </a:spcBef>
              <a:spcAft>
                <a:spcPts val="0"/>
              </a:spcAft>
              <a:buClr>
                <a:schemeClr val="lt1"/>
              </a:buClr>
              <a:buSzPct val="100000"/>
              <a:buFont typeface="Cabin"/>
              <a:buChar char="•"/>
            </a:pPr>
            <a:r>
              <a:rPr lang="en-US" sz="3400" dirty="0" smtClean="0">
                <a:solidFill>
                  <a:schemeClr val="bg1"/>
                </a:solidFill>
                <a:latin typeface="Arial" charset="0"/>
                <a:ea typeface="Arial" charset="0"/>
                <a:cs typeface="Arial" charset="0"/>
                <a:sym typeface="Cabin"/>
              </a:rPr>
              <a:t>In some cases, you may need the index along with the value it references</a:t>
            </a:r>
          </a:p>
          <a:p>
            <a:pPr marL="749300" marR="0" lvl="0" indent="-358394" algn="l" rtl="0">
              <a:lnSpc>
                <a:spcPct val="150000"/>
              </a:lnSpc>
              <a:spcBef>
                <a:spcPts val="0"/>
              </a:spcBef>
              <a:spcAft>
                <a:spcPts val="0"/>
              </a:spcAft>
              <a:buClr>
                <a:schemeClr val="lt1"/>
              </a:buClr>
              <a:buSzPct val="100000"/>
              <a:buFont typeface="Cabin"/>
              <a:buChar char="•"/>
            </a:pPr>
            <a:r>
              <a:rPr lang="en-US" sz="3400" u="none" strike="noStrike" cap="none" dirty="0" smtClean="0">
                <a:solidFill>
                  <a:schemeClr val="bg1"/>
                </a:solidFill>
                <a:latin typeface="Arial" charset="0"/>
                <a:ea typeface="Arial" charset="0"/>
                <a:cs typeface="Arial" charset="0"/>
                <a:sym typeface="Cabin"/>
              </a:rPr>
              <a:t>Having the index allows you to </a:t>
            </a:r>
            <a:r>
              <a:rPr lang="en-US" sz="3400" u="sng" strike="noStrike" cap="none" dirty="0" smtClean="0">
                <a:solidFill>
                  <a:schemeClr val="bg1"/>
                </a:solidFill>
                <a:latin typeface="Arial" charset="0"/>
                <a:ea typeface="Arial" charset="0"/>
                <a:cs typeface="Arial" charset="0"/>
                <a:sym typeface="Cabin"/>
              </a:rPr>
              <a:t>directly</a:t>
            </a:r>
            <a:r>
              <a:rPr lang="en-US" sz="3400" u="none" strike="noStrike" cap="none" dirty="0" smtClean="0">
                <a:solidFill>
                  <a:schemeClr val="bg1"/>
                </a:solidFill>
                <a:latin typeface="Arial" charset="0"/>
                <a:ea typeface="Arial" charset="0"/>
                <a:cs typeface="Arial" charset="0"/>
                <a:sym typeface="Cabin"/>
              </a:rPr>
              <a:t> reference the sequence </a:t>
            </a:r>
            <a:r>
              <a:rPr lang="en-US" sz="3400" u="none" strike="noStrike" cap="none" dirty="0" smtClean="0">
                <a:solidFill>
                  <a:schemeClr val="bg1"/>
                </a:solidFill>
                <a:latin typeface="Arial" charset="0"/>
                <a:ea typeface="Arial" charset="0"/>
                <a:cs typeface="Arial" charset="0"/>
                <a:sym typeface="Cabin"/>
              </a:rPr>
              <a:t>itself</a:t>
            </a:r>
          </a:p>
          <a:p>
            <a:pPr marL="749300" marR="0" lvl="0" indent="-358394" algn="l" rtl="0">
              <a:lnSpc>
                <a:spcPct val="150000"/>
              </a:lnSpc>
              <a:spcBef>
                <a:spcPts val="0"/>
              </a:spcBef>
              <a:spcAft>
                <a:spcPts val="0"/>
              </a:spcAft>
              <a:buClr>
                <a:schemeClr val="lt1"/>
              </a:buClr>
              <a:buSzPct val="100000"/>
              <a:buFont typeface="Cabin"/>
              <a:buChar char="•"/>
            </a:pPr>
            <a:r>
              <a:rPr lang="en-US" sz="3400" dirty="0" smtClean="0">
                <a:solidFill>
                  <a:srgbClr val="FF40FF"/>
                </a:solidFill>
                <a:latin typeface="Arial" charset="0"/>
                <a:ea typeface="Arial" charset="0"/>
                <a:cs typeface="Arial" charset="0"/>
                <a:sym typeface="Cabin"/>
              </a:rPr>
              <a:t>Example: </a:t>
            </a:r>
            <a:r>
              <a:rPr lang="en-US" sz="3400" dirty="0" smtClean="0">
                <a:solidFill>
                  <a:schemeClr val="bg1"/>
                </a:solidFill>
                <a:latin typeface="Arial" charset="0"/>
                <a:ea typeface="Arial" charset="0"/>
                <a:cs typeface="Arial" charset="0"/>
                <a:sym typeface="Cabin"/>
              </a:rPr>
              <a:t>Print every other character in the string </a:t>
            </a:r>
            <a:r>
              <a:rPr lang="en-US" sz="3400" dirty="0" smtClean="0">
                <a:solidFill>
                  <a:srgbClr val="00FA00"/>
                </a:solidFill>
                <a:latin typeface="Consolas" charset="0"/>
                <a:ea typeface="Consolas" charset="0"/>
                <a:cs typeface="Consolas" charset="0"/>
                <a:sym typeface="Cabin"/>
              </a:rPr>
              <a:t>course</a:t>
            </a:r>
            <a:r>
              <a:rPr lang="en-US" sz="3400" dirty="0" smtClean="0">
                <a:solidFill>
                  <a:schemeClr val="bg1"/>
                </a:solidFill>
                <a:latin typeface="Consolas" charset="0"/>
                <a:ea typeface="Consolas" charset="0"/>
                <a:cs typeface="Consolas" charset="0"/>
                <a:sym typeface="Cabin"/>
              </a:rPr>
              <a:t>.</a:t>
            </a:r>
            <a:endParaRPr lang="en-US" sz="3400" u="none" strike="noStrike" cap="none" dirty="0">
              <a:solidFill>
                <a:schemeClr val="bg1"/>
              </a:solidFill>
              <a:latin typeface="Consolas" charset="0"/>
              <a:ea typeface="Consolas" charset="0"/>
              <a:cs typeface="Consolas" charset="0"/>
              <a:sym typeface="Cabin"/>
            </a:endParaRPr>
          </a:p>
        </p:txBody>
      </p:sp>
    </p:spTree>
    <p:extLst>
      <p:ext uri="{BB962C8B-B14F-4D97-AF65-F5344CB8AC3E}">
        <p14:creationId xmlns:p14="http://schemas.microsoft.com/office/powerpoint/2010/main" val="3877774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Shape 370"/>
          <p:cNvSpPr txBox="1">
            <a:spLocks noGrp="1"/>
          </p:cNvSpPr>
          <p:nvPr>
            <p:ph type="title"/>
          </p:nvPr>
        </p:nvSpPr>
        <p:spPr>
          <a:xfrm>
            <a:off x="1155700" y="833718"/>
            <a:ext cx="5059363"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D966"/>
                </a:solidFill>
                <a:latin typeface="Arial" charset="0"/>
                <a:ea typeface="Arial" charset="0"/>
                <a:cs typeface="Arial" charset="0"/>
                <a:sym typeface="Cabin"/>
              </a:rPr>
              <a:t>Slicing Strings</a:t>
            </a:r>
          </a:p>
        </p:txBody>
      </p:sp>
      <p:sp>
        <p:nvSpPr>
          <p:cNvPr id="369" name="Shape 369"/>
          <p:cNvSpPr txBox="1">
            <a:spLocks noGrp="1"/>
          </p:cNvSpPr>
          <p:nvPr>
            <p:ph type="body" idx="1"/>
          </p:nvPr>
        </p:nvSpPr>
        <p:spPr>
          <a:xfrm>
            <a:off x="1155700" y="2603500"/>
            <a:ext cx="6602413"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We can also look at any continuous section of a string using a </a:t>
            </a:r>
            <a:r>
              <a:rPr lang="en-US" sz="3400" u="none" strike="noStrike" cap="none" dirty="0">
                <a:solidFill>
                  <a:srgbClr val="00FFFF"/>
                </a:solidFill>
                <a:latin typeface="Arial" charset="0"/>
                <a:ea typeface="Arial" charset="0"/>
                <a:cs typeface="Arial" charset="0"/>
                <a:sym typeface="Cabin"/>
              </a:rPr>
              <a:t>colon operator</a:t>
            </a:r>
          </a:p>
          <a:p>
            <a:pPr marL="749300" marR="0" lvl="0" indent="-358394" algn="l" rtl="0">
              <a:lnSpc>
                <a:spcPct val="100000"/>
              </a:lnSpc>
              <a:spcBef>
                <a:spcPts val="3500"/>
              </a:spcBef>
              <a:spcAft>
                <a:spcPts val="0"/>
              </a:spcAft>
              <a:buClr>
                <a:srgbClr val="FFFFFF"/>
              </a:buClr>
              <a:buSzPct val="100000"/>
              <a:buFont typeface="Cabin"/>
              <a:buChar char="•"/>
            </a:pPr>
            <a:r>
              <a:rPr lang="en-US" sz="3400" u="none" strike="noStrike" cap="none" dirty="0">
                <a:solidFill>
                  <a:srgbClr val="FFFFFF"/>
                </a:solidFill>
                <a:latin typeface="Arial" charset="0"/>
                <a:ea typeface="Arial" charset="0"/>
                <a:cs typeface="Arial" charset="0"/>
                <a:sym typeface="Cabin"/>
              </a:rPr>
              <a:t>The second number is one beyond the end of the slice - </a:t>
            </a:r>
            <a:r>
              <a:rPr lang="en-US" sz="3400" b="0" i="0" u="none" strike="noStrike" cap="none" dirty="0">
                <a:solidFill>
                  <a:srgbClr val="FFFFFF"/>
                </a:solidFill>
                <a:latin typeface="Arial"/>
                <a:ea typeface="Arial"/>
                <a:cs typeface="Arial"/>
                <a:sym typeface="Arial"/>
              </a:rPr>
              <a:t>“</a:t>
            </a:r>
            <a:r>
              <a:rPr lang="en-US" sz="3400" u="none" strike="noStrike" cap="none" dirty="0">
                <a:solidFill>
                  <a:srgbClr val="FFFFFF"/>
                </a:solidFill>
                <a:latin typeface="Arial" charset="0"/>
                <a:ea typeface="Arial" charset="0"/>
                <a:cs typeface="Arial" charset="0"/>
                <a:sym typeface="Cabin"/>
              </a:rPr>
              <a:t>up to but not including</a:t>
            </a:r>
            <a:r>
              <a:rPr lang="en-US" sz="3400" b="0" i="0" u="none" strike="noStrike" cap="none" dirty="0">
                <a:solidFill>
                  <a:srgbClr val="FFFFFF"/>
                </a:solidFill>
                <a:latin typeface="Arial"/>
                <a:ea typeface="Arial"/>
                <a:cs typeface="Arial"/>
                <a:sym typeface="Arial"/>
              </a:rPr>
              <a:t>”</a:t>
            </a:r>
          </a:p>
          <a:p>
            <a:pPr marL="749300" marR="0" lvl="0" indent="-358394" algn="l" rtl="0">
              <a:lnSpc>
                <a:spcPct val="100000"/>
              </a:lnSpc>
              <a:spcBef>
                <a:spcPts val="3500"/>
              </a:spcBef>
              <a:spcAft>
                <a:spcPts val="0"/>
              </a:spcAft>
              <a:buClr>
                <a:schemeClr val="lt1"/>
              </a:buClr>
              <a:buSzPct val="100000"/>
              <a:buFont typeface="Cabin"/>
              <a:buChar char="•"/>
            </a:pPr>
            <a:r>
              <a:rPr lang="en-US" sz="3400" u="none" strike="noStrike" cap="none" dirty="0">
                <a:solidFill>
                  <a:srgbClr val="FFFFFF"/>
                </a:solidFill>
                <a:latin typeface="Arial" charset="0"/>
                <a:ea typeface="Arial" charset="0"/>
                <a:cs typeface="Arial" charset="0"/>
                <a:sym typeface="Cabin"/>
              </a:rPr>
              <a:t>If the second number is </a:t>
            </a:r>
            <a:r>
              <a:rPr lang="en-US" sz="3400" u="none" strike="noStrike" cap="none" dirty="0">
                <a:solidFill>
                  <a:schemeClr val="lt1"/>
                </a:solidFill>
                <a:latin typeface="Arial" charset="0"/>
                <a:ea typeface="Arial" charset="0"/>
                <a:cs typeface="Arial" charset="0"/>
                <a:sym typeface="Cabin"/>
              </a:rPr>
              <a:t>beyond the end of the string, it stops at the end </a:t>
            </a:r>
          </a:p>
        </p:txBody>
      </p:sp>
      <p:sp>
        <p:nvSpPr>
          <p:cNvPr id="371" name="Shape 371"/>
          <p:cNvSpPr txBox="1"/>
          <p:nvPr/>
        </p:nvSpPr>
        <p:spPr>
          <a:xfrm>
            <a:off x="9069093" y="3351837"/>
            <a:ext cx="6553499" cy="4498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chemeClr val="lt1"/>
                </a:solidFill>
                <a:latin typeface="Courier"/>
                <a:ea typeface="Courier"/>
                <a:cs typeface="Courier"/>
                <a:sym typeface="Courier New"/>
              </a:rPr>
              <a:t> </a:t>
            </a:r>
            <a:r>
              <a:rPr lang="en-US" sz="3600" i="0" u="none" strike="noStrike" cap="none">
                <a:solidFill>
                  <a:schemeClr val="lt1"/>
                </a:solidFill>
                <a:latin typeface="Courier"/>
                <a:ea typeface="Courier"/>
                <a:cs typeface="Courier"/>
                <a:sym typeface="Courier New"/>
              </a:rPr>
              <a:t>= </a:t>
            </a:r>
            <a:r>
              <a:rPr lang="en-US" sz="3600" i="0" u="none" strike="noStrike" cap="none" smtClean="0">
                <a:solidFill>
                  <a:srgbClr val="FF7F00"/>
                </a:solidFill>
                <a:latin typeface="Courier"/>
                <a:ea typeface="Courier"/>
                <a:cs typeface="Courier"/>
                <a:sym typeface="Courier New"/>
              </a:rPr>
              <a:t>'Monty </a:t>
            </a:r>
            <a:r>
              <a:rPr lang="en-US" sz="3600" i="0" u="none" strike="noStrike" cap="none" dirty="0">
                <a:solidFill>
                  <a:srgbClr val="FF7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s</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rgbClr val="FF7F00"/>
                </a:solidFill>
                <a:latin typeface="Courier"/>
                <a:ea typeface="Courier"/>
                <a:cs typeface="Courier"/>
                <a:sym typeface="Courier New"/>
              </a:rPr>
              <a:t>0</a:t>
            </a:r>
            <a:r>
              <a:rPr lang="en-US" sz="3600" i="0" u="none" strike="noStrike" cap="none" dirty="0" smtClean="0">
                <a:solidFill>
                  <a:schemeClr val="lt1"/>
                </a:solidFill>
                <a:latin typeface="Courier"/>
                <a:ea typeface="Courier"/>
                <a:cs typeface="Courier"/>
                <a:sym typeface="Courier New"/>
              </a:rPr>
              <a:t>:</a:t>
            </a:r>
            <a:r>
              <a:rPr lang="en-US" sz="3600" i="0" u="none" strike="noStrike" cap="none" dirty="0" smtClean="0">
                <a:solidFill>
                  <a:srgbClr val="FF7F00"/>
                </a:solidFill>
                <a:latin typeface="Courier"/>
                <a:ea typeface="Courier"/>
                <a:cs typeface="Courier"/>
                <a:sym typeface="Courier New"/>
              </a:rPr>
              <a:t>4</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Mont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s</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rgbClr val="FF7F00"/>
                </a:solidFill>
                <a:latin typeface="Courier"/>
                <a:ea typeface="Courier"/>
                <a:cs typeface="Courier"/>
                <a:sym typeface="Courier New"/>
              </a:rPr>
              <a:t>6:7</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P</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s</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rgbClr val="FF7F00"/>
                </a:solidFill>
                <a:latin typeface="Courier"/>
                <a:ea typeface="Courier"/>
                <a:cs typeface="Courier"/>
                <a:sym typeface="Courier New"/>
              </a:rPr>
              <a:t>6</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rgbClr val="FF7F00"/>
                </a:solidFill>
                <a:latin typeface="Courier"/>
                <a:ea typeface="Courier"/>
                <a:cs typeface="Courier"/>
                <a:sym typeface="Courier New"/>
              </a:rPr>
              <a:t>20</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Python</a:t>
            </a: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Tree>
    <p:extLst>
      <p:ext uri="{BB962C8B-B14F-4D97-AF65-F5344CB8AC3E}">
        <p14:creationId xmlns:p14="http://schemas.microsoft.com/office/powerpoint/2010/main" val="1866467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29" name="Shape 402"/>
          <p:cNvSpPr txBox="1"/>
          <p:nvPr/>
        </p:nvSpPr>
        <p:spPr>
          <a:xfrm>
            <a:off x="9069093" y="3662637"/>
            <a:ext cx="68634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'Monty Python'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2</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i="0" u="none" strike="noStrike" cap="none" dirty="0" smtClean="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s</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rgbClr val="FF7F00"/>
                </a:solidFill>
                <a:latin typeface="Courier"/>
                <a:ea typeface="Courier"/>
                <a:cs typeface="Courier"/>
                <a:sym typeface="Courier New"/>
              </a:rPr>
              <a:t>8</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dirty="0">
                <a:solidFill>
                  <a:schemeClr val="lt1"/>
                </a:solidFill>
                <a:latin typeface="Courier"/>
                <a:ea typeface="Courier"/>
                <a:cs typeface="Courier"/>
                <a:sym typeface="Courier New"/>
              </a:rPr>
              <a:t>t</a:t>
            </a:r>
            <a:r>
              <a:rPr lang="en-US" sz="3600" i="0" u="none" strike="noStrike" cap="none" dirty="0">
                <a:solidFill>
                  <a:schemeClr val="lt1"/>
                </a:solidFill>
                <a:latin typeface="Courier"/>
                <a:ea typeface="Courier"/>
                <a:cs typeface="Courier"/>
                <a:sym typeface="Courier New"/>
              </a:rPr>
              <a: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s</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Monty Python</a:t>
            </a:r>
          </a:p>
        </p:txBody>
      </p:sp>
      <p:sp>
        <p:nvSpPr>
          <p:cNvPr id="370" name="Shape 370"/>
          <p:cNvSpPr txBox="1">
            <a:spLocks noGrp="1"/>
          </p:cNvSpPr>
          <p:nvPr>
            <p:ph type="title"/>
          </p:nvPr>
        </p:nvSpPr>
        <p:spPr>
          <a:xfrm>
            <a:off x="1155700" y="833718"/>
            <a:ext cx="5059363"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D966"/>
                </a:solidFill>
                <a:latin typeface="Arial" charset="0"/>
                <a:ea typeface="Arial" charset="0"/>
                <a:cs typeface="Arial" charset="0"/>
                <a:sym typeface="Cabin"/>
              </a:rPr>
              <a:t>Slicing Strings</a:t>
            </a:r>
          </a:p>
        </p:txBody>
      </p:sp>
      <p:sp>
        <p:nvSpPr>
          <p:cNvPr id="369" name="Shape 369"/>
          <p:cNvSpPr txBox="1">
            <a:spLocks noGrp="1"/>
          </p:cNvSpPr>
          <p:nvPr>
            <p:ph type="body" idx="1"/>
          </p:nvPr>
        </p:nvSpPr>
        <p:spPr>
          <a:xfrm>
            <a:off x="1155701" y="2603500"/>
            <a:ext cx="6166752" cy="5702399"/>
          </a:xfrm>
          <a:prstGeom prst="rect">
            <a:avLst/>
          </a:prstGeom>
          <a:noFill/>
          <a:ln>
            <a:noFill/>
          </a:ln>
        </p:spPr>
        <p:txBody>
          <a:bodyPr lIns="38100" tIns="38100" rIns="38100" bIns="38100" anchor="ctr" anchorCtr="0">
            <a:noAutofit/>
          </a:bodyPr>
          <a:lstStyle/>
          <a:p>
            <a:pPr marL="215900" lvl="0" indent="0">
              <a:spcBef>
                <a:spcPts val="0"/>
              </a:spcBef>
              <a:buSzPct val="171000"/>
              <a:buNone/>
            </a:pPr>
            <a:r>
              <a:rPr lang="en-US" sz="3400" dirty="0">
                <a:solidFill>
                  <a:schemeClr val="lt1"/>
                </a:solidFill>
                <a:latin typeface="Arial" charset="0"/>
                <a:ea typeface="Arial" charset="0"/>
                <a:cs typeface="Arial" charset="0"/>
                <a:sym typeface="Cabin"/>
              </a:rPr>
              <a:t>If we leave off the first number or the last number of the slice, it is assumed to be the beginning or end of the string respectively</a:t>
            </a: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Tree>
    <p:extLst>
      <p:ext uri="{BB962C8B-B14F-4D97-AF65-F5344CB8AC3E}">
        <p14:creationId xmlns:p14="http://schemas.microsoft.com/office/powerpoint/2010/main" val="14732676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p:nvPr/>
        </p:nvSpPr>
        <p:spPr>
          <a:xfrm>
            <a:off x="902991" y="692855"/>
            <a:ext cx="14919599" cy="77887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'Hello world</a:t>
            </a:r>
            <a:r>
              <a:rPr lang="en-US" sz="30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type</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&lt;class '</a:t>
            </a:r>
            <a:r>
              <a:rPr lang="en-US" sz="3000" i="0" u="none" strike="noStrike" cap="none" dirty="0" err="1" smtClean="0">
                <a:solidFill>
                  <a:schemeClr val="lt1"/>
                </a:solidFill>
                <a:latin typeface="Courier"/>
                <a:ea typeface="Courier"/>
                <a:cs typeface="Courier"/>
                <a:sym typeface="Courier New"/>
              </a:rPr>
              <a:t>str</a:t>
            </a:r>
            <a:r>
              <a:rPr lang="en-US" sz="30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FF00"/>
                </a:solidFill>
                <a:latin typeface="Courier"/>
                <a:ea typeface="Courier"/>
                <a:cs typeface="Courier"/>
                <a:sym typeface="Courier New"/>
              </a:rPr>
              <a:t>dir</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a:t>
            </a:r>
          </a:p>
          <a:p>
            <a:pPr lvl="0">
              <a:buClr>
                <a:schemeClr val="lt1"/>
              </a:buClr>
              <a:buSzPct val="25000"/>
            </a:pPr>
            <a:r>
              <a:rPr lang="en-US" sz="3000" dirty="0">
                <a:solidFill>
                  <a:schemeClr val="lt1"/>
                </a:solidFill>
                <a:latin typeface="Courier"/>
                <a:ea typeface="Courier"/>
                <a:cs typeface="Courier"/>
                <a:sym typeface="Courier New"/>
              </a:rPr>
              <a:t>['capitalize', '</a:t>
            </a:r>
            <a:r>
              <a:rPr lang="en-US" sz="3000" dirty="0" err="1">
                <a:solidFill>
                  <a:schemeClr val="lt1"/>
                </a:solidFill>
                <a:latin typeface="Courier"/>
                <a:ea typeface="Courier"/>
                <a:cs typeface="Courier"/>
                <a:sym typeface="Courier New"/>
              </a:rPr>
              <a:t>casefold</a:t>
            </a:r>
            <a:r>
              <a:rPr lang="en-US" sz="3000" dirty="0">
                <a:solidFill>
                  <a:schemeClr val="lt1"/>
                </a:solidFill>
                <a:latin typeface="Courier"/>
                <a:ea typeface="Courier"/>
                <a:cs typeface="Courier"/>
                <a:sym typeface="Courier New"/>
              </a:rPr>
              <a:t>', 'center', 'count', 'encode', '</a:t>
            </a:r>
            <a:r>
              <a:rPr lang="en-US" sz="3000" dirty="0" err="1">
                <a:solidFill>
                  <a:schemeClr val="lt1"/>
                </a:solidFill>
                <a:latin typeface="Courier"/>
                <a:ea typeface="Courier"/>
                <a:cs typeface="Courier"/>
                <a:sym typeface="Courier New"/>
              </a:rPr>
              <a:t>endswith</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expandtabs</a:t>
            </a:r>
            <a:r>
              <a:rPr lang="en-US" sz="3000" dirty="0">
                <a:solidFill>
                  <a:schemeClr val="lt1"/>
                </a:solidFill>
                <a:latin typeface="Courier"/>
                <a:ea typeface="Courier"/>
                <a:cs typeface="Courier"/>
                <a:sym typeface="Courier New"/>
              </a:rPr>
              <a:t>', 'find', 'format', '</a:t>
            </a:r>
            <a:r>
              <a:rPr lang="en-US" sz="3000" dirty="0" err="1">
                <a:solidFill>
                  <a:schemeClr val="lt1"/>
                </a:solidFill>
                <a:latin typeface="Courier"/>
                <a:ea typeface="Courier"/>
                <a:cs typeface="Courier"/>
                <a:sym typeface="Courier New"/>
              </a:rPr>
              <a:t>format_map</a:t>
            </a:r>
            <a:r>
              <a:rPr lang="en-US" sz="3000" dirty="0">
                <a:solidFill>
                  <a:schemeClr val="lt1"/>
                </a:solidFill>
                <a:latin typeface="Courier"/>
                <a:ea typeface="Courier"/>
                <a:cs typeface="Courier"/>
                <a:sym typeface="Courier New"/>
              </a:rPr>
              <a:t>', 'index', '</a:t>
            </a:r>
            <a:r>
              <a:rPr lang="en-US" sz="3000" dirty="0" err="1">
                <a:solidFill>
                  <a:schemeClr val="lt1"/>
                </a:solidFill>
                <a:latin typeface="Courier"/>
                <a:ea typeface="Courier"/>
                <a:cs typeface="Courier"/>
                <a:sym typeface="Courier New"/>
              </a:rPr>
              <a:t>isalnum</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isalpha</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isdecimal</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isdigit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isidentifier</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islower</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isnumeric</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isprintable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isspace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istitle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isupper</a:t>
            </a:r>
            <a:r>
              <a:rPr lang="en-US" sz="3000" dirty="0">
                <a:solidFill>
                  <a:schemeClr val="lt1"/>
                </a:solidFill>
                <a:latin typeface="Courier"/>
                <a:ea typeface="Courier"/>
                <a:cs typeface="Courier"/>
                <a:sym typeface="Courier New"/>
              </a:rPr>
              <a:t>', 'join', '</a:t>
            </a:r>
            <a:r>
              <a:rPr lang="en-US" sz="3000" dirty="0" err="1">
                <a:solidFill>
                  <a:schemeClr val="lt1"/>
                </a:solidFill>
                <a:latin typeface="Courier"/>
                <a:ea typeface="Courier"/>
                <a:cs typeface="Courier"/>
                <a:sym typeface="Courier New"/>
              </a:rPr>
              <a:t>ljust</a:t>
            </a:r>
            <a:r>
              <a:rPr lang="en-US" sz="3000" dirty="0">
                <a:solidFill>
                  <a:schemeClr val="lt1"/>
                </a:solidFill>
                <a:latin typeface="Courier"/>
                <a:ea typeface="Courier"/>
                <a:cs typeface="Courier"/>
                <a:sym typeface="Courier New"/>
              </a:rPr>
              <a:t>', 'lower', '</a:t>
            </a:r>
            <a:r>
              <a:rPr lang="en-US" sz="3000" dirty="0" err="1">
                <a:solidFill>
                  <a:schemeClr val="lt1"/>
                </a:solidFill>
                <a:latin typeface="Courier"/>
                <a:ea typeface="Courier"/>
                <a:cs typeface="Courier"/>
                <a:sym typeface="Courier New"/>
              </a:rPr>
              <a:t>lstrip</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maketrans</a:t>
            </a:r>
            <a:r>
              <a:rPr lang="en-US" sz="3000" dirty="0">
                <a:solidFill>
                  <a:schemeClr val="lt1"/>
                </a:solidFill>
                <a:latin typeface="Courier"/>
                <a:ea typeface="Courier"/>
                <a:cs typeface="Courier"/>
                <a:sym typeface="Courier New"/>
              </a:rPr>
              <a:t>', 'partition', 'replace', '</a:t>
            </a:r>
            <a:r>
              <a:rPr lang="en-US" sz="3000" dirty="0" err="1">
                <a:solidFill>
                  <a:schemeClr val="lt1"/>
                </a:solidFill>
                <a:latin typeface="Courier"/>
                <a:ea typeface="Courier"/>
                <a:cs typeface="Courier"/>
                <a:sym typeface="Courier New"/>
              </a:rPr>
              <a:t>rfind</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rindex</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rjust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rpartition</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rsplit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rstrip</a:t>
            </a:r>
            <a:r>
              <a:rPr lang="en-US" sz="3000" dirty="0">
                <a:solidFill>
                  <a:schemeClr val="lt1"/>
                </a:solidFill>
                <a:latin typeface="Courier"/>
                <a:ea typeface="Courier"/>
                <a:cs typeface="Courier"/>
                <a:sym typeface="Courier New"/>
              </a:rPr>
              <a:t>', 'split', '</a:t>
            </a:r>
            <a:r>
              <a:rPr lang="en-US" sz="3000" dirty="0" err="1">
                <a:solidFill>
                  <a:schemeClr val="lt1"/>
                </a:solidFill>
                <a:latin typeface="Courier"/>
                <a:ea typeface="Courier"/>
                <a:cs typeface="Courier"/>
                <a:sym typeface="Courier New"/>
              </a:rPr>
              <a:t>splitlines</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startswith</a:t>
            </a:r>
            <a:r>
              <a:rPr lang="en-US" sz="3000" dirty="0">
                <a:solidFill>
                  <a:schemeClr val="lt1"/>
                </a:solidFill>
                <a:latin typeface="Courier"/>
                <a:ea typeface="Courier"/>
                <a:cs typeface="Courier"/>
                <a:sym typeface="Courier New"/>
              </a:rPr>
              <a:t>', 'strip', '</a:t>
            </a:r>
            <a:r>
              <a:rPr lang="en-US" sz="3000" dirty="0" err="1">
                <a:solidFill>
                  <a:schemeClr val="lt1"/>
                </a:solidFill>
                <a:latin typeface="Courier"/>
                <a:ea typeface="Courier"/>
                <a:cs typeface="Courier"/>
                <a:sym typeface="Courier New"/>
              </a:rPr>
              <a:t>swapcase</a:t>
            </a:r>
            <a:r>
              <a:rPr lang="en-US" sz="3000" dirty="0">
                <a:solidFill>
                  <a:schemeClr val="lt1"/>
                </a:solidFill>
                <a:latin typeface="Courier"/>
                <a:ea typeface="Courier"/>
                <a:cs typeface="Courier"/>
                <a:sym typeface="Courier New"/>
              </a:rPr>
              <a:t>', 'title', 'translate', 'upper', </a:t>
            </a:r>
            <a:r>
              <a:rPr lang="en-US" sz="3000" dirty="0" smtClean="0">
                <a:solidFill>
                  <a:schemeClr val="lt1"/>
                </a:solidFill>
                <a:latin typeface="Courier"/>
                <a:ea typeface="Courier"/>
                <a:cs typeface="Courier"/>
                <a:sym typeface="Courier New"/>
              </a:rPr>
              <a:t>'</a:t>
            </a:r>
            <a:r>
              <a:rPr lang="en-US" sz="3000" dirty="0" err="1" smtClean="0">
                <a:solidFill>
                  <a:schemeClr val="lt1"/>
                </a:solidFill>
                <a:latin typeface="Courier"/>
                <a:ea typeface="Courier"/>
                <a:cs typeface="Courier"/>
                <a:sym typeface="Courier New"/>
              </a:rPr>
              <a:t>zfill</a:t>
            </a:r>
            <a:r>
              <a:rPr lang="en-US" sz="3000" dirty="0" smtClean="0">
                <a:solidFill>
                  <a:schemeClr val="lt1"/>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Font typeface="Cabin"/>
              <a:buNone/>
            </a:pPr>
            <a:endParaRPr lang="en-US" sz="28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Font typeface="Cabin"/>
              <a:buNone/>
            </a:pPr>
            <a:endParaRPr sz="28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b="1" dirty="0" smtClean="0">
                <a:solidFill>
                  <a:schemeClr val="lt1"/>
                </a:solidFill>
                <a:latin typeface="Courier"/>
                <a:ea typeface="Courier"/>
                <a:cs typeface="Courier"/>
                <a:sym typeface="Courier New"/>
              </a:rPr>
              <a:t>          </a:t>
            </a:r>
            <a:r>
              <a:rPr lang="en-US" sz="2800" u="sng" dirty="0" smtClean="0">
                <a:solidFill>
                  <a:srgbClr val="FFFF00"/>
                </a:solidFill>
                <a:latin typeface="Arial" charset="0"/>
                <a:ea typeface="Arial" charset="0"/>
                <a:cs typeface="Arial" charset="0"/>
                <a:sym typeface="Cabin"/>
                <a:hlinkClick r:id="rId3"/>
              </a:rPr>
              <a:t>https://docs.python.org/3/library/stdtypes.html#string-methods</a:t>
            </a:r>
            <a:endParaRPr lang="en-US" sz="2800" u="sng" dirty="0">
              <a:solidFill>
                <a:srgbClr val="FFFF00"/>
              </a:solidFill>
              <a:latin typeface="Arial" charset="0"/>
              <a:ea typeface="Arial" charset="0"/>
              <a:cs typeface="Arial" charset="0"/>
              <a:sym typeface="Cabin"/>
              <a:hlinkClick r:id="rId3"/>
            </a:endParaRPr>
          </a:p>
        </p:txBody>
      </p:sp>
      <p:sp>
        <p:nvSpPr>
          <p:cNvPr id="2" name="TextBox 1"/>
          <p:cNvSpPr txBox="1"/>
          <p:nvPr/>
        </p:nvSpPr>
        <p:spPr>
          <a:xfrm>
            <a:off x="9650390" y="692855"/>
            <a:ext cx="6172200" cy="1200329"/>
          </a:xfrm>
          <a:prstGeom prst="rect">
            <a:avLst/>
          </a:prstGeom>
          <a:noFill/>
        </p:spPr>
        <p:txBody>
          <a:bodyPr wrap="square" rtlCol="0">
            <a:spAutoFit/>
          </a:bodyPr>
          <a:lstStyle/>
          <a:p>
            <a:pPr algn="r"/>
            <a:r>
              <a:rPr lang="en-US" sz="7200" dirty="0" smtClean="0">
                <a:solidFill>
                  <a:srgbClr val="FFD966"/>
                </a:solidFill>
              </a:rPr>
              <a:t>String Library</a:t>
            </a:r>
            <a:endParaRPr lang="en-US" sz="7200" dirty="0">
              <a:solidFill>
                <a:srgbClr val="FFD966"/>
              </a:solidFill>
            </a:endParaRPr>
          </a:p>
        </p:txBody>
      </p:sp>
    </p:spTree>
    <p:extLst>
      <p:ext uri="{BB962C8B-B14F-4D97-AF65-F5344CB8AC3E}">
        <p14:creationId xmlns:p14="http://schemas.microsoft.com/office/powerpoint/2010/main" val="814978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0039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016" y="842211"/>
            <a:ext cx="13931900" cy="1473867"/>
          </a:xfrm>
        </p:spPr>
        <p:txBody>
          <a:bodyPr/>
          <a:lstStyle/>
          <a:p>
            <a:r>
              <a:rPr lang="en-US" sz="6600" dirty="0" smtClean="0">
                <a:solidFill>
                  <a:srgbClr val="FFD966"/>
                </a:solidFill>
              </a:rPr>
              <a:t>Looping through Strings</a:t>
            </a:r>
            <a:endParaRPr lang="en-US" sz="6600" dirty="0">
              <a:solidFill>
                <a:srgbClr val="FFD966"/>
              </a:solidFill>
            </a:endParaRPr>
          </a:p>
        </p:txBody>
      </p:sp>
      <p:sp>
        <p:nvSpPr>
          <p:cNvPr id="3" name="TextBox 2"/>
          <p:cNvSpPr txBox="1"/>
          <p:nvPr/>
        </p:nvSpPr>
        <p:spPr>
          <a:xfrm>
            <a:off x="810492" y="2784764"/>
            <a:ext cx="14588836" cy="1985159"/>
          </a:xfrm>
          <a:prstGeom prst="rect">
            <a:avLst/>
          </a:prstGeom>
          <a:noFill/>
        </p:spPr>
        <p:txBody>
          <a:bodyPr wrap="square" rtlCol="0">
            <a:spAutoFit/>
          </a:bodyPr>
          <a:lstStyle/>
          <a:p>
            <a:pPr marL="457200" indent="-457200">
              <a:spcAft>
                <a:spcPts val="1800"/>
              </a:spcAft>
              <a:buFont typeface="Arial" charset="0"/>
              <a:buChar char="•"/>
            </a:pPr>
            <a:r>
              <a:rPr lang="en-US" sz="3600" dirty="0" smtClean="0">
                <a:solidFill>
                  <a:schemeClr val="bg1"/>
                </a:solidFill>
              </a:rPr>
              <a:t>Remember all of the looping exercises I recommended earlier? </a:t>
            </a:r>
          </a:p>
          <a:p>
            <a:pPr marL="457200" indent="-457200">
              <a:spcAft>
                <a:spcPts val="1800"/>
              </a:spcAft>
              <a:buFont typeface="Arial" charset="0"/>
              <a:buChar char="•"/>
            </a:pPr>
            <a:r>
              <a:rPr lang="en-US" sz="3600" dirty="0" smtClean="0">
                <a:solidFill>
                  <a:schemeClr val="bg1"/>
                </a:solidFill>
              </a:rPr>
              <a:t>Since strings are the only sequence we have covered so far, you </a:t>
            </a:r>
            <a:r>
              <a:rPr lang="en-US" sz="3600" dirty="0" smtClean="0">
                <a:solidFill>
                  <a:srgbClr val="FF40FF"/>
                </a:solidFill>
              </a:rPr>
              <a:t>might</a:t>
            </a:r>
            <a:r>
              <a:rPr lang="en-US" sz="3600" dirty="0" smtClean="0">
                <a:solidFill>
                  <a:schemeClr val="bg1"/>
                </a:solidFill>
              </a:rPr>
              <a:t> want to be familiar with looping through strings...</a:t>
            </a:r>
            <a:endParaRPr lang="en-US" sz="3600" dirty="0">
              <a:solidFill>
                <a:schemeClr val="bg1"/>
              </a:solidFill>
            </a:endParaRPr>
          </a:p>
        </p:txBody>
      </p:sp>
      <p:sp>
        <p:nvSpPr>
          <p:cNvPr id="6" name="TextBox 5"/>
          <p:cNvSpPr txBox="1"/>
          <p:nvPr/>
        </p:nvSpPr>
        <p:spPr>
          <a:xfrm>
            <a:off x="810492" y="5219418"/>
            <a:ext cx="13355052" cy="2862322"/>
          </a:xfrm>
          <a:prstGeom prst="rect">
            <a:avLst/>
          </a:prstGeom>
          <a:noFill/>
        </p:spPr>
        <p:txBody>
          <a:bodyPr wrap="square" rtlCol="0">
            <a:spAutoFit/>
          </a:bodyPr>
          <a:lstStyle/>
          <a:p>
            <a:pPr marL="571500" indent="-571500">
              <a:buFont typeface="Wingdings" charset="2"/>
              <a:buChar char="§"/>
            </a:pPr>
            <a:r>
              <a:rPr lang="en-US" sz="3600" dirty="0" smtClean="0">
                <a:solidFill>
                  <a:srgbClr val="FFD966"/>
                </a:solidFill>
              </a:rPr>
              <a:t>Counting the number of occurrences in a string</a:t>
            </a:r>
          </a:p>
          <a:p>
            <a:pPr marL="571500" indent="-571500">
              <a:buFont typeface="Wingdings" charset="2"/>
              <a:buChar char="§"/>
            </a:pPr>
            <a:r>
              <a:rPr lang="en-US" sz="3600" dirty="0" smtClean="0">
                <a:solidFill>
                  <a:srgbClr val="FFD966"/>
                </a:solidFill>
              </a:rPr>
              <a:t>Concatenating substrings together</a:t>
            </a:r>
          </a:p>
          <a:p>
            <a:pPr marL="571500" indent="-571500">
              <a:buFont typeface="Wingdings" charset="2"/>
              <a:buChar char="§"/>
            </a:pPr>
            <a:r>
              <a:rPr lang="en-US" sz="3600" dirty="0" smtClean="0">
                <a:solidFill>
                  <a:srgbClr val="FFD966"/>
                </a:solidFill>
              </a:rPr>
              <a:t>Filtering substrings from a larger string</a:t>
            </a:r>
          </a:p>
          <a:p>
            <a:pPr marL="571500" indent="-571500">
              <a:buFont typeface="Wingdings" charset="2"/>
              <a:buChar char="§"/>
            </a:pPr>
            <a:r>
              <a:rPr lang="en-US" sz="3600" dirty="0" smtClean="0">
                <a:solidFill>
                  <a:srgbClr val="FFD966"/>
                </a:solidFill>
              </a:rPr>
              <a:t>Using a Boolean expression to find the location of a specific substring</a:t>
            </a:r>
            <a:endParaRPr lang="en-US" sz="3600" dirty="0">
              <a:solidFill>
                <a:srgbClr val="FFD966"/>
              </a:solidFill>
            </a:endParaRPr>
          </a:p>
        </p:txBody>
      </p:sp>
    </p:spTree>
    <p:extLst>
      <p:ext uri="{BB962C8B-B14F-4D97-AF65-F5344CB8AC3E}">
        <p14:creationId xmlns:p14="http://schemas.microsoft.com/office/powerpoint/2010/main" val="178832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D966"/>
                </a:solidFill>
                <a:latin typeface="Arial" charset="0"/>
                <a:ea typeface="Arial" charset="0"/>
                <a:cs typeface="Arial" charset="0"/>
                <a:sym typeface="Cabin"/>
              </a:rPr>
              <a:t>Assignment Statements</a:t>
            </a:r>
          </a:p>
        </p:txBody>
      </p:sp>
      <p:sp>
        <p:nvSpPr>
          <p:cNvPr id="313" name="Shape 313"/>
          <p:cNvSpPr txBox="1">
            <a:spLocks noGrp="1"/>
          </p:cNvSpPr>
          <p:nvPr>
            <p:ph type="body" idx="1"/>
          </p:nvPr>
        </p:nvSpPr>
        <p:spPr>
          <a:xfrm>
            <a:off x="812800" y="2133601"/>
            <a:ext cx="14630400" cy="314324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dirty="0">
                <a:solidFill>
                  <a:schemeClr val="lt1"/>
                </a:solidFill>
                <a:latin typeface="Arial" charset="0"/>
                <a:ea typeface="Arial" charset="0"/>
                <a:cs typeface="Arial" charset="0"/>
                <a:sym typeface="Cabin"/>
              </a:rPr>
              <a:t>We assign a value to a variable using the </a:t>
            </a:r>
            <a:r>
              <a:rPr lang="en-US" sz="3600" u="none" strike="noStrike" cap="none" dirty="0">
                <a:solidFill>
                  <a:srgbClr val="FFFFFF"/>
                </a:solidFill>
                <a:latin typeface="Arial" charset="0"/>
                <a:ea typeface="Arial" charset="0"/>
                <a:cs typeface="Arial" charset="0"/>
                <a:sym typeface="Cabin"/>
              </a:rPr>
              <a:t>assignment</a:t>
            </a:r>
            <a:r>
              <a:rPr lang="en-US" sz="3600" u="none" strike="noStrike" cap="none" dirty="0">
                <a:solidFill>
                  <a:schemeClr val="lt1"/>
                </a:solidFill>
                <a:latin typeface="Arial" charset="0"/>
                <a:ea typeface="Arial" charset="0"/>
                <a:cs typeface="Arial" charset="0"/>
                <a:sym typeface="Cabin"/>
              </a:rPr>
              <a:t> statement (=)</a:t>
            </a:r>
          </a:p>
          <a:p>
            <a:pPr marL="457200" marR="0" lvl="0" indent="-457200" algn="l" rtl="0">
              <a:lnSpc>
                <a:spcPct val="100000"/>
              </a:lnSpc>
              <a:spcBef>
                <a:spcPts val="3500"/>
              </a:spcBef>
              <a:spcAft>
                <a:spcPts val="0"/>
              </a:spcAft>
              <a:buSzPct val="100000"/>
              <a:buFont typeface="Cabin"/>
            </a:pPr>
            <a:r>
              <a:rPr lang="en-US" sz="3600" u="none" strike="noStrike" cap="none" dirty="0">
                <a:solidFill>
                  <a:schemeClr val="lt1"/>
                </a:solidFill>
                <a:latin typeface="Arial" charset="0"/>
                <a:ea typeface="Arial" charset="0"/>
                <a:cs typeface="Arial" charset="0"/>
                <a:sym typeface="Cabin"/>
              </a:rPr>
              <a:t>An </a:t>
            </a:r>
            <a:r>
              <a:rPr lang="en-US" sz="3600" u="none" strike="noStrike" cap="none" dirty="0">
                <a:solidFill>
                  <a:srgbClr val="FFFFFF"/>
                </a:solidFill>
                <a:latin typeface="Arial" charset="0"/>
                <a:ea typeface="Arial" charset="0"/>
                <a:cs typeface="Arial" charset="0"/>
                <a:sym typeface="Cabin"/>
              </a:rPr>
              <a:t>assignment statement</a:t>
            </a:r>
            <a:r>
              <a:rPr lang="en-US" sz="3600" u="none" strike="noStrike" cap="none" dirty="0">
                <a:solidFill>
                  <a:schemeClr val="lt1"/>
                </a:solidFill>
                <a:latin typeface="Arial" charset="0"/>
                <a:ea typeface="Arial" charset="0"/>
                <a:cs typeface="Arial" charset="0"/>
                <a:sym typeface="Cabin"/>
              </a:rPr>
              <a:t> consists of an </a:t>
            </a:r>
            <a:r>
              <a:rPr lang="en-US" sz="3600" u="none" strike="noStrike" cap="none" dirty="0">
                <a:solidFill>
                  <a:srgbClr val="FFFF00"/>
                </a:solidFill>
                <a:latin typeface="Arial" charset="0"/>
                <a:ea typeface="Arial" charset="0"/>
                <a:cs typeface="Arial" charset="0"/>
                <a:sym typeface="Cabin"/>
              </a:rPr>
              <a:t>expression on the </a:t>
            </a:r>
            <a:br>
              <a:rPr lang="en-US" sz="3600" u="none" strike="noStrike" cap="none" dirty="0">
                <a:solidFill>
                  <a:srgbClr val="FFFF00"/>
                </a:solidFill>
                <a:latin typeface="Arial" charset="0"/>
                <a:ea typeface="Arial" charset="0"/>
                <a:cs typeface="Arial" charset="0"/>
                <a:sym typeface="Cabin"/>
              </a:rPr>
            </a:br>
            <a:r>
              <a:rPr lang="en-US" sz="3600" u="none" strike="noStrike" cap="none" dirty="0">
                <a:solidFill>
                  <a:srgbClr val="FFFF00"/>
                </a:solidFill>
                <a:latin typeface="Arial" charset="0"/>
                <a:ea typeface="Arial" charset="0"/>
                <a:cs typeface="Arial" charset="0"/>
                <a:sym typeface="Cabin"/>
              </a:rPr>
              <a:t>right</a:t>
            </a:r>
            <a:r>
              <a:rPr lang="en-US" sz="3600" dirty="0">
                <a:solidFill>
                  <a:srgbClr val="FFFF00"/>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hand side</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smtClean="0">
                <a:solidFill>
                  <a:schemeClr val="lt1"/>
                </a:solidFill>
                <a:latin typeface="Arial" charset="0"/>
                <a:ea typeface="Arial" charset="0"/>
                <a:cs typeface="Arial" charset="0"/>
                <a:sym typeface="Cabin"/>
              </a:rPr>
              <a:t>and </a:t>
            </a:r>
            <a:r>
              <a:rPr lang="en-US" sz="3600" u="none" strike="noStrike" cap="none" dirty="0">
                <a:solidFill>
                  <a:schemeClr val="lt1"/>
                </a:solidFill>
                <a:latin typeface="Arial" charset="0"/>
                <a:ea typeface="Arial" charset="0"/>
                <a:cs typeface="Arial" charset="0"/>
                <a:sym typeface="Cabin"/>
              </a:rPr>
              <a:t>a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to store the result</a:t>
            </a:r>
          </a:p>
        </p:txBody>
      </p:sp>
      <p:sp>
        <p:nvSpPr>
          <p:cNvPr id="314" name="Shape 314"/>
          <p:cNvSpPr txBox="1"/>
          <p:nvPr/>
        </p:nvSpPr>
        <p:spPr>
          <a:xfrm>
            <a:off x="4252109" y="6134100"/>
            <a:ext cx="10078835"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i="0" u="none" strike="noStrike" cap="none" dirty="0">
                <a:solidFill>
                  <a:srgbClr val="00FF00"/>
                </a:solidFill>
                <a:latin typeface="Courier"/>
                <a:ea typeface="Courier"/>
                <a:cs typeface="Courier"/>
                <a:sym typeface="Courier New"/>
              </a:rPr>
              <a:t>x</a:t>
            </a:r>
            <a:r>
              <a:rPr lang="en-US" sz="4000" i="0" u="none" strike="noStrike" cap="none" dirty="0">
                <a:solidFill>
                  <a:schemeClr val="lt1"/>
                </a:solidFill>
                <a:latin typeface="Courier"/>
                <a:ea typeface="Courier"/>
                <a:cs typeface="Courier"/>
                <a:sym typeface="Courier New"/>
              </a:rPr>
              <a:t> = 3.9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a:t>
            </a:r>
            <a:r>
              <a:rPr lang="en-US" sz="4000" i="0" u="none" strike="noStrike" cap="none" dirty="0">
                <a:solidFill>
                  <a:srgbClr val="00FF00"/>
                </a:solidFill>
                <a:latin typeface="Courier"/>
                <a:ea typeface="Courier"/>
                <a:cs typeface="Courier"/>
                <a:sym typeface="Courier New"/>
              </a:rPr>
              <a:t>x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( 1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a:t>
            </a:r>
            <a:r>
              <a:rPr lang="en-US" sz="4000" i="0" u="none" strike="noStrike" cap="none" dirty="0">
                <a:solidFill>
                  <a:srgbClr val="00FF00"/>
                </a:solidFill>
                <a:latin typeface="Courier"/>
                <a:ea typeface="Courier"/>
                <a:cs typeface="Courier"/>
                <a:sym typeface="Courier New"/>
              </a:rPr>
              <a:t>x</a:t>
            </a:r>
            <a:r>
              <a:rPr lang="en-US" sz="4000" i="0" u="none" strike="noStrike" cap="none" dirty="0">
                <a:solidFill>
                  <a:schemeClr val="lt1"/>
                </a:solidFill>
                <a:latin typeface="Courier"/>
                <a:ea typeface="Courier"/>
                <a:cs typeface="Courier"/>
                <a:sym typeface="Courier New"/>
              </a:rPr>
              <a:t> )</a:t>
            </a:r>
          </a:p>
        </p:txBody>
      </p:sp>
      <p:sp>
        <p:nvSpPr>
          <p:cNvPr id="315" name="Shape 315"/>
          <p:cNvSpPr txBox="1"/>
          <p:nvPr/>
        </p:nvSpPr>
        <p:spPr>
          <a:xfrm>
            <a:off x="5248625" y="6081811"/>
            <a:ext cx="6324599"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sz="40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41"/>
          <p:cNvSpPr txBox="1">
            <a:spLocks noGrp="1"/>
          </p:cNvSpPr>
          <p:nvPr>
            <p:ph type="title"/>
          </p:nvPr>
        </p:nvSpPr>
        <p:spPr>
          <a:xfrm>
            <a:off x="1279798" y="2956426"/>
            <a:ext cx="13931900" cy="30860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smtClean="0">
                <a:solidFill>
                  <a:srgbClr val="FF545A"/>
                </a:solidFill>
                <a:latin typeface="Arial" charset="0"/>
                <a:ea typeface="Arial" charset="0"/>
                <a:cs typeface="Arial" charset="0"/>
                <a:sym typeface="Cabin"/>
              </a:rPr>
              <a:t>File </a:t>
            </a:r>
            <a:r>
              <a:rPr lang="en-US" sz="7600" u="none" strike="noStrike" cap="none" dirty="0" err="1" smtClean="0">
                <a:solidFill>
                  <a:srgbClr val="FF545A"/>
                </a:solidFill>
                <a:latin typeface="Arial" charset="0"/>
                <a:ea typeface="Arial" charset="0"/>
                <a:cs typeface="Arial" charset="0"/>
                <a:sym typeface="Cabin"/>
              </a:rPr>
              <a:t>Input/Output</a:t>
            </a:r>
            <a:endParaRPr lang="en-US" sz="7600" u="none" strike="noStrike" cap="none" dirty="0">
              <a:solidFill>
                <a:srgbClr val="FF545A"/>
              </a:solidFill>
              <a:latin typeface="Arial" charset="0"/>
              <a:ea typeface="Arial" charset="0"/>
              <a:cs typeface="Arial" charset="0"/>
              <a:sym typeface="Cabin"/>
            </a:endParaRPr>
          </a:p>
        </p:txBody>
      </p:sp>
    </p:spTree>
    <p:extLst>
      <p:ext uri="{BB962C8B-B14F-4D97-AF65-F5344CB8AC3E}">
        <p14:creationId xmlns:p14="http://schemas.microsoft.com/office/powerpoint/2010/main" val="930250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solidFill>
                  <a:srgbClr val="FFD966"/>
                </a:solidFill>
              </a:rPr>
              <a:t>File </a:t>
            </a:r>
            <a:r>
              <a:rPr lang="en-US" sz="6000" dirty="0" err="1" smtClean="0">
                <a:solidFill>
                  <a:srgbClr val="FFD966"/>
                </a:solidFill>
              </a:rPr>
              <a:t>Input/Output</a:t>
            </a:r>
            <a:endParaRPr lang="en-US" sz="6000" dirty="0">
              <a:solidFill>
                <a:srgbClr val="FFD966"/>
              </a:solidFill>
            </a:endParaRPr>
          </a:p>
        </p:txBody>
      </p:sp>
      <p:sp>
        <p:nvSpPr>
          <p:cNvPr id="3" name="Text Placeholder 2"/>
          <p:cNvSpPr>
            <a:spLocks noGrp="1"/>
          </p:cNvSpPr>
          <p:nvPr>
            <p:ph type="body" idx="1"/>
          </p:nvPr>
        </p:nvSpPr>
        <p:spPr/>
        <p:txBody>
          <a:bodyPr/>
          <a:lstStyle/>
          <a:p>
            <a:pPr marL="571500" indent="-571500">
              <a:spcBef>
                <a:spcPts val="0"/>
              </a:spcBef>
              <a:spcAft>
                <a:spcPts val="1800"/>
              </a:spcAft>
              <a:buClrTx/>
            </a:pPr>
            <a:r>
              <a:rPr lang="en-US" dirty="0" smtClean="0">
                <a:solidFill>
                  <a:schemeClr val="bg1"/>
                </a:solidFill>
              </a:rPr>
              <a:t>Since you can’t open files during an exam, you shouldn’t expect to see this (neither on the in-class nor the take-home portions).</a:t>
            </a:r>
          </a:p>
          <a:p>
            <a:pPr marL="571500" indent="-571500">
              <a:spcBef>
                <a:spcPts val="0"/>
              </a:spcBef>
              <a:spcAft>
                <a:spcPts val="1800"/>
              </a:spcAft>
              <a:buClrTx/>
            </a:pPr>
            <a:r>
              <a:rPr lang="en-US" dirty="0" smtClean="0">
                <a:solidFill>
                  <a:schemeClr val="bg1"/>
                </a:solidFill>
              </a:rPr>
              <a:t>However, we will come back to this later in the semester!</a:t>
            </a:r>
            <a:endParaRPr lang="en-US" dirty="0">
              <a:solidFill>
                <a:schemeClr val="bg1"/>
              </a:solidFill>
            </a:endParaRPr>
          </a:p>
        </p:txBody>
      </p:sp>
    </p:spTree>
    <p:extLst>
      <p:ext uri="{BB962C8B-B14F-4D97-AF65-F5344CB8AC3E}">
        <p14:creationId xmlns:p14="http://schemas.microsoft.com/office/powerpoint/2010/main" val="5902702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dirty="0">
                <a:solidFill>
                  <a:srgbClr val="FFFF00"/>
                </a:solidFill>
              </a:rPr>
              <a:t>Acknowledgements / Contributions</a:t>
            </a:r>
          </a:p>
        </p:txBody>
      </p:sp>
      <p:sp>
        <p:nvSpPr>
          <p:cNvPr id="549" name="Shape 549"/>
          <p:cNvSpPr txBox="1"/>
          <p:nvPr/>
        </p:nvSpPr>
        <p:spPr>
          <a:xfrm>
            <a:off x="1155700" y="2171403"/>
            <a:ext cx="6797699" cy="5943897"/>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a:t>
            </a:r>
            <a:r>
              <a:rPr lang="en-US" sz="1800">
                <a:solidFill>
                  <a:srgbClr val="FFFFFF"/>
                </a:solidFill>
              </a:rPr>
              <a:t>Information </a:t>
            </a:r>
            <a:r>
              <a:rPr lang="en-US" sz="1800" smtClean="0">
                <a:solidFill>
                  <a:srgbClr val="FFFFFF"/>
                </a:solidFill>
              </a:rPr>
              <a:t>and </a:t>
            </a:r>
            <a:r>
              <a:rPr lang="en-US" sz="1800" dirty="0">
                <a:solidFill>
                  <a:srgbClr val="FFFFFF"/>
                </a:solidFill>
              </a:rPr>
              <a:t>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rtl="0">
              <a:spcBef>
                <a:spcPts val="0"/>
              </a:spcBef>
              <a:buNone/>
            </a:pPr>
            <a:endParaRPr sz="1800" dirty="0">
              <a:solidFill>
                <a:srgbClr val="FFFFFF"/>
              </a:solidFill>
            </a:endParaRPr>
          </a:p>
        </p:txBody>
      </p:sp>
      <p:pic>
        <p:nvPicPr>
          <p:cNvPr id="550" name="Shape 550"/>
          <p:cNvPicPr preferRelativeResize="0"/>
          <p:nvPr/>
        </p:nvPicPr>
        <p:blipFill rotWithShape="1">
          <a:blip r:embed="rId4">
            <a:alphaModFix/>
          </a:blip>
          <a:srcRect/>
          <a:stretch/>
        </p:blipFill>
        <p:spPr>
          <a:xfrm>
            <a:off x="437900" y="991903"/>
            <a:ext cx="1024800" cy="1024800"/>
          </a:xfrm>
          <a:prstGeom prst="rect">
            <a:avLst/>
          </a:prstGeom>
          <a:noFill/>
          <a:ln>
            <a:noFill/>
          </a:ln>
        </p:spPr>
      </p:pic>
      <p:pic>
        <p:nvPicPr>
          <p:cNvPr id="551" name="Shape 551"/>
          <p:cNvPicPr preferRelativeResize="0"/>
          <p:nvPr/>
        </p:nvPicPr>
        <p:blipFill rotWithShape="1">
          <a:blip r:embed="rId4">
            <a:alphaModFix/>
          </a:blip>
          <a:srcRect/>
          <a:stretch/>
        </p:blipFill>
        <p:spPr>
          <a:xfrm>
            <a:off x="13897687" y="1170103"/>
            <a:ext cx="1968599" cy="668400"/>
          </a:xfrm>
          <a:prstGeom prst="rect">
            <a:avLst/>
          </a:prstGeom>
          <a:noFill/>
          <a:ln>
            <a:noFill/>
          </a:ln>
        </p:spPr>
      </p:pic>
      <p:sp>
        <p:nvSpPr>
          <p:cNvPr id="552" name="Shape 552"/>
          <p:cNvSpPr txBox="1"/>
          <p:nvPr/>
        </p:nvSpPr>
        <p:spPr>
          <a:xfrm>
            <a:off x="8704400" y="2369453"/>
            <a:ext cx="6797699" cy="5745847"/>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39714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a:solidFill>
                  <a:srgbClr val="00FF00"/>
                </a:solidFill>
                <a:latin typeface="Courier" charset="0"/>
                <a:ea typeface="Courier" charset="0"/>
                <a:cs typeface="Courier" charset="0"/>
                <a:sym typeface="Cabin"/>
              </a:rPr>
              <a:t>x</a:t>
            </a:r>
            <a:r>
              <a:rPr lang="en-US" sz="4000" u="none" strike="noStrike" cap="none" dirty="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smtClean="0">
                <a:solidFill>
                  <a:srgbClr val="FFFF00"/>
                </a:solidFill>
                <a:latin typeface="Courier" charset="0"/>
                <a:ea typeface="Courier" charset="0"/>
                <a:cs typeface="Courier" charset="0"/>
                <a:sym typeface="Cabin"/>
              </a:rPr>
              <a:t>3.9 *  x  * ( 1  -  x )</a:t>
            </a:r>
            <a:endParaRPr lang="en-US" sz="4000" u="none" strike="noStrike" cap="none" dirty="0">
              <a:solidFill>
                <a:srgbClr val="FFFF00"/>
              </a:solidFill>
              <a:latin typeface="Courier" charset="0"/>
              <a:ea typeface="Courier" charset="0"/>
              <a:cs typeface="Courier" charset="0"/>
              <a:sym typeface="Cabin"/>
            </a:endParaRP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0.6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23" name="Shape 323"/>
          <p:cNvSpPr txBox="1"/>
          <p:nvPr/>
        </p:nvSpPr>
        <p:spPr>
          <a:xfrm>
            <a:off x="581025" y="6354649"/>
            <a:ext cx="7724775" cy="1663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The r</a:t>
            </a:r>
            <a:r>
              <a:rPr lang="en-US" sz="3600" u="none" strike="noStrike" cap="none" dirty="0">
                <a:solidFill>
                  <a:srgbClr val="FFFF00"/>
                </a:solidFill>
                <a:latin typeface="Arial" charset="0"/>
                <a:ea typeface="Arial" charset="0"/>
                <a:cs typeface="Arial" charset="0"/>
                <a:sym typeface="Cabin"/>
              </a:rPr>
              <a:t>ight side is an expression. </a:t>
            </a:r>
            <a:br>
              <a:rPr lang="en-US" sz="3600" u="none" strike="noStrike" cap="none" dirty="0">
                <a:solidFill>
                  <a:srgbClr val="FFFF00"/>
                </a:solidFill>
                <a:latin typeface="Arial" charset="0"/>
                <a:ea typeface="Arial" charset="0"/>
                <a:cs typeface="Arial" charset="0"/>
                <a:sym typeface="Cabin"/>
              </a:rPr>
            </a:br>
            <a:r>
              <a:rPr lang="en-US" sz="3600" u="none" strike="noStrike" cap="none" dirty="0">
                <a:solidFill>
                  <a:srgbClr val="FF9900"/>
                </a:solidFill>
                <a:latin typeface="Arial" charset="0"/>
                <a:ea typeface="Arial" charset="0"/>
                <a:cs typeface="Arial" charset="0"/>
                <a:sym typeface="Cabin"/>
              </a:rPr>
              <a:t>Once</a:t>
            </a:r>
            <a:r>
              <a:rPr lang="en-US" sz="3600" dirty="0">
                <a:solidFill>
                  <a:srgbClr val="FF9900"/>
                </a:solidFill>
                <a:latin typeface="Arial" charset="0"/>
                <a:ea typeface="Arial" charset="0"/>
                <a:cs typeface="Arial" charset="0"/>
                <a:sym typeface="Cabin"/>
              </a:rPr>
              <a:t> </a:t>
            </a:r>
            <a:r>
              <a:rPr lang="en-US" sz="3600" u="none" strike="noStrike" cap="none" dirty="0">
                <a:solidFill>
                  <a:srgbClr val="FF9900"/>
                </a:solidFill>
                <a:latin typeface="Arial" charset="0"/>
                <a:ea typeface="Arial" charset="0"/>
                <a:cs typeface="Arial" charset="0"/>
                <a:sym typeface="Cabin"/>
              </a:rPr>
              <a:t>the expression is evaluated,</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the result is placed in (assigned to) x.</a:t>
            </a:r>
          </a:p>
        </p:txBody>
      </p:sp>
      <p:sp>
        <p:nvSpPr>
          <p:cNvPr id="324" name="Shape 324"/>
          <p:cNvSpPr txBox="1"/>
          <p:nvPr/>
        </p:nvSpPr>
        <p:spPr>
          <a:xfrm>
            <a:off x="9423511" y="308604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25" name="Shape 325"/>
          <p:cNvSpPr txBox="1"/>
          <p:nvPr/>
        </p:nvSpPr>
        <p:spPr>
          <a:xfrm>
            <a:off x="13244725" y="319201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26" name="Shape 326"/>
          <p:cNvCxnSpPr/>
          <p:nvPr/>
        </p:nvCxnSpPr>
        <p:spPr>
          <a:xfrm flipV="1">
            <a:off x="10100344" y="212911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27" name="Shape 327"/>
          <p:cNvCxnSpPr/>
          <p:nvPr/>
        </p:nvCxnSpPr>
        <p:spPr>
          <a:xfrm flipH="1" flipV="1">
            <a:off x="11739325" y="2129111"/>
            <a:ext cx="1696621" cy="1147467"/>
          </a:xfrm>
          <a:prstGeom prst="straightConnector1">
            <a:avLst/>
          </a:prstGeom>
          <a:noFill/>
          <a:ln w="63500" cap="rnd" cmpd="sng">
            <a:solidFill>
              <a:schemeClr val="lt1"/>
            </a:solidFill>
            <a:prstDash val="solid"/>
            <a:miter/>
            <a:headEnd type="stealth" w="med" len="med"/>
            <a:tailEnd type="none" w="med" len="med"/>
          </a:ln>
        </p:spPr>
      </p:cxn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0.4</a:t>
            </a:r>
          </a:p>
        </p:txBody>
      </p:sp>
      <p:cxnSp>
        <p:nvCxnSpPr>
          <p:cNvPr id="329" name="Shape 329"/>
          <p:cNvCxnSpPr/>
          <p:nvPr/>
        </p:nvCxnSpPr>
        <p:spPr>
          <a:xfrm flipH="1" flipV="1">
            <a:off x="8085136" y="445779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30" name="Shape 330"/>
          <p:cNvCxnSpPr>
            <a:stCxn id="332" idx="0"/>
          </p:cNvCxnSpPr>
          <p:nvPr/>
        </p:nvCxnSpPr>
        <p:spPr>
          <a:xfrm flipH="1" flipV="1">
            <a:off x="9988916" y="4457799"/>
            <a:ext cx="993034" cy="2117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sp>
        <p:nvSpPr>
          <p:cNvPr id="335" name="Shape 335"/>
          <p:cNvSpPr txBox="1"/>
          <p:nvPr/>
        </p:nvSpPr>
        <p:spPr>
          <a:xfrm>
            <a:off x="581025" y="1085850"/>
            <a:ext cx="6578599"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A variable is a memory location used to store a value (</a:t>
            </a:r>
            <a:r>
              <a:rPr lang="en-US" sz="3600" u="none" strike="noStrike" cap="none">
                <a:solidFill>
                  <a:srgbClr val="FFFFFF"/>
                </a:solidFill>
                <a:latin typeface="Arial" charset="0"/>
                <a:ea typeface="Arial" charset="0"/>
                <a:cs typeface="Arial" charset="0"/>
                <a:sym typeface="Cabin"/>
              </a:rPr>
              <a:t>0.6</a:t>
            </a:r>
            <a:r>
              <a:rPr lang="en-US" sz="3600" u="none" strike="noStrike" cap="none">
                <a:solidFill>
                  <a:srgbClr val="00FF00"/>
                </a:solidFill>
                <a:latin typeface="Arial" charset="0"/>
                <a:ea typeface="Arial" charset="0"/>
                <a:cs typeface="Arial" charset="0"/>
                <a:sym typeface="Cabin"/>
              </a:rPr>
              <a:t>)</a:t>
            </a:r>
          </a:p>
        </p:txBody>
      </p:sp>
      <p:cxnSp>
        <p:nvCxnSpPr>
          <p:cNvPr id="24" name="Shape 331"/>
          <p:cNvCxnSpPr/>
          <p:nvPr/>
        </p:nvCxnSpPr>
        <p:spPr>
          <a:xfrm flipV="1">
            <a:off x="11453192" y="5676799"/>
            <a:ext cx="1075640" cy="898626"/>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39714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a:solidFill>
                  <a:srgbClr val="00FF00"/>
                </a:solidFill>
                <a:latin typeface="Courier" charset="0"/>
                <a:ea typeface="Courier" charset="0"/>
                <a:cs typeface="Courier" charset="0"/>
                <a:sym typeface="Cabin"/>
              </a:rPr>
              <a:t>x</a:t>
            </a:r>
            <a:r>
              <a:rPr lang="en-US" sz="4000" u="none" strike="noStrike" cap="none" dirty="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smtClean="0">
                <a:solidFill>
                  <a:srgbClr val="FFFF00"/>
                </a:solidFill>
                <a:latin typeface="Courier" charset="0"/>
                <a:ea typeface="Courier" charset="0"/>
                <a:cs typeface="Courier" charset="0"/>
                <a:sym typeface="Cabin"/>
              </a:rPr>
              <a:t>3.9 *  x  * ( 1  -  x )</a:t>
            </a:r>
            <a:endParaRPr lang="en-US" sz="4000" u="none" strike="noStrike" cap="none" dirty="0">
              <a:solidFill>
                <a:srgbClr val="FFFF00"/>
              </a:solidFill>
              <a:latin typeface="Courier" charset="0"/>
              <a:ea typeface="Courier" charset="0"/>
              <a:cs typeface="Courier" charset="0"/>
              <a:sym typeface="Cabin"/>
            </a:endParaRP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chemeClr val="lt1"/>
              </a:buClr>
              <a:buSzPct val="25000"/>
            </a:pPr>
            <a:r>
              <a:rPr lang="en-US" sz="4900" dirty="0" smtClean="0">
                <a:solidFill>
                  <a:schemeClr val="lt1"/>
                </a:solidFill>
                <a:latin typeface="Arial" charset="0"/>
                <a:ea typeface="Arial" charset="0"/>
                <a:cs typeface="Arial" charset="0"/>
                <a:sym typeface="Cabin"/>
              </a:rPr>
              <a:t> 0.6    0.936</a:t>
            </a:r>
            <a:endParaRPr lang="en-US" sz="4900" dirty="0">
              <a:solidFill>
                <a:schemeClr val="lt1"/>
              </a:solidFill>
              <a:latin typeface="Arial" charset="0"/>
              <a:ea typeface="Arial" charset="0"/>
              <a:cs typeface="Arial" charset="0"/>
              <a:sym typeface="Cabin"/>
            </a:endParaRP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0.4</a:t>
            </a:r>
          </a:p>
        </p:txBody>
      </p:sp>
      <p:cxnSp>
        <p:nvCxnSpPr>
          <p:cNvPr id="331" name="Shape 331"/>
          <p:cNvCxnSpPr/>
          <p:nvPr/>
        </p:nvCxnSpPr>
        <p:spPr>
          <a:xfrm flipV="1">
            <a:off x="11453192" y="5676799"/>
            <a:ext cx="1075640" cy="898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cxnSp>
        <p:nvCxnSpPr>
          <p:cNvPr id="18" name="Shape 348"/>
          <p:cNvCxnSpPr/>
          <p:nvPr/>
        </p:nvCxnSpPr>
        <p:spPr>
          <a:xfrm flipH="1">
            <a:off x="10944311" y="1039812"/>
            <a:ext cx="763500" cy="885900"/>
          </a:xfrm>
          <a:prstGeom prst="straightConnector1">
            <a:avLst/>
          </a:prstGeom>
          <a:noFill/>
          <a:ln w="63500" cap="rnd" cmpd="sng">
            <a:solidFill>
              <a:srgbClr val="FFFF00"/>
            </a:solidFill>
            <a:prstDash val="solid"/>
            <a:miter/>
            <a:headEnd type="none" w="med" len="med"/>
            <a:tailEnd type="none" w="med" len="med"/>
          </a:ln>
        </p:spPr>
      </p:cxnSp>
      <p:cxnSp>
        <p:nvCxnSpPr>
          <p:cNvPr id="19" name="Shape 349"/>
          <p:cNvCxnSpPr/>
          <p:nvPr/>
        </p:nvCxnSpPr>
        <p:spPr>
          <a:xfrm>
            <a:off x="10944225" y="1022350"/>
            <a:ext cx="572999" cy="798600"/>
          </a:xfrm>
          <a:prstGeom prst="straightConnector1">
            <a:avLst/>
          </a:prstGeom>
          <a:noFill/>
          <a:ln w="63500" cap="rnd" cmpd="sng">
            <a:solidFill>
              <a:srgbClr val="FFFF00"/>
            </a:solidFill>
            <a:prstDash val="solid"/>
            <a:miter/>
            <a:headEnd type="none" w="med" len="med"/>
            <a:tailEnd type="none" w="med" len="med"/>
          </a:ln>
        </p:spPr>
      </p:cxnSp>
      <p:sp>
        <p:nvSpPr>
          <p:cNvPr id="20" name="Shape 343"/>
          <p:cNvSpPr txBox="1"/>
          <p:nvPr/>
        </p:nvSpPr>
        <p:spPr>
          <a:xfrm>
            <a:off x="618357" y="5851475"/>
            <a:ext cx="7663862" cy="20701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rPr>
              <a:t>The r</a:t>
            </a:r>
            <a:r>
              <a:rPr lang="en-US" sz="3200" u="none" strike="noStrike" cap="none" dirty="0">
                <a:solidFill>
                  <a:srgbClr val="FFFF00"/>
                </a:solidFill>
                <a:latin typeface="Arial" charset="0"/>
                <a:ea typeface="Arial" charset="0"/>
                <a:cs typeface="Arial" charset="0"/>
                <a:sym typeface="Cabin"/>
              </a:rPr>
              <a:t>ight side is an expression.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9900"/>
                </a:solidFill>
                <a:latin typeface="Arial" charset="0"/>
                <a:ea typeface="Arial" charset="0"/>
                <a:cs typeface="Arial" charset="0"/>
                <a:sym typeface="Cabin"/>
              </a:rPr>
              <a:t>Once the expression is evaluated,</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00FF00"/>
                </a:solidFill>
                <a:latin typeface="Arial" charset="0"/>
                <a:ea typeface="Arial" charset="0"/>
                <a:cs typeface="Arial" charset="0"/>
                <a:sym typeface="Cabin"/>
              </a:rPr>
              <a:t>the result is placed in (assigned to) the variable on the left side (i.e., x).</a:t>
            </a:r>
          </a:p>
        </p:txBody>
      </p:sp>
      <p:sp>
        <p:nvSpPr>
          <p:cNvPr id="21" name="Shape 346"/>
          <p:cNvSpPr txBox="1"/>
          <p:nvPr/>
        </p:nvSpPr>
        <p:spPr>
          <a:xfrm>
            <a:off x="581025" y="850900"/>
            <a:ext cx="7504111" cy="2159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A variable is a memory location used to store a value.  The value stored in a variable can be updated by replacing the old value (</a:t>
            </a:r>
            <a:r>
              <a:rPr lang="en-US" sz="3200" u="none" strike="noStrike" cap="none" dirty="0">
                <a:solidFill>
                  <a:srgbClr val="FFFFFF"/>
                </a:solidFill>
                <a:latin typeface="Arial" charset="0"/>
                <a:ea typeface="Arial" charset="0"/>
                <a:cs typeface="Arial" charset="0"/>
                <a:sym typeface="Cabin"/>
              </a:rPr>
              <a:t>0.6</a:t>
            </a:r>
            <a:r>
              <a:rPr lang="en-US" sz="3200" u="none" strike="noStrike" cap="none" dirty="0">
                <a:solidFill>
                  <a:srgbClr val="00FF00"/>
                </a:solidFill>
                <a:latin typeface="Arial" charset="0"/>
                <a:ea typeface="Arial" charset="0"/>
                <a:cs typeface="Arial" charset="0"/>
                <a:sym typeface="Cabin"/>
              </a:rPr>
              <a:t>) with a new value </a:t>
            </a:r>
            <a:r>
              <a:rPr lang="en-US" sz="3200" u="none" strike="noStrike" cap="none">
                <a:solidFill>
                  <a:srgbClr val="00FF00"/>
                </a:solidFill>
                <a:latin typeface="Arial" charset="0"/>
                <a:ea typeface="Arial" charset="0"/>
                <a:cs typeface="Arial" charset="0"/>
                <a:sym typeface="Cabin"/>
              </a:rPr>
              <a:t>(</a:t>
            </a:r>
            <a:r>
              <a:rPr lang="en-US" sz="3200" u="none" strike="noStrike" cap="none" smtClean="0">
                <a:solidFill>
                  <a:srgbClr val="FFFFFF"/>
                </a:solidFill>
                <a:latin typeface="Arial" charset="0"/>
                <a:ea typeface="Arial" charset="0"/>
                <a:cs typeface="Arial" charset="0"/>
                <a:sym typeface="Cabin"/>
              </a:rPr>
              <a:t>0.936</a:t>
            </a:r>
            <a:r>
              <a:rPr lang="en-US" sz="3200" u="none" strike="noStrike" cap="none" smtClean="0">
                <a:solidFill>
                  <a:srgbClr val="00FF00"/>
                </a:solidFill>
                <a:latin typeface="Arial" charset="0"/>
                <a:ea typeface="Arial" charset="0"/>
                <a:cs typeface="Arial" charset="0"/>
                <a:sym typeface="Cabin"/>
              </a:rPr>
              <a:t>).</a:t>
            </a:r>
            <a:endParaRPr lang="en-US" sz="3200" u="none" strike="noStrike" cap="none" dirty="0">
              <a:solidFill>
                <a:srgbClr val="00FF00"/>
              </a:solidFill>
              <a:latin typeface="Arial" charset="0"/>
              <a:ea typeface="Arial" charset="0"/>
              <a:cs typeface="Arial" charset="0"/>
              <a:sym typeface="Cabin"/>
            </a:endParaRPr>
          </a:p>
        </p:txBody>
      </p:sp>
      <p:sp>
        <p:nvSpPr>
          <p:cNvPr id="33" name="Shape 324"/>
          <p:cNvSpPr txBox="1"/>
          <p:nvPr/>
        </p:nvSpPr>
        <p:spPr>
          <a:xfrm>
            <a:off x="9423511" y="308604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4" name="Shape 325"/>
          <p:cNvSpPr txBox="1"/>
          <p:nvPr/>
        </p:nvSpPr>
        <p:spPr>
          <a:xfrm>
            <a:off x="13244725" y="319201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5" name="Shape 326"/>
          <p:cNvCxnSpPr/>
          <p:nvPr/>
        </p:nvCxnSpPr>
        <p:spPr>
          <a:xfrm flipV="1">
            <a:off x="10100344" y="212911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6" name="Shape 327"/>
          <p:cNvCxnSpPr/>
          <p:nvPr/>
        </p:nvCxnSpPr>
        <p:spPr>
          <a:xfrm flipH="1" flipV="1">
            <a:off x="11739325" y="2129111"/>
            <a:ext cx="1696621" cy="1147467"/>
          </a:xfrm>
          <a:prstGeom prst="straightConnector1">
            <a:avLst/>
          </a:prstGeom>
          <a:noFill/>
          <a:ln w="63500" cap="rnd" cmpd="sng">
            <a:solidFill>
              <a:schemeClr val="lt1"/>
            </a:solidFill>
            <a:prstDash val="solid"/>
            <a:miter/>
            <a:headEnd type="stealth" w="med" len="med"/>
            <a:tailEnd type="none" w="med" len="med"/>
          </a:ln>
        </p:spPr>
      </p:cxnSp>
      <p:cxnSp>
        <p:nvCxnSpPr>
          <p:cNvPr id="37" name="Shape 329"/>
          <p:cNvCxnSpPr/>
          <p:nvPr/>
        </p:nvCxnSpPr>
        <p:spPr>
          <a:xfrm flipH="1" flipV="1">
            <a:off x="8085136" y="445779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8" name="Shape 330"/>
          <p:cNvCxnSpPr/>
          <p:nvPr/>
        </p:nvCxnSpPr>
        <p:spPr>
          <a:xfrm flipH="1" flipV="1">
            <a:off x="9988916" y="4457799"/>
            <a:ext cx="993034" cy="2117626"/>
          </a:xfrm>
          <a:prstGeom prst="straightConnector1">
            <a:avLst/>
          </a:prstGeom>
          <a:noFill/>
          <a:ln w="63500" cap="rnd" cmpd="sng">
            <a:solidFill>
              <a:srgbClr val="FF9900"/>
            </a:solidFill>
            <a:prstDash val="solid"/>
            <a:miter/>
            <a:headEnd type="stealth" w="med" len="med"/>
            <a:tailEnd type="none" w="med" len="med"/>
          </a:ln>
        </p:spPr>
      </p:cxnSp>
    </p:spTree>
    <p:extLst>
      <p:ext uri="{BB962C8B-B14F-4D97-AF65-F5344CB8AC3E}">
        <p14:creationId xmlns:p14="http://schemas.microsoft.com/office/powerpoint/2010/main" val="322023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solidFill>
                  <a:srgbClr val="FFD966"/>
                </a:solidFill>
              </a:rPr>
              <a:t>Expressions</a:t>
            </a:r>
            <a:r>
              <a:rPr lang="is-IS" sz="7200" dirty="0" smtClean="0">
                <a:solidFill>
                  <a:srgbClr val="FFD966"/>
                </a:solidFill>
              </a:rPr>
              <a:t>…</a:t>
            </a:r>
            <a:endParaRPr lang="en-US" sz="7200" dirty="0">
              <a:solidFill>
                <a:srgbClr val="FFD966"/>
              </a:solidFill>
            </a:endParaRPr>
          </a:p>
        </p:txBody>
      </p:sp>
    </p:spTree>
    <p:extLst>
      <p:ext uri="{BB962C8B-B14F-4D97-AF65-F5344CB8AC3E}">
        <p14:creationId xmlns:p14="http://schemas.microsoft.com/office/powerpoint/2010/main" val="114979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Numeric Expressions</a:t>
            </a:r>
          </a:p>
        </p:txBody>
      </p:sp>
      <p:sp>
        <p:nvSpPr>
          <p:cNvPr id="355" name="Shape 355"/>
          <p:cNvSpPr txBox="1">
            <a:spLocks noGrp="1"/>
          </p:cNvSpPr>
          <p:nvPr>
            <p:ph type="body" idx="1"/>
          </p:nvPr>
        </p:nvSpPr>
        <p:spPr>
          <a:xfrm>
            <a:off x="812800" y="2133600"/>
            <a:ext cx="9036050"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Because of the lack of mathematical symbols on computer keyboards - we use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computer-speak</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to express the classic math operations</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Asterisk is multiplication</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Exponentiation (raise to a power) looks different </a:t>
            </a:r>
            <a:r>
              <a:rPr lang="en-US" sz="3600" u="none" strike="noStrike" cap="none" dirty="0" smtClean="0">
                <a:solidFill>
                  <a:schemeClr val="lt1"/>
                </a:solidFill>
                <a:latin typeface="Arial" charset="0"/>
                <a:ea typeface="Arial" charset="0"/>
                <a:cs typeface="Arial" charset="0"/>
                <a:sym typeface="Cabin"/>
              </a:rPr>
              <a:t>than </a:t>
            </a:r>
            <a:r>
              <a:rPr lang="en-US" sz="3600" u="none" strike="noStrike" cap="none" dirty="0">
                <a:solidFill>
                  <a:schemeClr val="lt1"/>
                </a:solidFill>
                <a:latin typeface="Arial" charset="0"/>
                <a:ea typeface="Arial" charset="0"/>
                <a:cs typeface="Arial" charset="0"/>
                <a:sym typeface="Cabin"/>
              </a:rPr>
              <a:t>in </a:t>
            </a:r>
            <a:r>
              <a:rPr lang="en-US" sz="3600" u="none" strike="noStrike" cap="none" dirty="0" smtClean="0">
                <a:solidFill>
                  <a:schemeClr val="lt1"/>
                </a:solidFill>
                <a:latin typeface="Arial" charset="0"/>
                <a:ea typeface="Arial" charset="0"/>
                <a:cs typeface="Arial" charset="0"/>
                <a:sym typeface="Cabin"/>
              </a:rPr>
              <a:t>math</a:t>
            </a:r>
            <a:endParaRPr lang="en-US" sz="3600" u="none" strike="noStrike" cap="none" dirty="0">
              <a:solidFill>
                <a:schemeClr val="lt1"/>
              </a:solidFill>
              <a:latin typeface="Arial" charset="0"/>
              <a:ea typeface="Arial" charset="0"/>
              <a:cs typeface="Arial" charset="0"/>
              <a:sym typeface="Cabin"/>
            </a:endParaRPr>
          </a:p>
        </p:txBody>
      </p:sp>
      <p:graphicFrame>
        <p:nvGraphicFramePr>
          <p:cNvPr id="356" name="Shape 356"/>
          <p:cNvGraphicFramePr/>
          <p:nvPr>
            <p:extLst>
              <p:ext uri="{D42A27DB-BD31-4B8C-83A1-F6EECF244321}">
                <p14:modId xmlns:p14="http://schemas.microsoft.com/office/powerpoint/2010/main" val="1444946014"/>
              </p:ext>
            </p:extLst>
          </p:nvPr>
        </p:nvGraphicFramePr>
        <p:xfrm>
          <a:off x="10337800" y="2289175"/>
          <a:ext cx="5025250" cy="5567275"/>
        </p:xfrm>
        <a:graphic>
          <a:graphicData uri="http://schemas.openxmlformats.org/drawingml/2006/table">
            <a:tbl>
              <a:tblPr>
                <a:noFill/>
                <a:tableStyleId>{54014B03-8F40-49A2-A0EB-D18ED94CC971}</a:tableStyleId>
              </a:tblPr>
              <a:tblGrid>
                <a:gridCol w="2398575"/>
                <a:gridCol w="2626675"/>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Arial" charset="0"/>
                          <a:ea typeface="Arial" charset="0"/>
                          <a:cs typeface="Arial" charset="0"/>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a:solidFill>
                            <a:schemeClr val="lt1"/>
                          </a:solidFill>
                          <a:latin typeface="Arial" charset="0"/>
                          <a:ea typeface="Arial" charset="0"/>
                          <a:cs typeface="Arial" charset="0"/>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charset="0"/>
                          <a:ea typeface="Arial" charset="0"/>
                          <a:cs typeface="Arial" charset="0"/>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charset="0"/>
                          <a:ea typeface="Arial" charset="0"/>
                          <a:cs typeface="Arial" charset="0"/>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charset="0"/>
                          <a:ea typeface="Arial" charset="0"/>
                          <a:cs typeface="Arial" charset="0"/>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charset="0"/>
                          <a:ea typeface="Arial" charset="0"/>
                          <a:cs typeface="Arial" charset="0"/>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charset="0"/>
                          <a:ea typeface="Arial" charset="0"/>
                          <a:cs typeface="Arial" charset="0"/>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a:solidFill>
                            <a:schemeClr val="lt1"/>
                          </a:solidFill>
                          <a:latin typeface="Arial" charset="0"/>
                          <a:ea typeface="Arial" charset="0"/>
                          <a:cs typeface="Arial" charset="0"/>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6485</TotalTime>
  <Words>3394</Words>
  <Application>Microsoft Macintosh PowerPoint</Application>
  <PresentationFormat>Custom</PresentationFormat>
  <Paragraphs>640</Paragraphs>
  <Slides>52</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Cabin</vt:lpstr>
      <vt:lpstr>Consolas</vt:lpstr>
      <vt:lpstr>Courier</vt:lpstr>
      <vt:lpstr>Courier New</vt:lpstr>
      <vt:lpstr>Gill Sans</vt:lpstr>
      <vt:lpstr>Mangal</vt:lpstr>
      <vt:lpstr>Wingdings</vt:lpstr>
      <vt:lpstr>ヒラギノ角ゴ ProN W3</vt:lpstr>
      <vt:lpstr>Arial</vt:lpstr>
      <vt:lpstr>Title &amp; Subtitle</vt:lpstr>
      <vt:lpstr>Variables, Expressions, and Statements</vt:lpstr>
      <vt:lpstr>Constants</vt:lpstr>
      <vt:lpstr>Variables</vt:lpstr>
      <vt:lpstr>Sentences or Lines</vt:lpstr>
      <vt:lpstr>Assignment Statements</vt:lpstr>
      <vt:lpstr>PowerPoint Presentation</vt:lpstr>
      <vt:lpstr>PowerPoint Presentation</vt:lpstr>
      <vt:lpstr>Expressions…</vt:lpstr>
      <vt:lpstr>Numeric Expressions</vt:lpstr>
      <vt:lpstr>Order of Evaluation</vt:lpstr>
      <vt:lpstr>Operator Precedence</vt:lpstr>
      <vt:lpstr>Statements vs Expressions </vt:lpstr>
      <vt:lpstr>What Does “Type” Mean?</vt:lpstr>
      <vt:lpstr>Type Matters</vt:lpstr>
      <vt:lpstr>Basic Data Types</vt:lpstr>
      <vt:lpstr>Basic Data Types</vt:lpstr>
      <vt:lpstr>Conditional Execution</vt:lpstr>
      <vt:lpstr>Comparison Operators</vt:lpstr>
      <vt:lpstr>Comparison Operators</vt:lpstr>
      <vt:lpstr>One-Way Decisions</vt:lpstr>
      <vt:lpstr>Two-way Decisions</vt:lpstr>
      <vt:lpstr>Two-way Decisions with else:</vt:lpstr>
      <vt:lpstr>Multi-way</vt:lpstr>
      <vt:lpstr>The try / except Structure</vt:lpstr>
      <vt:lpstr>Sample try / except</vt:lpstr>
      <vt:lpstr>Sample try / except</vt:lpstr>
      <vt:lpstr>Loops &amp; Iteration</vt:lpstr>
      <vt:lpstr>While Loop</vt:lpstr>
      <vt:lpstr>Breaking Out of a Loop</vt:lpstr>
      <vt:lpstr>PowerPoint Presentation</vt:lpstr>
      <vt:lpstr>Finishing an Iteration with continue</vt:lpstr>
      <vt:lpstr>PowerPoint Presentation</vt:lpstr>
      <vt:lpstr>Indefinite Loops</vt:lpstr>
      <vt:lpstr>Definite Loops</vt:lpstr>
      <vt:lpstr>A Simple Definite Loop</vt:lpstr>
      <vt:lpstr>Making “smart” loops</vt:lpstr>
      <vt:lpstr>What is the Largest Number?</vt:lpstr>
      <vt:lpstr>Finding the Largest Value</vt:lpstr>
      <vt:lpstr>Things you might want to know how to do with loops...</vt:lpstr>
      <vt:lpstr>Strings</vt:lpstr>
      <vt:lpstr>Looking Inside Strings</vt:lpstr>
      <vt:lpstr>Length vs Index</vt:lpstr>
      <vt:lpstr>Indexing vs Iteration Variables</vt:lpstr>
      <vt:lpstr>Indexing</vt:lpstr>
      <vt:lpstr>Slicing Strings</vt:lpstr>
      <vt:lpstr>Slicing Strings</vt:lpstr>
      <vt:lpstr>PowerPoint Presentation</vt:lpstr>
      <vt:lpstr>PowerPoint Presentation</vt:lpstr>
      <vt:lpstr>Looping through Strings</vt:lpstr>
      <vt:lpstr>File Input/Output</vt:lpstr>
      <vt:lpstr>File Input/Output</vt:lpstr>
      <vt:lpstr>Acknowledgements / Contributions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Expressions, and Statements</dc:title>
  <cp:lastModifiedBy>Dimitri Wolford</cp:lastModifiedBy>
  <cp:revision>105</cp:revision>
  <cp:lastPrinted>2016-11-29T05:21:41Z</cp:lastPrinted>
  <dcterms:modified xsi:type="dcterms:W3CDTF">2017-10-04T18:26:23Z</dcterms:modified>
</cp:coreProperties>
</file>